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64" r:id="rId3"/>
    <p:sldId id="267" r:id="rId4"/>
    <p:sldId id="269" r:id="rId5"/>
    <p:sldId id="265" r:id="rId6"/>
    <p:sldId id="268" r:id="rId7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71FE8-F215-4BAD-8A54-0B611CD9E452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8D314-E1B0-4DA0-B21D-CD7799BF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4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8D314-E1B0-4DA0-B21D-CD7799BF86E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71B4-7E3B-454A-8BB1-9D92069E9899}" type="datetimeFigureOut">
              <a:rPr lang="ca-ES" smtClean="0"/>
              <a:pPr/>
              <a:t>16/10/2015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35AE-9899-4145-8704-154DD4CDFF7B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 descr="Resultat d'imatges de electron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11" descr="Resultat d'imatges de electron sp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AutoShape 13" descr="Resultat d'imatges de electron sp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1" name="AutoShape 15" descr="Resultat d'imatges de electron spi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4" name="AutoShape 10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6" name="AutoShape 12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1520" y="836712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According to </a:t>
            </a:r>
            <a:r>
              <a:rPr lang="en-US" b="1" u="sng" dirty="0" err="1" smtClean="0"/>
              <a:t>Bronsted</a:t>
            </a:r>
            <a:r>
              <a:rPr lang="en-US" b="1" u="sng" dirty="0" smtClean="0"/>
              <a:t>-Lowry:</a:t>
            </a:r>
            <a:r>
              <a:rPr lang="en-US" dirty="0" smtClean="0"/>
              <a:t>      acid is a proton donor </a:t>
            </a:r>
          </a:p>
          <a:p>
            <a:r>
              <a:rPr lang="en-US" dirty="0" smtClean="0"/>
              <a:t>			        base is a proton acceptor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2676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51520" y="170080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Rewriting</a:t>
            </a:r>
            <a:r>
              <a:rPr lang="en-US" b="1" dirty="0" smtClean="0"/>
              <a:t> </a:t>
            </a:r>
            <a:r>
              <a:rPr lang="en-US" dirty="0" err="1" smtClean="0"/>
              <a:t>Bronsted</a:t>
            </a:r>
            <a:r>
              <a:rPr lang="en-US" dirty="0" smtClean="0"/>
              <a:t>-Lowry:    acid is compound having  protons. The proton can share 			a pair of electrons of a base</a:t>
            </a:r>
          </a:p>
          <a:p>
            <a:r>
              <a:rPr lang="en-US" dirty="0" smtClean="0"/>
              <a:t>			        </a:t>
            </a:r>
          </a:p>
          <a:p>
            <a:r>
              <a:rPr lang="en-US" dirty="0" smtClean="0"/>
              <a:t>			base is compound having a pair of electrons willing to 			share them with a proton</a:t>
            </a:r>
          </a:p>
          <a:p>
            <a:endParaRPr lang="en-US" dirty="0" smtClean="0"/>
          </a:p>
          <a:p>
            <a:r>
              <a:rPr lang="en-US" dirty="0" smtClean="0"/>
              <a:t>			an acid-base reaction is the transfer of a proton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501597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23528" y="6021288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Lewis</a:t>
            </a:r>
            <a:r>
              <a:rPr lang="en-US" dirty="0" smtClean="0"/>
              <a:t> claim: There are other acids than protons!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 descr="Resultat d'imatges de electron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11" descr="Resultat d'imatges de electron sp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AutoShape 13" descr="Resultat d'imatges de electron sp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1" name="AutoShape 15" descr="Resultat d'imatges de electron spi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4" name="AutoShape 10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6" name="AutoShape 12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2" name="Rectangle 21"/>
          <p:cNvSpPr/>
          <p:nvPr/>
        </p:nvSpPr>
        <p:spPr>
          <a:xfrm>
            <a:off x="323528" y="332656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According to </a:t>
            </a:r>
            <a:r>
              <a:rPr lang="en-US" b="1" u="sng" dirty="0" smtClean="0"/>
              <a:t>Lewis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	acid is compound having an atom willing to share a pair of electrons of a base</a:t>
            </a:r>
          </a:p>
          <a:p>
            <a:r>
              <a:rPr lang="en-US" dirty="0" smtClean="0"/>
              <a:t>	base is compound having a pair of electrons willing to share them with an acid</a:t>
            </a:r>
          </a:p>
          <a:p>
            <a:endParaRPr lang="en-US" dirty="0" smtClean="0"/>
          </a:p>
          <a:p>
            <a:r>
              <a:rPr lang="en-US" dirty="0" smtClean="0"/>
              <a:t>	an acid-base reaction is </a:t>
            </a:r>
          </a:p>
          <a:p>
            <a:r>
              <a:rPr lang="en-US" dirty="0" smtClean="0"/>
              <a:t>	the sharing of a pair of </a:t>
            </a:r>
          </a:p>
          <a:p>
            <a:r>
              <a:rPr lang="en-US" dirty="0" smtClean="0"/>
              <a:t>	electrons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3631483" cy="117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96952"/>
            <a:ext cx="4467225" cy="3387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9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 descr="Resultat d'imatges de electron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11" descr="Resultat d'imatges de electron sp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AutoShape 13" descr="Resultat d'imatges de electron sp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1" name="AutoShape 15" descr="Resultat d'imatges de electron spi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4" name="AutoShape 10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6" name="AutoShape 12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22446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860032" y="54868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equilibrium</a:t>
            </a:r>
            <a:r>
              <a:rPr lang="es-ES" dirty="0" smtClean="0"/>
              <a:t> </a:t>
            </a:r>
            <a:r>
              <a:rPr lang="es-ES" dirty="0" err="1" smtClean="0"/>
              <a:t>notation</a:t>
            </a:r>
            <a:r>
              <a:rPr lang="es-ES" dirty="0" smtClean="0"/>
              <a:t>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0032" y="908720"/>
            <a:ext cx="4283968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M (</a:t>
            </a:r>
            <a:r>
              <a:rPr lang="es-ES" dirty="0" err="1" smtClean="0"/>
              <a:t>acceptor</a:t>
            </a:r>
            <a:r>
              <a:rPr lang="es-ES" dirty="0" smtClean="0"/>
              <a:t>) + n L (</a:t>
            </a:r>
            <a:r>
              <a:rPr lang="es-ES" dirty="0" err="1" smtClean="0"/>
              <a:t>donor</a:t>
            </a:r>
            <a:r>
              <a:rPr lang="es-ES" dirty="0" smtClean="0"/>
              <a:t>) </a:t>
            </a:r>
            <a:r>
              <a:rPr lang="en-GB" b="1" dirty="0" smtClean="0"/>
              <a:t>⇄</a:t>
            </a:r>
            <a:r>
              <a:rPr lang="es-ES" dirty="0" smtClean="0"/>
              <a:t> </a:t>
            </a:r>
            <a:r>
              <a:rPr lang="es-ES" dirty="0" err="1" smtClean="0"/>
              <a:t>ML</a:t>
            </a:r>
            <a:r>
              <a:rPr lang="es-ES" baseline="-25000" dirty="0" err="1" smtClean="0"/>
              <a:t>n</a:t>
            </a:r>
            <a:r>
              <a:rPr lang="es-ES" baseline="-25000" dirty="0" smtClean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complex</a:t>
            </a:r>
            <a:r>
              <a:rPr lang="es-ES" dirty="0" smtClean="0"/>
              <a:t>)</a:t>
            </a:r>
            <a:endParaRPr lang="es-ES" sz="1400" dirty="0" smtClean="0"/>
          </a:p>
          <a:p>
            <a:r>
              <a:rPr lang="es-ES" sz="1400" dirty="0" smtClean="0"/>
              <a:t>     Lewis </a:t>
            </a:r>
            <a:r>
              <a:rPr lang="es-ES" sz="1400" dirty="0" err="1" smtClean="0"/>
              <a:t>acid</a:t>
            </a:r>
            <a:r>
              <a:rPr lang="es-ES" sz="1400" dirty="0" smtClean="0"/>
              <a:t>               Lewis base                  </a:t>
            </a:r>
            <a:r>
              <a:rPr lang="es-ES" sz="1400" dirty="0" err="1" smtClean="0"/>
              <a:t>complex</a:t>
            </a:r>
            <a:r>
              <a:rPr lang="es-ES" sz="1400" dirty="0" smtClean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0032" y="1700808"/>
            <a:ext cx="34468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Ligands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r>
              <a:rPr lang="es-ES" dirty="0" err="1" smtClean="0"/>
              <a:t>Monodentate</a:t>
            </a:r>
            <a:r>
              <a:rPr lang="es-ES" dirty="0" smtClean="0"/>
              <a:t>: H</a:t>
            </a:r>
            <a:r>
              <a:rPr lang="es-ES" baseline="-25000" dirty="0" smtClean="0"/>
              <a:t>2</a:t>
            </a:r>
            <a:r>
              <a:rPr lang="es-ES" dirty="0" smtClean="0"/>
              <a:t>O, NH</a:t>
            </a:r>
            <a:r>
              <a:rPr lang="es-ES" baseline="-25000" dirty="0" smtClean="0"/>
              <a:t>3</a:t>
            </a:r>
            <a:r>
              <a:rPr lang="es-ES" dirty="0" smtClean="0"/>
              <a:t>, CO, NO …</a:t>
            </a:r>
          </a:p>
          <a:p>
            <a:r>
              <a:rPr lang="es-ES" dirty="0" err="1" smtClean="0"/>
              <a:t>Polydentate</a:t>
            </a:r>
            <a:r>
              <a:rPr lang="es-ES" dirty="0" smtClean="0"/>
              <a:t>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07528"/>
            <a:ext cx="34956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9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476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905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40466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Chelate:</a:t>
            </a:r>
            <a:r>
              <a:rPr lang="en-US" dirty="0"/>
              <a:t> </a:t>
            </a:r>
            <a:r>
              <a:rPr lang="en-US" dirty="0" smtClean="0"/>
              <a:t>a </a:t>
            </a:r>
            <a:r>
              <a:rPr lang="en-US" dirty="0"/>
              <a:t>class of </a:t>
            </a:r>
            <a:r>
              <a:rPr lang="en-US" dirty="0" smtClean="0"/>
              <a:t>complex </a:t>
            </a:r>
            <a:r>
              <a:rPr lang="en-US" dirty="0"/>
              <a:t>compounds consisting of a central metal atom attached to a large </a:t>
            </a:r>
            <a:r>
              <a:rPr lang="en-US" dirty="0" smtClean="0"/>
              <a:t>molecule (ligand) </a:t>
            </a:r>
            <a:r>
              <a:rPr lang="en-US" dirty="0"/>
              <a:t>in a cyclic or </a:t>
            </a:r>
            <a:r>
              <a:rPr lang="en-US" dirty="0" smtClean="0"/>
              <a:t>ring-like </a:t>
            </a:r>
            <a:r>
              <a:rPr lang="en-US" dirty="0"/>
              <a:t>structure.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592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 descr="Resultat d'imatges de electron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11" descr="Resultat d'imatges de electron sp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AutoShape 13" descr="Resultat d'imatges de electron sp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4" name="AutoShape 10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20960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9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9" descr="Resultat d'imatges de electron sp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9" name="AutoShape 11" descr="Resultat d'imatges de electron sp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" name="AutoShape 13" descr="Resultat d'imatges de electron sp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034" name="AutoShape 10" descr="Imatge inserida 1"/>
          <p:cNvSpPr>
            <a:spLocks noChangeAspect="1" noChangeArrowheads="1"/>
          </p:cNvSpPr>
          <p:nvPr/>
        </p:nvSpPr>
        <p:spPr bwMode="auto">
          <a:xfrm>
            <a:off x="155575" y="-449263"/>
            <a:ext cx="1676400" cy="942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476672"/>
            <a:ext cx="7704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 err="1" smtClean="0">
                <a:solidFill>
                  <a:srgbClr val="993300"/>
                </a:solidFill>
                <a:latin typeface="Arial" charset="0"/>
              </a:rPr>
              <a:t>Cumulative</a:t>
            </a:r>
            <a:r>
              <a:rPr lang="es-ES" sz="2400" b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s-ES" sz="2400" b="1" dirty="0" err="1" smtClean="0">
                <a:solidFill>
                  <a:srgbClr val="993300"/>
                </a:solidFill>
                <a:latin typeface="Arial" charset="0"/>
              </a:rPr>
              <a:t>formation</a:t>
            </a:r>
            <a:r>
              <a:rPr lang="es-ES" sz="2400" b="1" dirty="0" smtClean="0">
                <a:solidFill>
                  <a:srgbClr val="993300"/>
                </a:solidFill>
                <a:latin typeface="Arial" charset="0"/>
              </a:rPr>
              <a:t> </a:t>
            </a:r>
            <a:r>
              <a:rPr lang="es-ES" sz="2400" b="1" dirty="0" err="1" smtClean="0">
                <a:solidFill>
                  <a:srgbClr val="993300"/>
                </a:solidFill>
                <a:latin typeface="Arial" charset="0"/>
              </a:rPr>
              <a:t>constants</a:t>
            </a:r>
            <a:endParaRPr lang="es-ES" sz="2400" b="1" dirty="0">
              <a:solidFill>
                <a:srgbClr val="993300"/>
              </a:solidFill>
              <a:latin typeface="Arial" charset="0"/>
            </a:endParaRPr>
          </a:p>
        </p:txBody>
      </p:sp>
      <p:graphicFrame>
        <p:nvGraphicFramePr>
          <p:cNvPr id="540689" name="Object 3"/>
          <p:cNvGraphicFramePr>
            <a:graphicFrameLocks noChangeAspect="1"/>
          </p:cNvGraphicFramePr>
          <p:nvPr/>
        </p:nvGraphicFramePr>
        <p:xfrm>
          <a:off x="847551" y="1278855"/>
          <a:ext cx="20986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1231900" imgH="533400" progId="Equation.DSMT4">
                  <p:embed/>
                </p:oleObj>
              </mc:Choice>
              <mc:Fallback>
                <p:oleObj name="Equation" r:id="rId3" imgW="12319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51" y="1278855"/>
                        <a:ext cx="2098675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90" name="Object 4"/>
          <p:cNvGraphicFramePr>
            <a:graphicFrameLocks noChangeAspect="1"/>
          </p:cNvGraphicFramePr>
          <p:nvPr/>
        </p:nvGraphicFramePr>
        <p:xfrm>
          <a:off x="3347864" y="1340768"/>
          <a:ext cx="4999037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2933700" imgH="571500" progId="Equation.DSMT4">
                  <p:embed/>
                </p:oleObj>
              </mc:Choice>
              <mc:Fallback>
                <p:oleObj name="Equation" r:id="rId5" imgW="29337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340768"/>
                        <a:ext cx="4999037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91" name="Object 5"/>
          <p:cNvGraphicFramePr>
            <a:graphicFrameLocks noChangeAspect="1"/>
          </p:cNvGraphicFramePr>
          <p:nvPr/>
        </p:nvGraphicFramePr>
        <p:xfrm>
          <a:off x="858664" y="2421855"/>
          <a:ext cx="2768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1625600" imgH="571500" progId="Equation.DSMT4">
                  <p:embed/>
                </p:oleObj>
              </mc:Choice>
              <mc:Fallback>
                <p:oleObj name="Equation" r:id="rId7" imgW="1625600" imgH="571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64" y="2421855"/>
                        <a:ext cx="27686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92" name="Object 6"/>
          <p:cNvGraphicFramePr>
            <a:graphicFrameLocks noChangeAspect="1"/>
          </p:cNvGraphicFramePr>
          <p:nvPr/>
        </p:nvGraphicFramePr>
        <p:xfrm>
          <a:off x="4716289" y="2423443"/>
          <a:ext cx="3290887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9" imgW="1930400" imgH="571500" progId="Equation.DSMT4">
                  <p:embed/>
                </p:oleObj>
              </mc:Choice>
              <mc:Fallback>
                <p:oleObj name="Equation" r:id="rId9" imgW="1930400" imgH="571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289" y="2423443"/>
                        <a:ext cx="3290887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1708" name="Object 2"/>
          <p:cNvGraphicFramePr>
            <a:graphicFrameLocks noChangeAspect="1"/>
          </p:cNvGraphicFramePr>
          <p:nvPr/>
        </p:nvGraphicFramePr>
        <p:xfrm>
          <a:off x="3203848" y="3789040"/>
          <a:ext cx="23590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1" imgW="1384300" imgH="317500" progId="Equation.DSMT4">
                  <p:embed/>
                </p:oleObj>
              </mc:Choice>
              <mc:Fallback>
                <p:oleObj name="Equation" r:id="rId11" imgW="1384300" imgH="317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789040"/>
                        <a:ext cx="2359025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0" name="Object 3"/>
          <p:cNvGraphicFramePr>
            <a:graphicFrameLocks noChangeAspect="1"/>
          </p:cNvGraphicFramePr>
          <p:nvPr/>
        </p:nvGraphicFramePr>
        <p:xfrm>
          <a:off x="467544" y="5301208"/>
          <a:ext cx="80946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3" imgW="4749800" imgH="292100" progId="Equation.DSMT4">
                  <p:embed/>
                </p:oleObj>
              </mc:Choice>
              <mc:Fallback>
                <p:oleObj name="Equation" r:id="rId13" imgW="4749800" imgH="2921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01208"/>
                        <a:ext cx="8094662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2637557" y="5955630"/>
          <a:ext cx="3873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5" imgW="2273040" imgH="431640" progId="Equation.DSMT4">
                  <p:embed/>
                </p:oleObj>
              </mc:Choice>
              <mc:Fallback>
                <p:oleObj name="Equation" r:id="rId15" imgW="227304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557" y="5955630"/>
                        <a:ext cx="38735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1"/>
          <p:cNvSpPr>
            <a:spLocks noChangeArrowheads="1"/>
          </p:cNvSpPr>
          <p:nvPr/>
        </p:nvSpPr>
        <p:spPr bwMode="auto">
          <a:xfrm>
            <a:off x="3059832" y="5949280"/>
            <a:ext cx="31242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ES_tradnl"/>
          </a:p>
        </p:txBody>
      </p:sp>
      <p:cxnSp>
        <p:nvCxnSpPr>
          <p:cNvPr id="16" name="Connector recte 15"/>
          <p:cNvCxnSpPr/>
          <p:nvPr/>
        </p:nvCxnSpPr>
        <p:spPr>
          <a:xfrm>
            <a:off x="755576" y="4653136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64288" y="4293096"/>
            <a:ext cx="822661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m=[M]</a:t>
            </a:r>
          </a:p>
          <a:p>
            <a:endParaRPr lang="en-US" dirty="0" smtClean="0"/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=[L]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89</Words>
  <Application>Microsoft Office PowerPoint</Application>
  <PresentationFormat>On-screen Show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Tema de l'Office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Servei d'informàtica UJI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planelle</cp:lastModifiedBy>
  <cp:revision>85</cp:revision>
  <dcterms:created xsi:type="dcterms:W3CDTF">2015-05-19T17:57:43Z</dcterms:created>
  <dcterms:modified xsi:type="dcterms:W3CDTF">2015-10-16T09:25:20Z</dcterms:modified>
</cp:coreProperties>
</file>