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56" r:id="rId5"/>
    <p:sldId id="265" r:id="rId6"/>
    <p:sldId id="270" r:id="rId7"/>
    <p:sldId id="266" r:id="rId8"/>
    <p:sldId id="271" r:id="rId9"/>
    <p:sldId id="269" r:id="rId10"/>
    <p:sldId id="272" r:id="rId1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71B4-7E3B-454A-8BB1-9D92069E9899}" type="datetimeFigureOut">
              <a:rPr lang="ca-ES" smtClean="0"/>
              <a:pPr/>
              <a:t>03/10/2018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35AE-9899-4145-8704-154DD4CDFF7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 descr="Resultat d'imatges de electron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11" descr="Resultat d'imatges de electron sp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AutoShape 13" descr="Resultat d'imatges de electron sp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1" name="AutoShape 15" descr="Resultat d'imatges de electron spin"/>
          <p:cNvSpPr>
            <a:spLocks noChangeAspect="1" noChangeArrowheads="1"/>
          </p:cNvSpPr>
          <p:nvPr/>
        </p:nvSpPr>
        <p:spPr bwMode="auto">
          <a:xfrm>
            <a:off x="612775" y="1886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4" name="AutoShape 10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6" name="AutoShape 12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3" name="Rectangle 22"/>
          <p:cNvSpPr/>
          <p:nvPr/>
        </p:nvSpPr>
        <p:spPr>
          <a:xfrm>
            <a:off x="3635896" y="1504703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C(s) + O</a:t>
            </a:r>
            <a:r>
              <a:rPr lang="es-ES" baseline="-25000" dirty="0" smtClean="0"/>
              <a:t>2</a:t>
            </a:r>
            <a:r>
              <a:rPr lang="es-ES" dirty="0" smtClean="0"/>
              <a:t> (g) → CO</a:t>
            </a:r>
            <a:r>
              <a:rPr lang="es-ES" baseline="-25000" dirty="0" smtClean="0"/>
              <a:t>2 </a:t>
            </a:r>
            <a:r>
              <a:rPr lang="es-ES" dirty="0" smtClean="0"/>
              <a:t>(g)</a:t>
            </a:r>
            <a:endParaRPr lang="ca-E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057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28639"/>
            <a:ext cx="6610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51520" y="280084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Sometimes the reaction advances up to the </a:t>
            </a:r>
            <a:r>
              <a:rPr lang="en-US" u="sng" dirty="0" smtClean="0"/>
              <a:t>limiting reactant</a:t>
            </a:r>
            <a:r>
              <a:rPr lang="en-US" dirty="0" smtClean="0"/>
              <a:t>  is consumed: coal burns and disappears, in excess of air, yielding</a:t>
            </a:r>
            <a:r>
              <a:rPr lang="es-ES" dirty="0" smtClean="0"/>
              <a:t> CO</a:t>
            </a:r>
            <a:r>
              <a:rPr lang="es-ES" baseline="-25000" dirty="0" smtClean="0"/>
              <a:t>2</a:t>
            </a:r>
            <a:r>
              <a:rPr lang="en-US" dirty="0" smtClean="0"/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84623"/>
            <a:ext cx="1357785" cy="17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835696" y="2008759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C atom reacts with an O molecule, both disappear yielding a </a:t>
            </a:r>
            <a:r>
              <a:rPr lang="es-ES" dirty="0" smtClean="0"/>
              <a:t>CO</a:t>
            </a:r>
            <a:r>
              <a:rPr lang="es-ES" baseline="-25000" dirty="0" smtClean="0"/>
              <a:t>2</a:t>
            </a:r>
            <a:r>
              <a:rPr lang="en-US" dirty="0" smtClean="0"/>
              <a:t> molecule 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23528" y="3592935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general, a mixture of reactants yield a mixture of reactants and products: </a:t>
            </a:r>
          </a:p>
          <a:p>
            <a:r>
              <a:rPr lang="en-US" dirty="0" smtClean="0"/>
              <a:t>	</a:t>
            </a:r>
          </a:p>
          <a:p>
            <a:pPr algn="ctr"/>
            <a:r>
              <a:rPr lang="en-US" dirty="0" err="1" smtClean="0"/>
              <a:t>NaCl</a:t>
            </a:r>
            <a:r>
              <a:rPr lang="en-US" dirty="0" smtClean="0"/>
              <a:t> (aq.) + </a:t>
            </a:r>
            <a:r>
              <a:rPr lang="en-US" dirty="0" err="1" smtClean="0"/>
              <a:t>AgNO</a:t>
            </a:r>
            <a:r>
              <a:rPr lang="es-ES" baseline="-25000" dirty="0" smtClean="0"/>
              <a:t>3</a:t>
            </a:r>
            <a:r>
              <a:rPr lang="en-US" dirty="0" smtClean="0"/>
              <a:t> (aq.) </a:t>
            </a:r>
            <a:r>
              <a:rPr lang="es-ES" dirty="0" smtClean="0"/>
              <a:t>→ </a:t>
            </a:r>
            <a:r>
              <a:rPr lang="es-ES" dirty="0" err="1" smtClean="0"/>
              <a:t>AgCl</a:t>
            </a:r>
            <a:r>
              <a:rPr lang="es-ES" dirty="0" smtClean="0"/>
              <a:t> (s) + Na</a:t>
            </a:r>
            <a:r>
              <a:rPr lang="en-US" dirty="0" smtClean="0"/>
              <a:t>NO</a:t>
            </a:r>
            <a:r>
              <a:rPr lang="es-ES" baseline="-25000" dirty="0" smtClean="0"/>
              <a:t>3</a:t>
            </a:r>
            <a:r>
              <a:rPr lang="en-US" dirty="0" smtClean="0"/>
              <a:t> (aq.)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(aq.) + </a:t>
            </a:r>
            <a:r>
              <a:rPr lang="es-ES" dirty="0" smtClean="0"/>
              <a:t>Ag</a:t>
            </a:r>
            <a:r>
              <a:rPr lang="en-US" baseline="30000" dirty="0" smtClean="0"/>
              <a:t>+</a:t>
            </a:r>
            <a:r>
              <a:rPr lang="en-US" dirty="0" smtClean="0"/>
              <a:t> (aq.) </a:t>
            </a:r>
            <a:r>
              <a:rPr lang="en-GB" b="1" dirty="0" smtClean="0"/>
              <a:t>⇄</a:t>
            </a:r>
            <a:r>
              <a:rPr lang="es-ES" dirty="0" smtClean="0"/>
              <a:t> </a:t>
            </a:r>
            <a:r>
              <a:rPr lang="es-ES" dirty="0" err="1" smtClean="0"/>
              <a:t>AgCl</a:t>
            </a:r>
            <a:r>
              <a:rPr lang="es-ES" dirty="0" smtClean="0"/>
              <a:t> (s)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7544" y="510510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the solution we still may find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(aq.) and </a:t>
            </a:r>
            <a:r>
              <a:rPr lang="es-ES" dirty="0" smtClean="0"/>
              <a:t>Ag</a:t>
            </a:r>
            <a:r>
              <a:rPr lang="en-US" baseline="30000" dirty="0" smtClean="0"/>
              <a:t>+</a:t>
            </a:r>
            <a:r>
              <a:rPr lang="en-US" dirty="0" smtClean="0"/>
              <a:t> (aq.)  so that, independently of the amount of </a:t>
            </a:r>
            <a:r>
              <a:rPr lang="en-US" dirty="0" err="1" smtClean="0"/>
              <a:t>AgCl</a:t>
            </a:r>
            <a:r>
              <a:rPr lang="en-US" dirty="0" smtClean="0"/>
              <a:t> (s):    </a:t>
            </a:r>
          </a:p>
          <a:p>
            <a:r>
              <a:rPr lang="en-US" dirty="0" smtClean="0"/>
              <a:t>			[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]  [</a:t>
            </a:r>
            <a:r>
              <a:rPr lang="es-ES" dirty="0" smtClean="0"/>
              <a:t>Ag</a:t>
            </a:r>
            <a:r>
              <a:rPr lang="en-US" baseline="30000" dirty="0" smtClean="0"/>
              <a:t>+</a:t>
            </a:r>
            <a:r>
              <a:rPr lang="en-US" dirty="0" smtClean="0"/>
              <a:t>]=</a:t>
            </a:r>
            <a:r>
              <a:rPr lang="en-US" dirty="0" err="1" smtClean="0"/>
              <a:t>Kps</a:t>
            </a:r>
            <a:r>
              <a:rPr lang="en-US" dirty="0" smtClean="0"/>
              <a:t> 		(constant at a given T)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6019" y="620662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equilibrium constant </a:t>
            </a:r>
            <a:r>
              <a:rPr lang="en-US" dirty="0" err="1" smtClean="0"/>
              <a:t>Kps</a:t>
            </a:r>
            <a:r>
              <a:rPr lang="en-US" dirty="0" smtClean="0"/>
              <a:t> changes with T: </a:t>
            </a:r>
          </a:p>
          <a:p>
            <a:r>
              <a:rPr lang="en-US" dirty="0" smtClean="0"/>
              <a:t>			→ we can dissolve  PbCl</a:t>
            </a:r>
            <a:r>
              <a:rPr lang="en-US" baseline="-25000" dirty="0" smtClean="0"/>
              <a:t>2</a:t>
            </a:r>
            <a:r>
              <a:rPr lang="en-US" dirty="0" smtClean="0"/>
              <a:t> in water by just heating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7200800" cy="5246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04664"/>
            <a:ext cx="8856984" cy="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419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5991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87227"/>
            <a:ext cx="2181225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12788"/>
            <a:ext cx="1676772" cy="41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2252"/>
            <a:ext cx="4886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07" y="3569196"/>
            <a:ext cx="1533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89" y="3604260"/>
            <a:ext cx="2133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4879523" y="373133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;</a:t>
            </a:r>
            <a:endParaRPr lang="ca-ES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6680656" y="36990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;</a:t>
            </a:r>
            <a:endParaRPr lang="ca-E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89" y="5229200"/>
            <a:ext cx="5343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698" y="476672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i="1" dirty="0" err="1" smtClean="0">
                <a:solidFill>
                  <a:schemeClr val="tx2">
                    <a:lumMod val="75000"/>
                  </a:schemeClr>
                </a:solidFill>
              </a:rPr>
              <a:t>Why</a:t>
            </a:r>
            <a:r>
              <a:rPr lang="ca-ES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a-ES" sz="2400" i="1" dirty="0" err="1" smtClean="0">
                <a:solidFill>
                  <a:schemeClr val="tx2">
                    <a:lumMod val="75000"/>
                  </a:schemeClr>
                </a:solidFill>
              </a:rPr>
              <a:t>activity</a:t>
            </a:r>
            <a:r>
              <a:rPr lang="ca-ES" sz="2400" i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ca-ES" sz="2400" i="1" dirty="0" err="1" smtClean="0">
                <a:solidFill>
                  <a:schemeClr val="tx2">
                    <a:lumMod val="75000"/>
                  </a:schemeClr>
                </a:solidFill>
              </a:rPr>
              <a:t>solids</a:t>
            </a:r>
            <a:r>
              <a:rPr lang="ca-ES" sz="2400" i="1" dirty="0" smtClean="0">
                <a:solidFill>
                  <a:schemeClr val="tx2">
                    <a:lumMod val="75000"/>
                  </a:schemeClr>
                </a:solidFill>
              </a:rPr>
              <a:t> is constant?</a:t>
            </a:r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05" y="445209"/>
            <a:ext cx="4429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1" y="1052736"/>
            <a:ext cx="3476570" cy="256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683568" y="1484784"/>
            <a:ext cx="402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ca-ES" sz="1400" dirty="0" err="1" smtClean="0"/>
              <a:t>Equilibrium</a:t>
            </a:r>
            <a:r>
              <a:rPr lang="ca-ES" sz="1400" dirty="0" smtClean="0"/>
              <a:t> </a:t>
            </a:r>
          </a:p>
          <a:p>
            <a:pPr marL="342900" indent="-342900">
              <a:buAutoNum type="alphaLcParenBoth"/>
            </a:pPr>
            <a:r>
              <a:rPr lang="ca-ES" sz="1400" dirty="0" err="1" smtClean="0"/>
              <a:t>Introduction</a:t>
            </a:r>
            <a:r>
              <a:rPr lang="ca-ES" sz="1400" dirty="0" smtClean="0"/>
              <a:t> of </a:t>
            </a:r>
            <a:r>
              <a:rPr lang="ca-ES" sz="1400" dirty="0" err="1" smtClean="0"/>
              <a:t>additional</a:t>
            </a:r>
            <a:r>
              <a:rPr lang="ca-ES" sz="1400" dirty="0" smtClean="0"/>
              <a:t> CaCO</a:t>
            </a:r>
            <a:r>
              <a:rPr lang="ca-ES" sz="1400" baseline="-25000" dirty="0" smtClean="0"/>
              <a:t>3</a:t>
            </a:r>
            <a:r>
              <a:rPr lang="ca-ES" sz="1400" dirty="0" smtClean="0"/>
              <a:t> has no </a:t>
            </a:r>
            <a:r>
              <a:rPr lang="ca-ES" sz="1400" dirty="0" err="1" smtClean="0"/>
              <a:t>effect</a:t>
            </a:r>
            <a:r>
              <a:rPr lang="ca-ES" sz="1400" dirty="0" err="1"/>
              <a:t>s</a:t>
            </a:r>
            <a:r>
              <a:rPr lang="ca-ES" sz="1400" dirty="0" smtClean="0"/>
              <a:t> </a:t>
            </a:r>
            <a:endParaRPr lang="ca-ES" sz="1400" dirty="0"/>
          </a:p>
        </p:txBody>
      </p:sp>
      <p:cxnSp>
        <p:nvCxnSpPr>
          <p:cNvPr id="7" name="Connector de fletxa recta 6"/>
          <p:cNvCxnSpPr/>
          <p:nvPr/>
        </p:nvCxnSpPr>
        <p:spPr>
          <a:xfrm flipH="1">
            <a:off x="5796136" y="846004"/>
            <a:ext cx="1152128" cy="229496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de fletxa recta 10"/>
          <p:cNvCxnSpPr/>
          <p:nvPr/>
        </p:nvCxnSpPr>
        <p:spPr>
          <a:xfrm>
            <a:off x="5076056" y="846004"/>
            <a:ext cx="648072" cy="215094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H="1">
            <a:off x="7884368" y="819445"/>
            <a:ext cx="72008" cy="160144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>
            <a:off x="6948264" y="846004"/>
            <a:ext cx="504056" cy="229496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0644" y="3717032"/>
            <a:ext cx="7673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i="1" dirty="0" err="1" smtClean="0">
                <a:solidFill>
                  <a:schemeClr val="tx2">
                    <a:lumMod val="75000"/>
                  </a:schemeClr>
                </a:solidFill>
              </a:rPr>
              <a:t>Why</a:t>
            </a:r>
            <a:r>
              <a:rPr lang="ca-ES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a-ES" sz="2400" i="1" dirty="0" err="1" smtClean="0">
                <a:solidFill>
                  <a:schemeClr val="tx2">
                    <a:lumMod val="75000"/>
                  </a:schemeClr>
                </a:solidFill>
              </a:rPr>
              <a:t>heterogeneous</a:t>
            </a:r>
            <a:r>
              <a:rPr lang="ca-ES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a-ES" sz="2400" i="1" dirty="0" err="1" smtClean="0">
                <a:solidFill>
                  <a:schemeClr val="tx2">
                    <a:lumMod val="75000"/>
                  </a:schemeClr>
                </a:solidFill>
              </a:rPr>
              <a:t>reactions</a:t>
            </a:r>
            <a:r>
              <a:rPr lang="ca-ES" sz="2400" i="1" dirty="0" smtClean="0">
                <a:solidFill>
                  <a:schemeClr val="tx2">
                    <a:lumMod val="75000"/>
                  </a:schemeClr>
                </a:solidFill>
              </a:rPr>
              <a:t> can be </a:t>
            </a:r>
            <a:r>
              <a:rPr lang="ca-ES" sz="2400" i="1" dirty="0" err="1" smtClean="0">
                <a:solidFill>
                  <a:schemeClr val="tx2">
                    <a:lumMod val="75000"/>
                  </a:schemeClr>
                </a:solidFill>
              </a:rPr>
              <a:t>completed</a:t>
            </a:r>
            <a:r>
              <a:rPr lang="ca-ES" sz="2400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302605" cy="230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48" y="4199334"/>
            <a:ext cx="1525408" cy="230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36" y="4199333"/>
            <a:ext cx="1531550" cy="24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Connector de fletxa recta 48"/>
          <p:cNvCxnSpPr/>
          <p:nvPr/>
        </p:nvCxnSpPr>
        <p:spPr>
          <a:xfrm>
            <a:off x="2051720" y="5349601"/>
            <a:ext cx="360040" cy="0"/>
          </a:xfrm>
          <a:prstGeom prst="straightConnector1">
            <a:avLst/>
          </a:prstGeom>
          <a:ln w="2222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256734" y="5101294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i="1" dirty="0" smtClean="0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ca-E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54" y="5086609"/>
            <a:ext cx="7524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5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568" y="105273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AgCl</a:t>
            </a:r>
            <a:r>
              <a:rPr lang="en-US" dirty="0" smtClean="0"/>
              <a:t> is poorly soluble in water: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sp</a:t>
            </a:r>
            <a:r>
              <a:rPr lang="en-US" dirty="0" smtClean="0"/>
              <a:t> = </a:t>
            </a:r>
            <a:r>
              <a:rPr lang="es-ES" dirty="0" smtClean="0"/>
              <a:t>1.8 × 10</a:t>
            </a:r>
            <a:r>
              <a:rPr lang="es-ES" baseline="30000" dirty="0" smtClean="0"/>
              <a:t>−10</a:t>
            </a:r>
            <a:r>
              <a:rPr lang="en-US" dirty="0" smtClean="0"/>
              <a:t>.  Low dissociation in water</a:t>
            </a:r>
          </a:p>
          <a:p>
            <a:endParaRPr lang="en-US" dirty="0" smtClean="0"/>
          </a:p>
          <a:p>
            <a:r>
              <a:rPr lang="es-ES" dirty="0" smtClean="0"/>
              <a:t>	</a:t>
            </a:r>
            <a:r>
              <a:rPr lang="es-ES" dirty="0" err="1" smtClean="0"/>
              <a:t>AgCl</a:t>
            </a:r>
            <a:r>
              <a:rPr lang="es-ES" dirty="0" smtClean="0"/>
              <a:t> (s)                 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(aq.) + </a:t>
            </a:r>
            <a:r>
              <a:rPr lang="es-ES" dirty="0" smtClean="0"/>
              <a:t>Ag</a:t>
            </a:r>
            <a:r>
              <a:rPr lang="en-US" baseline="30000" dirty="0" smtClean="0"/>
              <a:t>+</a:t>
            </a:r>
            <a:r>
              <a:rPr lang="en-US" dirty="0" smtClean="0"/>
              <a:t> (aq.) </a:t>
            </a:r>
          </a:p>
          <a:p>
            <a:endParaRPr lang="en-US" dirty="0" smtClean="0"/>
          </a:p>
          <a:p>
            <a:r>
              <a:rPr lang="en-US" dirty="0" smtClean="0"/>
              <a:t>Table salt (</a:t>
            </a:r>
            <a:r>
              <a:rPr lang="en-US" dirty="0" err="1" smtClean="0"/>
              <a:t>NaCl</a:t>
            </a:r>
            <a:r>
              <a:rPr lang="en-US" dirty="0" smtClean="0"/>
              <a:t>) has a high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sp</a:t>
            </a:r>
            <a:r>
              <a:rPr lang="en-US" dirty="0" smtClean="0"/>
              <a:t> and is quite soluble. High dissociation in water</a:t>
            </a:r>
          </a:p>
          <a:p>
            <a:endParaRPr lang="en-US" dirty="0" smtClean="0"/>
          </a:p>
          <a:p>
            <a:r>
              <a:rPr lang="es-ES" dirty="0" smtClean="0"/>
              <a:t>	</a:t>
            </a:r>
            <a:r>
              <a:rPr lang="es-ES" dirty="0" err="1" smtClean="0"/>
              <a:t>NaCl</a:t>
            </a:r>
            <a:r>
              <a:rPr lang="es-ES" dirty="0" smtClean="0"/>
              <a:t> (s)                 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(aq.) + </a:t>
            </a:r>
            <a:r>
              <a:rPr lang="es-E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(aq.)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37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67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80928"/>
            <a:ext cx="67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3276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27584" y="3933057"/>
            <a:ext cx="58249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HCl</a:t>
            </a:r>
            <a:r>
              <a:rPr lang="en-US" dirty="0" smtClean="0"/>
              <a:t> is a strong acid, highly dissociated in in water</a:t>
            </a:r>
          </a:p>
          <a:p>
            <a:r>
              <a:rPr lang="es-ES" dirty="0" smtClean="0"/>
              <a:t> </a:t>
            </a:r>
          </a:p>
          <a:p>
            <a:r>
              <a:rPr lang="es-ES" dirty="0" err="1" smtClean="0"/>
              <a:t>HCl</a:t>
            </a:r>
            <a:r>
              <a:rPr lang="es-ES" dirty="0" smtClean="0"/>
              <a:t> + H</a:t>
            </a:r>
            <a:r>
              <a:rPr lang="es-ES" baseline="-25000" dirty="0" smtClean="0"/>
              <a:t>2</a:t>
            </a:r>
            <a:r>
              <a:rPr lang="es-ES" dirty="0" smtClean="0"/>
              <a:t>O                 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(aq.) + </a:t>
            </a:r>
            <a:r>
              <a:rPr lang="es-E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(aq.)</a:t>
            </a:r>
          </a:p>
          <a:p>
            <a:endParaRPr lang="en-US" dirty="0" smtClean="0"/>
          </a:p>
          <a:p>
            <a:r>
              <a:rPr lang="en-US" dirty="0" smtClean="0"/>
              <a:t>Acetic </a:t>
            </a:r>
            <a:r>
              <a:rPr lang="en-US" dirty="0" smtClean="0"/>
              <a:t>acid </a:t>
            </a:r>
            <a:r>
              <a:rPr lang="en-US" dirty="0" err="1" smtClean="0"/>
              <a:t>AcH</a:t>
            </a:r>
            <a:r>
              <a:rPr lang="en-US" dirty="0" smtClean="0"/>
              <a:t> is a weak acid, poorly dissociated in in water</a:t>
            </a:r>
          </a:p>
          <a:p>
            <a:r>
              <a:rPr lang="es-ES" dirty="0" smtClean="0"/>
              <a:t> </a:t>
            </a:r>
          </a:p>
          <a:p>
            <a:r>
              <a:rPr lang="es-ES" dirty="0" err="1" smtClean="0"/>
              <a:t>AcH</a:t>
            </a:r>
            <a:r>
              <a:rPr lang="es-ES" dirty="0" smtClean="0"/>
              <a:t> + H</a:t>
            </a:r>
            <a:r>
              <a:rPr lang="es-ES" baseline="-25000" dirty="0" smtClean="0"/>
              <a:t>2</a:t>
            </a:r>
            <a:r>
              <a:rPr lang="es-ES" dirty="0" smtClean="0"/>
              <a:t>O                  </a:t>
            </a:r>
            <a:r>
              <a:rPr lang="en-US" dirty="0" smtClean="0"/>
              <a:t>Ac</a:t>
            </a:r>
            <a:r>
              <a:rPr lang="en-US" baseline="30000" dirty="0" smtClean="0"/>
              <a:t>-</a:t>
            </a:r>
            <a:r>
              <a:rPr lang="en-US" dirty="0" smtClean="0"/>
              <a:t> (aq.) + </a:t>
            </a:r>
            <a:r>
              <a:rPr lang="es-E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(aq.)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563712"/>
            <a:ext cx="67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89240"/>
            <a:ext cx="67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3568" y="1124745"/>
            <a:ext cx="56166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Dissociation is a chemical reaction with water:</a:t>
            </a:r>
          </a:p>
          <a:p>
            <a:r>
              <a:rPr lang="es-ES" dirty="0" smtClean="0"/>
              <a:t> </a:t>
            </a:r>
          </a:p>
          <a:p>
            <a:r>
              <a:rPr lang="es-ES" dirty="0" err="1" smtClean="0"/>
              <a:t>HCl</a:t>
            </a:r>
            <a:r>
              <a:rPr lang="es-ES" dirty="0" smtClean="0"/>
              <a:t>     +      H</a:t>
            </a:r>
            <a:r>
              <a:rPr lang="es-ES" baseline="-25000" dirty="0" smtClean="0"/>
              <a:t>2</a:t>
            </a:r>
            <a:r>
              <a:rPr lang="es-ES" dirty="0" smtClean="0"/>
              <a:t>O                      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(aq.) +     </a:t>
            </a:r>
            <a:r>
              <a:rPr lang="es-E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(aq.)</a:t>
            </a:r>
          </a:p>
          <a:p>
            <a:endParaRPr lang="en-US" dirty="0" smtClean="0"/>
          </a:p>
          <a:p>
            <a:r>
              <a:rPr lang="es-ES" dirty="0" err="1" smtClean="0"/>
              <a:t>HCl</a:t>
            </a:r>
            <a:r>
              <a:rPr lang="es-ES" dirty="0" smtClean="0"/>
              <a:t>     +      H</a:t>
            </a:r>
            <a:r>
              <a:rPr lang="es-ES" baseline="-25000" dirty="0" smtClean="0"/>
              <a:t>2</a:t>
            </a:r>
            <a:r>
              <a:rPr lang="es-ES" dirty="0" smtClean="0"/>
              <a:t>O                      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         +     </a:t>
            </a:r>
            <a:r>
              <a:rPr lang="es-ES" dirty="0" smtClean="0"/>
              <a:t>H</a:t>
            </a:r>
            <a:r>
              <a:rPr lang="es-ES" baseline="-25000" dirty="0" smtClean="0"/>
              <a:t>3</a:t>
            </a:r>
            <a:r>
              <a:rPr lang="es-ES" dirty="0" smtClean="0"/>
              <a:t>O</a:t>
            </a:r>
            <a:r>
              <a:rPr lang="en-US" baseline="30000" dirty="0" smtClean="0"/>
              <a:t>+</a:t>
            </a:r>
          </a:p>
          <a:p>
            <a:endParaRPr lang="en-US" baseline="30000" dirty="0" smtClean="0"/>
          </a:p>
          <a:p>
            <a:r>
              <a:rPr lang="en-US" baseline="30000" dirty="0" smtClean="0"/>
              <a:t>Acid                     base	 </a:t>
            </a:r>
            <a:r>
              <a:rPr lang="en-US" dirty="0" smtClean="0"/>
              <a:t>             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base</a:t>
            </a:r>
            <a:r>
              <a:rPr lang="en-US" dirty="0" smtClean="0"/>
              <a:t> 	</a:t>
            </a:r>
            <a:r>
              <a:rPr lang="en-US" baseline="30000" dirty="0" smtClean="0"/>
              <a:t>acid       </a:t>
            </a:r>
            <a:r>
              <a:rPr lang="en-US" dirty="0" smtClean="0"/>
              <a:t>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733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472" y="2276872"/>
            <a:ext cx="733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156176" y="1916832"/>
            <a:ext cx="2304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Acid: gives a proton</a:t>
            </a:r>
          </a:p>
          <a:p>
            <a:r>
              <a:rPr lang="en-US" dirty="0" smtClean="0"/>
              <a:t>Base: accepts a proton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81721"/>
            <a:ext cx="7848873" cy="36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6" y="274638"/>
            <a:ext cx="9027130" cy="648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653136"/>
            <a:ext cx="733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5638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5495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1556792"/>
            <a:ext cx="292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068960"/>
            <a:ext cx="4581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17032"/>
            <a:ext cx="1676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717032"/>
            <a:ext cx="163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4509120"/>
            <a:ext cx="2314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429000"/>
            <a:ext cx="376762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387" y="5445224"/>
            <a:ext cx="733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6480720" cy="17196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62595"/>
            <a:ext cx="5808514" cy="6221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4664"/>
            <a:ext cx="6552728" cy="4578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774364"/>
            <a:ext cx="7490821" cy="25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980728"/>
            <a:ext cx="5976664" cy="43745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788" y="128589"/>
            <a:ext cx="3577500" cy="991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86" y="1693192"/>
            <a:ext cx="2332403" cy="35283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41" y="188640"/>
            <a:ext cx="3112425" cy="428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89" y="5457524"/>
            <a:ext cx="2432700" cy="303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289" y="5863493"/>
            <a:ext cx="5330476" cy="6878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06" y="681202"/>
            <a:ext cx="1345964" cy="9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240</Words>
  <Application>Microsoft Office PowerPoint</Application>
  <PresentationFormat>Presentación en pantalla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Servei d'informàtica 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Josep Hilari Planelles Fuster</cp:lastModifiedBy>
  <cp:revision>80</cp:revision>
  <dcterms:created xsi:type="dcterms:W3CDTF">2015-05-19T17:57:43Z</dcterms:created>
  <dcterms:modified xsi:type="dcterms:W3CDTF">2018-10-03T07:09:54Z</dcterms:modified>
</cp:coreProperties>
</file>