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74" r:id="rId5"/>
    <p:sldId id="256" r:id="rId6"/>
    <p:sldId id="257" r:id="rId7"/>
    <p:sldId id="260" r:id="rId8"/>
    <p:sldId id="271" r:id="rId9"/>
    <p:sldId id="259" r:id="rId10"/>
    <p:sldId id="258" r:id="rId11"/>
    <p:sldId id="275" r:id="rId12"/>
    <p:sldId id="278" r:id="rId13"/>
    <p:sldId id="277" r:id="rId14"/>
    <p:sldId id="276" r:id="rId15"/>
    <p:sldId id="263" r:id="rId16"/>
    <p:sldId id="261" r:id="rId17"/>
    <p:sldId id="262" r:id="rId18"/>
    <p:sldId id="267" r:id="rId19"/>
    <p:sldId id="270" r:id="rId20"/>
    <p:sldId id="272" r:id="rId21"/>
    <p:sldId id="273" r:id="rId22"/>
    <p:sldId id="269" r:id="rId23"/>
    <p:sldId id="279" r:id="rId24"/>
    <p:sldId id="268" r:id="rId25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22/09/2016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22/09/2016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22/09/2016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22/09/2016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22/09/2016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22/09/2016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22/09/2016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22/09/2016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22/09/2016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22/09/2016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22/09/2016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571B4-7E3B-454A-8BB1-9D92069E9899}" type="datetimeFigureOut">
              <a:rPr lang="ca-ES" smtClean="0"/>
              <a:pPr/>
              <a:t>22/09/2016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hyperlink" Target="https://en.wikipedia.org/wiki/Molecular_geometr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5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cienceblogs.com/startswithabang/files/2011/09/atom_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2" y="836712"/>
            <a:ext cx="208126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QuadreDeText 1"/>
          <p:cNvSpPr txBox="1"/>
          <p:nvPr/>
        </p:nvSpPr>
        <p:spPr>
          <a:xfrm>
            <a:off x="5148064" y="908720"/>
            <a:ext cx="3768980" cy="14773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a-ES" dirty="0" smtClean="0"/>
              <a:t>Shell:    		n=1, 2, 3, 4......</a:t>
            </a:r>
          </a:p>
          <a:p>
            <a:r>
              <a:rPr lang="ca-ES" dirty="0" err="1" smtClean="0"/>
              <a:t>Sub</a:t>
            </a:r>
            <a:r>
              <a:rPr lang="ca-ES" dirty="0" smtClean="0"/>
              <a:t>-Shell:         	</a:t>
            </a:r>
            <a:r>
              <a:rPr lang="ca-ES" dirty="0" smtClean="0">
                <a:latin typeface="Gigi" panose="04040504061007020D02" pitchFamily="82" charset="0"/>
              </a:rPr>
              <a:t>l</a:t>
            </a:r>
            <a:r>
              <a:rPr lang="ca-ES" dirty="0" smtClean="0"/>
              <a:t>=0, 1, 2, 3,... (n-1)</a:t>
            </a:r>
          </a:p>
          <a:p>
            <a:r>
              <a:rPr lang="ca-ES" dirty="0" smtClean="0"/>
              <a:t>		    s</a:t>
            </a:r>
            <a:r>
              <a:rPr lang="ca-ES" dirty="0"/>
              <a:t> </a:t>
            </a:r>
            <a:r>
              <a:rPr lang="ca-ES" dirty="0" smtClean="0"/>
              <a:t> p  d  f .....</a:t>
            </a:r>
          </a:p>
          <a:p>
            <a:r>
              <a:rPr lang="ca-ES" dirty="0" smtClean="0"/>
              <a:t>Orbital:		m= </a:t>
            </a:r>
            <a:r>
              <a:rPr lang="ca-ES" dirty="0" smtClean="0">
                <a:latin typeface="Symbol" panose="05050102010706020507" pitchFamily="18" charset="2"/>
              </a:rPr>
              <a:t>-</a:t>
            </a:r>
            <a:r>
              <a:rPr lang="ca-ES" dirty="0" smtClean="0">
                <a:latin typeface="Gigi" panose="04040504061007020D02" pitchFamily="82" charset="0"/>
              </a:rPr>
              <a:t>l</a:t>
            </a:r>
            <a:r>
              <a:rPr lang="ca-ES" dirty="0" smtClean="0"/>
              <a:t>,</a:t>
            </a:r>
            <a:r>
              <a:rPr lang="ca-ES" dirty="0" smtClean="0">
                <a:latin typeface="Symbol" panose="05050102010706020507" pitchFamily="18" charset="2"/>
              </a:rPr>
              <a:t> .... 0 .... </a:t>
            </a:r>
            <a:r>
              <a:rPr lang="ca-ES" dirty="0">
                <a:latin typeface="Gigi" panose="04040504061007020D02" pitchFamily="82" charset="0"/>
              </a:rPr>
              <a:t>l</a:t>
            </a:r>
            <a:endParaRPr lang="ca-ES" dirty="0" smtClean="0"/>
          </a:p>
          <a:p>
            <a:r>
              <a:rPr lang="ca-ES" dirty="0" smtClean="0"/>
              <a:t>Spin:		</a:t>
            </a:r>
            <a:r>
              <a:rPr lang="ca-ES" dirty="0" err="1" smtClean="0"/>
              <a:t>ms</a:t>
            </a:r>
            <a:r>
              <a:rPr lang="ca-ES" dirty="0" smtClean="0"/>
              <a:t> =  +  or </a:t>
            </a:r>
            <a:r>
              <a:rPr lang="ca-ES" dirty="0">
                <a:latin typeface="Symbol" panose="05050102010706020507" pitchFamily="18" charset="2"/>
              </a:rPr>
              <a:t>-</a:t>
            </a:r>
            <a:endParaRPr lang="ca-ES" dirty="0"/>
          </a:p>
        </p:txBody>
      </p:sp>
      <p:sp>
        <p:nvSpPr>
          <p:cNvPr id="8" name="AutoShape 9" descr="Resultat d'imatges de electron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9" name="AutoShape 11" descr="Resultat d'imatges de electron sp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" name="AutoShape 13" descr="Resultat d'imatges de electron sp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1" name="AutoShape 15" descr="Resultat d'imatges de electron spi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43" name="Picture 19" descr="http://www.princeton.edu/ssp/joseph-henry-project/galvanometer/explaining-the-phenomenon/modern-understanding/spin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36912"/>
            <a:ext cx="1403298" cy="83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or de fletxa recta 12"/>
          <p:cNvCxnSpPr>
            <a:endCxn id="1043" idx="0"/>
          </p:cNvCxnSpPr>
          <p:nvPr/>
        </p:nvCxnSpPr>
        <p:spPr>
          <a:xfrm>
            <a:off x="7380312" y="2276872"/>
            <a:ext cx="701649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QuadreDeText 13"/>
          <p:cNvSpPr txBox="1"/>
          <p:nvPr/>
        </p:nvSpPr>
        <p:spPr>
          <a:xfrm>
            <a:off x="2987824" y="404664"/>
            <a:ext cx="281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Atomic</a:t>
            </a:r>
            <a:r>
              <a:rPr lang="ca-ES" dirty="0" smtClean="0"/>
              <a:t> </a:t>
            </a:r>
            <a:r>
              <a:rPr lang="ca-ES" dirty="0" err="1" smtClean="0"/>
              <a:t>electron</a:t>
            </a:r>
            <a:r>
              <a:rPr lang="ca-ES" dirty="0" smtClean="0"/>
              <a:t> </a:t>
            </a:r>
            <a:r>
              <a:rPr lang="ca-ES" dirty="0" err="1" smtClean="0"/>
              <a:t>distribution</a:t>
            </a:r>
            <a:endParaRPr lang="ca-ES" dirty="0"/>
          </a:p>
        </p:txBody>
      </p:sp>
      <p:sp>
        <p:nvSpPr>
          <p:cNvPr id="15" name="QuadreDeText 14"/>
          <p:cNvSpPr txBox="1"/>
          <p:nvPr/>
        </p:nvSpPr>
        <p:spPr>
          <a:xfrm>
            <a:off x="467544" y="2996952"/>
            <a:ext cx="521969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a-ES" dirty="0" err="1" smtClean="0"/>
              <a:t>Sequence</a:t>
            </a:r>
            <a:r>
              <a:rPr lang="ca-ES" dirty="0" smtClean="0"/>
              <a:t>:	s   </a:t>
            </a:r>
            <a:r>
              <a:rPr lang="ca-ES" dirty="0" err="1" smtClean="0"/>
              <a:t>s</a:t>
            </a:r>
            <a:r>
              <a:rPr lang="ca-ES" dirty="0" smtClean="0"/>
              <a:t> p   s p   s d p   s d p   s f d p  ...</a:t>
            </a:r>
          </a:p>
          <a:p>
            <a:r>
              <a:rPr lang="ca-ES" dirty="0" smtClean="0"/>
              <a:t>		2    8      8       18      18        32     ...</a:t>
            </a:r>
          </a:p>
          <a:p>
            <a:r>
              <a:rPr lang="ca-ES" dirty="0" smtClean="0"/>
              <a:t>                                   2   10   18       36      54        86    ....</a:t>
            </a:r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56992"/>
            <a:ext cx="2483501" cy="301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AutoShape 10" descr="Imatge inserida 1"/>
          <p:cNvSpPr>
            <a:spLocks noChangeAspect="1" noChangeArrowheads="1"/>
          </p:cNvSpPr>
          <p:nvPr/>
        </p:nvSpPr>
        <p:spPr bwMode="auto">
          <a:xfrm>
            <a:off x="155575" y="-449263"/>
            <a:ext cx="1676400" cy="942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36" name="AutoShape 12" descr="Imatge inserida 1"/>
          <p:cNvSpPr>
            <a:spLocks noChangeAspect="1" noChangeArrowheads="1"/>
          </p:cNvSpPr>
          <p:nvPr/>
        </p:nvSpPr>
        <p:spPr bwMode="auto">
          <a:xfrm>
            <a:off x="155575" y="-449263"/>
            <a:ext cx="1676400" cy="942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55318"/>
            <a:ext cx="47625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 descr="http://images.tutorcircle.com/cms/images/44/electron-shel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980728"/>
            <a:ext cx="2304256" cy="1760975"/>
          </a:xfrm>
          <a:prstGeom prst="rect">
            <a:avLst/>
          </a:prstGeom>
          <a:noFill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0"/>
            <a:ext cx="2448272" cy="73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59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2962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76672"/>
            <a:ext cx="5534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129" y="980728"/>
            <a:ext cx="7920880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130946"/>
            <a:ext cx="46577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138" y="2557101"/>
            <a:ext cx="49685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4608512" cy="277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611560" y="251937"/>
            <a:ext cx="7904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Hybrid </a:t>
            </a:r>
            <a:r>
              <a:rPr lang="en-US" sz="3200" u="sng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orbitals</a:t>
            </a:r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and </a:t>
            </a:r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hlinkClick r:id="rId2" tooltip="Molecular geometry"/>
              </a:rPr>
              <a:t>molecular geometry</a:t>
            </a:r>
            <a:endParaRPr lang="ca-ES" sz="3200" u="sng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24744"/>
            <a:ext cx="2828925" cy="1019175"/>
          </a:xfrm>
          <a:prstGeom prst="rect">
            <a:avLst/>
          </a:prstGeom>
        </p:spPr>
      </p:pic>
      <p:pic>
        <p:nvPicPr>
          <p:cNvPr id="1028" name="Picture 4" descr="Resultat d'imatges de BeH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3990975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60" y="2708920"/>
            <a:ext cx="3009524" cy="1828571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8447" y="2672359"/>
            <a:ext cx="2946032" cy="1752381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768" y="4856788"/>
            <a:ext cx="3971429" cy="16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611560" y="251937"/>
            <a:ext cx="4610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Hybrid orbitals  (cont.)</a:t>
            </a:r>
            <a:endParaRPr lang="ca-ES" sz="3200" u="sng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16832"/>
            <a:ext cx="3288889" cy="901587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836712"/>
            <a:ext cx="3250794" cy="3301587"/>
          </a:xfrm>
          <a:prstGeom prst="rect">
            <a:avLst/>
          </a:prstGeom>
        </p:spPr>
      </p:pic>
      <p:pic>
        <p:nvPicPr>
          <p:cNvPr id="2050" name="Picture 2" descr="Resultat d'imatges de s p orbit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38299"/>
            <a:ext cx="3624337" cy="221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35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80728"/>
            <a:ext cx="27051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QuadreDeText 3"/>
          <p:cNvSpPr txBox="1"/>
          <p:nvPr/>
        </p:nvSpPr>
        <p:spPr>
          <a:xfrm>
            <a:off x="611560" y="251937"/>
            <a:ext cx="7370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Hybrid orbitals  (cont.) Methane case</a:t>
            </a:r>
            <a:endParaRPr lang="ca-ES" sz="3200" u="sng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Resultat d'imatges de C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9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67" name="Picture 23" descr="sp3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029325" cy="5715000"/>
          </a:xfrm>
          <a:prstGeom prst="rect">
            <a:avLst/>
          </a:prstGeom>
          <a:noFill/>
        </p:spPr>
      </p:pic>
      <p:pic>
        <p:nvPicPr>
          <p:cNvPr id="108569" name="Picture 25" descr="met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717032"/>
            <a:ext cx="3048000" cy="2852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2546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76" y="908296"/>
            <a:ext cx="542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936103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22" y="2173000"/>
            <a:ext cx="54919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1516757" cy="1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12776"/>
            <a:ext cx="371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543759" cy="146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10" y="4986434"/>
            <a:ext cx="864096" cy="51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162" y="4986434"/>
            <a:ext cx="888739" cy="5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263" y="4542045"/>
            <a:ext cx="1125788" cy="140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913" y="4415756"/>
            <a:ext cx="1368152" cy="151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99" y="1422646"/>
            <a:ext cx="22764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Agrupa 2"/>
          <p:cNvGrpSpPr/>
          <p:nvPr/>
        </p:nvGrpSpPr>
        <p:grpSpPr>
          <a:xfrm>
            <a:off x="380215" y="3573016"/>
            <a:ext cx="4819435" cy="1060309"/>
            <a:chOff x="380215" y="3415631"/>
            <a:chExt cx="4819435" cy="1060309"/>
          </a:xfrm>
        </p:grpSpPr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338" y="4180665"/>
              <a:ext cx="2857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15" y="3415631"/>
              <a:ext cx="227647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6475" y="3429000"/>
              <a:ext cx="2543175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9" descr="osp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52120" y="1844824"/>
            <a:ext cx="1440160" cy="13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orb4sp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08104" y="404664"/>
            <a:ext cx="1224136" cy="131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osp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80312" y="1412776"/>
            <a:ext cx="1440160" cy="132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45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961179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371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147" y="764704"/>
            <a:ext cx="54919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416" y="2784326"/>
            <a:ext cx="542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472" y="3717032"/>
            <a:ext cx="542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634" y="4653136"/>
            <a:ext cx="542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86" y="5661248"/>
            <a:ext cx="864096" cy="51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628800"/>
            <a:ext cx="54919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213" y="1"/>
            <a:ext cx="4960019" cy="685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648" y="188640"/>
            <a:ext cx="864096" cy="51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648" y="1038334"/>
            <a:ext cx="864096" cy="51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648" y="2089365"/>
            <a:ext cx="864096" cy="51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48" y="3425951"/>
            <a:ext cx="888739" cy="5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48" y="4468722"/>
            <a:ext cx="888739" cy="5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48" y="5877272"/>
            <a:ext cx="888739" cy="5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4486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528" y="3429000"/>
            <a:ext cx="1280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[Fe(CN)</a:t>
            </a:r>
            <a:r>
              <a:rPr lang="en-US" b="1" baseline="-25000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b="1" baseline="30000" dirty="0" smtClean="0">
                <a:solidFill>
                  <a:schemeClr val="tx2">
                    <a:lumMod val="75000"/>
                  </a:schemeClr>
                </a:solidFill>
              </a:rPr>
              <a:t>3-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a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3968" y="332656"/>
            <a:ext cx="457200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Inner shell Lone pairs of electrons are ignored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  Since lone pairs are in the inner shell,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they are believed to have little effect on molecular geometry</a:t>
            </a:r>
            <a:endParaRPr lang="ca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0072" y="3212976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Octahedral </a:t>
            </a: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149080"/>
            <a:ext cx="53149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292080" y="5517232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Octahedral </a:t>
            </a: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48680"/>
            <a:ext cx="2886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77952" y="147990"/>
            <a:ext cx="1733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Further reading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a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6" y="476672"/>
            <a:ext cx="4198216" cy="64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59" y="5649742"/>
            <a:ext cx="2008534" cy="24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220613" y="2098154"/>
            <a:ext cx="1587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altLang="ca-ES" sz="2000" b="1" dirty="0" err="1">
                <a:solidFill>
                  <a:schemeClr val="accent2"/>
                </a:solidFill>
              </a:rPr>
              <a:t>Na</a:t>
            </a:r>
            <a:r>
              <a:rPr lang="es-ES" altLang="ca-ES" sz="2000" b="1" dirty="0">
                <a:solidFill>
                  <a:schemeClr val="accent2"/>
                </a:solidFill>
              </a:rPr>
              <a:t>  [Ne] 3s</a:t>
            </a:r>
            <a:r>
              <a:rPr lang="es-ES" altLang="ca-ES" sz="2000" b="1" baseline="300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2297063" y="2166417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altLang="ca-ES" sz="2000" b="1" dirty="0">
                <a:solidFill>
                  <a:schemeClr val="accent2"/>
                </a:solidFill>
              </a:rPr>
              <a:t>Na</a:t>
            </a:r>
            <a:r>
              <a:rPr lang="es-ES" altLang="ca-ES" sz="2000" b="1" baseline="-250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2327226" y="2826817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" altLang="ca-ES" sz="2000" b="1">
                <a:solidFill>
                  <a:srgbClr val="FF0000"/>
                </a:solidFill>
              </a:rPr>
              <a:t>Na</a:t>
            </a:r>
            <a:r>
              <a:rPr lang="es-ES" altLang="ca-ES" sz="2000" b="1" baseline="-25000">
                <a:solidFill>
                  <a:srgbClr val="FF0000"/>
                </a:solidFill>
              </a:rPr>
              <a:t>n</a:t>
            </a:r>
          </a:p>
        </p:txBody>
      </p:sp>
      <p:pic>
        <p:nvPicPr>
          <p:cNvPr id="7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63" y="2041004"/>
            <a:ext cx="27686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585" y="5087998"/>
            <a:ext cx="2069915" cy="137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29444"/>
            <a:ext cx="1245823" cy="33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6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chemwiki.ucdavis.edu/@api/deki/files/8855/Single_electron_orbit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485" y="2348880"/>
            <a:ext cx="6505575" cy="3819525"/>
          </a:xfrm>
          <a:prstGeom prst="rect">
            <a:avLst/>
          </a:prstGeom>
          <a:noFill/>
        </p:spPr>
      </p:pic>
      <p:sp>
        <p:nvSpPr>
          <p:cNvPr id="6" name="QuadreDeText 5"/>
          <p:cNvSpPr txBox="1"/>
          <p:nvPr/>
        </p:nvSpPr>
        <p:spPr>
          <a:xfrm>
            <a:off x="4059805" y="1973564"/>
            <a:ext cx="326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Orbitals</a:t>
            </a:r>
            <a:r>
              <a:rPr lang="en-US" dirty="0" smtClean="0"/>
              <a:t> are not planetary orbits!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29337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057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36898"/>
            <a:ext cx="4400656" cy="38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104456" cy="252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62" y="4077072"/>
            <a:ext cx="2257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4" y="4797152"/>
            <a:ext cx="1962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2874864" cy="131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96" y="4890975"/>
            <a:ext cx="4668510" cy="61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749854"/>
            <a:ext cx="3240360" cy="48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1613" y="6467062"/>
            <a:ext cx="1472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Repulsion correction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740352" y="6253027"/>
            <a:ext cx="0" cy="214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508" y="5719746"/>
            <a:ext cx="752207" cy="53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7278508" y="5581677"/>
            <a:ext cx="886218" cy="809417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TextBox 11"/>
          <p:cNvSpPr txBox="1"/>
          <p:nvPr/>
        </p:nvSpPr>
        <p:spPr>
          <a:xfrm>
            <a:off x="7380312" y="3203684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lattice energy </a:t>
            </a:r>
            <a:r>
              <a:rPr lang="ca-ES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U)</a:t>
            </a:r>
            <a:endParaRPr lang="ca-ES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088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012books.lardbucket.org/books/principles-of-general-chemistry-v1.0/section_16/27cdfcab90e30285567bc779caab2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79" y="4005064"/>
            <a:ext cx="7272808" cy="16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32" y="1484784"/>
            <a:ext cx="42957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48100" y="3429000"/>
            <a:ext cx="284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Ionic crystal: hard but brittle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205" y="692696"/>
            <a:ext cx="352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Metal crystal: ductile and malleable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548680"/>
            <a:ext cx="5728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Arranging atoms or ions in solids</a:t>
            </a:r>
            <a:endParaRPr lang="ca-ES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726" y="2075675"/>
            <a:ext cx="1800200" cy="280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66" y="1654975"/>
            <a:ext cx="1805704" cy="322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07" y="1484784"/>
            <a:ext cx="1567950" cy="339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4216"/>
            <a:ext cx="1668679" cy="277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174"/>
            <a:ext cx="5440588" cy="2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666" y="5517232"/>
            <a:ext cx="1638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5517232"/>
            <a:ext cx="22479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5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101" y="260648"/>
            <a:ext cx="6552728" cy="21271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301072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If the atoms are identical and are bound together mainly by dispersion forces which are completely non-directional, they will favor a structure in which as many atoms can be in direct contact as possible. This will, of course, be the hexagonal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arrangement. However ….</a:t>
            </a:r>
            <a:endParaRPr lang="ca-ES" i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www.nde-ed.org/EducationResources/CommunityCollege/Materials/Graphics/HCP&amp;F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9624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5506592"/>
            <a:ext cx="17716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9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48680"/>
            <a:ext cx="3707135" cy="82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FG13_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4792"/>
            <a:ext cx="2098042" cy="226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636912"/>
            <a:ext cx="36957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71219"/>
            <a:ext cx="4191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10836"/>
            <a:ext cx="7239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51" y="3254642"/>
            <a:ext cx="5004417" cy="274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620688"/>
            <a:ext cx="5868144" cy="33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QuadreDeText 4"/>
          <p:cNvSpPr txBox="1"/>
          <p:nvPr/>
        </p:nvSpPr>
        <p:spPr>
          <a:xfrm>
            <a:off x="40944" y="1241377"/>
            <a:ext cx="334258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a-ES" dirty="0" smtClean="0"/>
              <a:t>s   </a:t>
            </a:r>
            <a:r>
              <a:rPr lang="ca-ES" dirty="0" err="1" smtClean="0"/>
              <a:t>s</a:t>
            </a:r>
            <a:r>
              <a:rPr lang="ca-ES" dirty="0" smtClean="0"/>
              <a:t> p   s p   s d p   s d p   s f d p  ...</a:t>
            </a:r>
          </a:p>
          <a:p>
            <a:r>
              <a:rPr lang="ca-ES" dirty="0" smtClean="0"/>
              <a:t>2    8      8       18      18        32     ...</a:t>
            </a:r>
          </a:p>
          <a:p>
            <a:r>
              <a:rPr lang="ca-ES" dirty="0" smtClean="0"/>
              <a:t>2   10   18       36      54        86    ....</a:t>
            </a:r>
            <a:endParaRPr lang="ca-ES" dirty="0"/>
          </a:p>
        </p:txBody>
      </p:sp>
      <p:sp>
        <p:nvSpPr>
          <p:cNvPr id="7" name="QuadreDeText 6"/>
          <p:cNvSpPr txBox="1"/>
          <p:nvPr/>
        </p:nvSpPr>
        <p:spPr>
          <a:xfrm>
            <a:off x="611560" y="4121697"/>
            <a:ext cx="302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 smtClean="0"/>
              <a:t>Ru</a:t>
            </a:r>
            <a:r>
              <a:rPr lang="ca-ES" dirty="0" smtClean="0"/>
              <a:t> (N=44)   44-36= 8     5s</a:t>
            </a:r>
            <a:r>
              <a:rPr lang="ca-ES" baseline="30000" dirty="0" smtClean="0"/>
              <a:t>2</a:t>
            </a:r>
            <a:r>
              <a:rPr lang="ca-ES" dirty="0" smtClean="0"/>
              <a:t> 4d</a:t>
            </a:r>
            <a:r>
              <a:rPr lang="ca-ES" baseline="30000" dirty="0" smtClean="0"/>
              <a:t>6</a:t>
            </a:r>
            <a:endParaRPr lang="ca-ES" baseline="30000" dirty="0"/>
          </a:p>
        </p:txBody>
      </p:sp>
      <p:cxnSp>
        <p:nvCxnSpPr>
          <p:cNvPr id="8" name="Connector de fletxa recta 7"/>
          <p:cNvCxnSpPr/>
          <p:nvPr/>
        </p:nvCxnSpPr>
        <p:spPr>
          <a:xfrm flipH="1">
            <a:off x="1547664" y="1961457"/>
            <a:ext cx="216024" cy="2232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 de fletxa recta 11"/>
          <p:cNvCxnSpPr/>
          <p:nvPr/>
        </p:nvCxnSpPr>
        <p:spPr>
          <a:xfrm flipV="1">
            <a:off x="755576" y="2393505"/>
            <a:ext cx="5112568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QuadreDeText 16"/>
          <p:cNvSpPr txBox="1"/>
          <p:nvPr/>
        </p:nvSpPr>
        <p:spPr>
          <a:xfrm>
            <a:off x="642624" y="5057801"/>
            <a:ext cx="353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As (N=33)   33-18= 15     4s</a:t>
            </a:r>
            <a:r>
              <a:rPr lang="ca-ES" baseline="30000" dirty="0" smtClean="0"/>
              <a:t>2</a:t>
            </a:r>
            <a:r>
              <a:rPr lang="ca-ES" dirty="0" smtClean="0"/>
              <a:t> 3d</a:t>
            </a:r>
            <a:r>
              <a:rPr lang="ca-ES" baseline="30000" dirty="0" smtClean="0"/>
              <a:t>10</a:t>
            </a:r>
            <a:r>
              <a:rPr lang="ca-ES" dirty="0" smtClean="0"/>
              <a:t> 4p</a:t>
            </a:r>
            <a:r>
              <a:rPr lang="ca-ES" baseline="30000" dirty="0" smtClean="0"/>
              <a:t>3</a:t>
            </a:r>
            <a:endParaRPr lang="ca-ES" baseline="30000" dirty="0"/>
          </a:p>
        </p:txBody>
      </p:sp>
      <p:cxnSp>
        <p:nvCxnSpPr>
          <p:cNvPr id="18" name="Connector de fletxa recta 17"/>
          <p:cNvCxnSpPr/>
          <p:nvPr/>
        </p:nvCxnSpPr>
        <p:spPr>
          <a:xfrm flipV="1">
            <a:off x="899592" y="2033465"/>
            <a:ext cx="7056784" cy="3024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de fletxa recta 19"/>
          <p:cNvCxnSpPr/>
          <p:nvPr/>
        </p:nvCxnSpPr>
        <p:spPr>
          <a:xfrm>
            <a:off x="1187624" y="2060848"/>
            <a:ext cx="216024" cy="30689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314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QuadreDeText 25"/>
          <p:cNvSpPr txBox="1"/>
          <p:nvPr/>
        </p:nvSpPr>
        <p:spPr>
          <a:xfrm>
            <a:off x="1187624" y="6165304"/>
            <a:ext cx="589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/>
              <a:t>e.g</a:t>
            </a:r>
            <a:r>
              <a:rPr lang="ca-ES" dirty="0" smtClean="0"/>
              <a:t>.   Cu (N=29)   29-18= 11     4s</a:t>
            </a:r>
            <a:r>
              <a:rPr lang="ca-ES" baseline="30000" dirty="0" smtClean="0"/>
              <a:t>1</a:t>
            </a:r>
            <a:r>
              <a:rPr lang="ca-ES" dirty="0" smtClean="0"/>
              <a:t> 3d</a:t>
            </a:r>
            <a:r>
              <a:rPr lang="ca-ES" baseline="30000" dirty="0" smtClean="0"/>
              <a:t>10</a:t>
            </a:r>
            <a:endParaRPr lang="ca-ES" baseline="30000" dirty="0"/>
          </a:p>
        </p:txBody>
      </p:sp>
      <p:sp>
        <p:nvSpPr>
          <p:cNvPr id="28" name="QuadreDeText 27"/>
          <p:cNvSpPr txBox="1"/>
          <p:nvPr/>
        </p:nvSpPr>
        <p:spPr>
          <a:xfrm>
            <a:off x="539552" y="5661248"/>
            <a:ext cx="513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Anomalous configurations: filling or half-filling shells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8407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a-ES" sz="51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Some</a:t>
            </a:r>
            <a:r>
              <a:rPr lang="ca-ES" sz="51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a-ES" sz="51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definitions</a:t>
            </a:r>
            <a:r>
              <a:rPr lang="ca-ES" sz="5100" dirty="0" smtClean="0"/>
              <a:t/>
            </a:r>
            <a:br>
              <a:rPr lang="ca-ES" sz="5100" dirty="0" smtClean="0"/>
            </a:br>
            <a:endParaRPr lang="ca-ES" sz="5100" dirty="0" smtClean="0"/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Atom</a:t>
            </a:r>
            <a:r>
              <a:rPr lang="en-US" dirty="0">
                <a:latin typeface="Comic Sans MS" panose="030F0702030302020204" pitchFamily="66" charset="0"/>
              </a:rPr>
              <a:t>: An atom is the smallest constituent unit of ordinary matter that has the properties of a chemical element.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Chemical element</a:t>
            </a:r>
            <a:r>
              <a:rPr lang="en-US" dirty="0">
                <a:latin typeface="Comic Sans MS" panose="030F0702030302020204" pitchFamily="66" charset="0"/>
              </a:rPr>
              <a:t>: The chemical elements are pure substances that can not be decomposed into any other pure substance by simple chemical methods.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Molecule</a:t>
            </a:r>
            <a:r>
              <a:rPr lang="en-US" dirty="0">
                <a:latin typeface="Comic Sans MS" panose="030F0702030302020204" pitchFamily="66" charset="0"/>
              </a:rPr>
              <a:t>: A molecule is an electrically neutral group of two or more atoms held together by chemical bonds. 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A </a:t>
            </a:r>
            <a:r>
              <a:rPr lang="en-US" dirty="0">
                <a:latin typeface="Comic Sans MS" panose="030F0702030302020204" pitchFamily="66" charset="0"/>
              </a:rPr>
              <a:t>molecule can be decomposed by chemical methods into other simpler pure substances. 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Molecules </a:t>
            </a:r>
            <a:r>
              <a:rPr lang="en-US" dirty="0">
                <a:latin typeface="Comic Sans MS" panose="030F0702030302020204" pitchFamily="66" charset="0"/>
              </a:rPr>
              <a:t>are distinguished from ions by their lack of electrical charge.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692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4133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7850"/>
            <a:ext cx="8208940" cy="33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32656"/>
            <a:ext cx="2543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5105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901" y="836712"/>
            <a:ext cx="897209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29813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717032"/>
            <a:ext cx="1368152" cy="8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4653136"/>
            <a:ext cx="56102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5805264"/>
            <a:ext cx="63436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6381328"/>
            <a:ext cx="2409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96952"/>
            <a:ext cx="659576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2362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836712"/>
            <a:ext cx="42195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060848"/>
            <a:ext cx="1224136" cy="33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844824"/>
            <a:ext cx="3343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1916832"/>
            <a:ext cx="3324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2029784"/>
            <a:ext cx="352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2708920"/>
            <a:ext cx="2657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1712" y="373600"/>
            <a:ext cx="5286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" y="1761146"/>
            <a:ext cx="9096701" cy="509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499"/>
            <a:ext cx="28575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47" y="532110"/>
            <a:ext cx="619193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3717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1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869160"/>
            <a:ext cx="10763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0"/>
            <a:ext cx="3352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3024336" cy="634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764704"/>
            <a:ext cx="174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196752"/>
            <a:ext cx="57487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284984"/>
            <a:ext cx="15906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3212976"/>
            <a:ext cx="2676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3861048"/>
            <a:ext cx="4162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4437112"/>
            <a:ext cx="2352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34328" y="4337808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95936" y="5085184"/>
            <a:ext cx="2028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3928" y="5805264"/>
            <a:ext cx="2667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248" y="5445224"/>
            <a:ext cx="12763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216</Words>
  <Application>Microsoft Office PowerPoint</Application>
  <PresentationFormat>Presentació en pantalla (4:3)</PresentationFormat>
  <Paragraphs>40</Paragraphs>
  <Slides>24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24</vt:i4>
      </vt:variant>
    </vt:vector>
  </HeadingPairs>
  <TitlesOfParts>
    <vt:vector size="33" baseType="lpstr">
      <vt:lpstr>MS PGothic</vt:lpstr>
      <vt:lpstr>Andalus</vt:lpstr>
      <vt:lpstr>Angsana New</vt:lpstr>
      <vt:lpstr>Arial</vt:lpstr>
      <vt:lpstr>Calibri</vt:lpstr>
      <vt:lpstr>Comic Sans MS</vt:lpstr>
      <vt:lpstr>Gigi</vt:lpstr>
      <vt:lpstr>Symbol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Servei d'informàtica UJI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</dc:creator>
  <cp:lastModifiedBy>Josep Hilari Planelles Fuster</cp:lastModifiedBy>
  <cp:revision>65</cp:revision>
  <dcterms:created xsi:type="dcterms:W3CDTF">2015-05-19T17:57:43Z</dcterms:created>
  <dcterms:modified xsi:type="dcterms:W3CDTF">2016-09-22T07:47:25Z</dcterms:modified>
</cp:coreProperties>
</file>