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65" r:id="rId3"/>
    <p:sldId id="276" r:id="rId4"/>
    <p:sldId id="277" r:id="rId5"/>
    <p:sldId id="278" r:id="rId6"/>
    <p:sldId id="279" r:id="rId7"/>
    <p:sldId id="281" r:id="rId8"/>
    <p:sldId id="266" r:id="rId9"/>
    <p:sldId id="268" r:id="rId10"/>
    <p:sldId id="267" r:id="rId11"/>
    <p:sldId id="270" r:id="rId12"/>
    <p:sldId id="271" r:id="rId13"/>
    <p:sldId id="272" r:id="rId14"/>
    <p:sldId id="269" r:id="rId15"/>
    <p:sldId id="273" r:id="rId16"/>
    <p:sldId id="274" r:id="rId17"/>
    <p:sldId id="275" r:id="rId18"/>
    <p:sldId id="289" r:id="rId19"/>
    <p:sldId id="297" r:id="rId20"/>
    <p:sldId id="296" r:id="rId21"/>
    <p:sldId id="294" r:id="rId22"/>
    <p:sldId id="295" r:id="rId23"/>
    <p:sldId id="284" r:id="rId24"/>
    <p:sldId id="285" r:id="rId25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5B550-DADF-4815-8710-AE9B86A3302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3718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2078-FC60-491C-8740-31DC066AB00E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750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a-ES"/>
          </a:p>
        </p:txBody>
      </p:sp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534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ca-ES"/>
          </a:p>
        </p:txBody>
      </p:sp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489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7593E-7D52-4171-91DA-B05096A8B209}" type="slidenum">
              <a:rPr lang="es-ES_tradnl" altLang="ca-ES" sz="1200" b="0" smtClean="0">
                <a:latin typeface="Times New Roman" panose="02020603050405020304" pitchFamily="18" charset="0"/>
              </a:rPr>
              <a:pPr/>
              <a:t>17</a:t>
            </a:fld>
            <a:endParaRPr lang="es-ES_tradnl" altLang="ca-ES" sz="1200" b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36860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7593E-7D52-4171-91DA-B05096A8B209}" type="slidenum">
              <a:rPr lang="es-ES_tradnl" altLang="ca-ES" sz="1200" b="0" smtClean="0">
                <a:latin typeface="Times New Roman" panose="02020603050405020304" pitchFamily="18" charset="0"/>
              </a:rPr>
              <a:pPr/>
              <a:t>18</a:t>
            </a:fld>
            <a:endParaRPr lang="es-ES_tradnl" altLang="ca-ES" sz="1200" b="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7157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F9B1-859C-4E33-8275-C14880959E5E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CFE3-9415-473F-ACAE-D572DD6713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5B86-C2F6-4801-8A69-61C08A61EB1F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48C6-6D6B-47D4-AE9A-9D25D68976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38A6-EDCA-4A69-B8AE-8002F173A1BD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E7C0-24A3-402B-BDF1-973BFBCD89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26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05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121764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48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990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12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4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2333-22BA-4B60-979A-001708FC612D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110F-2AE4-4436-8294-70E34E68D3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2425253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3113803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85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052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649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ol i 4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30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0029-2987-433A-A112-7F308CB54294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0A7C-8865-4CC5-9FDD-E25E582E3B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DD3E-0B31-46FF-B89A-AAA536E75970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0DE1-002C-46BE-A546-277DC90F03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340C-5853-497A-8A8A-80883BAFA08D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AD61-0713-4BBC-874A-8FF8976EBC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D25-C82B-4653-A352-4330602709F8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C908-C8AB-46C3-BC57-C065CEA28A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2E08-B843-42AA-A317-08D8AFD51AD9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572A-5745-41EA-AA42-D683F08486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4B5-584B-44AF-B3E3-CB45A597C40A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091F-ECF3-462C-B151-FA21F3B258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9402-C221-491F-8FA2-A7A4020177BD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297A-9F9C-48C1-ACAC-E381E5FB84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14339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DE9E1-4E8C-4020-8069-F8A0F5EBFBFA}" type="datetime1">
              <a:rPr lang="es-ES" smtClean="0"/>
              <a:pPr>
                <a:defRPr/>
              </a:pPr>
              <a:t>28/11/2021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86874-8B57-471E-A1BF-E178C6DA14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5pPr>
      <a:lvl6pPr marL="422041"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5.png"/><Relationship Id="rId11" Type="http://schemas.openxmlformats.org/officeDocument/2006/relationships/image" Target="../media/image80.emf"/><Relationship Id="rId5" Type="http://schemas.openxmlformats.org/officeDocument/2006/relationships/image" Target="../media/image74.wmf"/><Relationship Id="rId10" Type="http://schemas.openxmlformats.org/officeDocument/2006/relationships/image" Target="../media/image7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8.emf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7.emf"/><Relationship Id="rId11" Type="http://schemas.openxmlformats.org/officeDocument/2006/relationships/image" Target="../media/image82.png"/><Relationship Id="rId5" Type="http://schemas.openxmlformats.org/officeDocument/2006/relationships/image" Target="../media/image74.wmf"/><Relationship Id="rId10" Type="http://schemas.openxmlformats.org/officeDocument/2006/relationships/image" Target="../media/image8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5.emf"/><Relationship Id="rId7" Type="http://schemas.openxmlformats.org/officeDocument/2006/relationships/image" Target="../media/image88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emf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0.emf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123728" y="3861048"/>
            <a:ext cx="6380285" cy="1143000"/>
          </a:xfrm>
        </p:spPr>
        <p:txBody>
          <a:bodyPr/>
          <a:lstStyle/>
          <a:p>
            <a:pPr>
              <a:defRPr/>
            </a:pPr>
            <a:r>
              <a:rPr lang="es-ES" b="1">
                <a:solidFill>
                  <a:schemeClr val="accent2">
                    <a:lumMod val="75000"/>
                  </a:schemeClr>
                </a:solidFill>
              </a:rPr>
              <a:t>MOLÈCULES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6" name="Rectangle 40"/>
          <p:cNvSpPr>
            <a:spLocks noChangeArrowheads="1"/>
          </p:cNvSpPr>
          <p:nvPr/>
        </p:nvSpPr>
        <p:spPr bwMode="auto">
          <a:xfrm>
            <a:off x="5795597" y="5661026"/>
            <a:ext cx="158554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J. Planelles</a:t>
            </a:r>
          </a:p>
        </p:txBody>
      </p:sp>
      <p:pic>
        <p:nvPicPr>
          <p:cNvPr id="3077" name="Picture 6" descr="logo_u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1" y="5373689"/>
            <a:ext cx="1320311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2"/>
          <p:cNvGraphicFramePr>
            <a:graphicFrameLocks noGrp="1" noChangeAspect="1"/>
          </p:cNvGraphicFramePr>
          <p:nvPr/>
        </p:nvGraphicFramePr>
        <p:xfrm>
          <a:off x="-36635" y="9525"/>
          <a:ext cx="2360735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CorelDRAW" r:id="rId4" imgW="2514600" imgH="3621024" progId="">
                  <p:embed/>
                </p:oleObj>
              </mc:Choice>
              <mc:Fallback>
                <p:oleObj name="CorelDRAW" r:id="rId4" imgW="2514600" imgH="3621024" progId="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51" b="32832"/>
                      <a:stretch>
                        <a:fillRect/>
                      </a:stretch>
                    </p:blipFill>
                    <p:spPr bwMode="auto">
                      <a:xfrm>
                        <a:off x="-36635" y="9525"/>
                        <a:ext cx="2360735" cy="684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Resolució variacional H</a:t>
            </a:r>
            <a:r>
              <a:rPr lang="ca-ES" sz="27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ca-ES" sz="2700" baseline="30000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438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2595796" cy="15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2838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96952"/>
            <a:ext cx="5305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5133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45224"/>
            <a:ext cx="2819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445224"/>
            <a:ext cx="43148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0550" y="4941168"/>
            <a:ext cx="933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1025" y="6165304"/>
            <a:ext cx="942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Resolució variacional H</a:t>
            </a:r>
            <a:r>
              <a:rPr lang="ca-ES" sz="27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ca-ES" sz="2700" baseline="30000" dirty="0">
                <a:solidFill>
                  <a:schemeClr val="accent2"/>
                </a:solidFill>
                <a:latin typeface="Times New Roman" pitchFamily="18" charset="0"/>
              </a:rPr>
              <a:t>+   </a:t>
            </a: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ca-ES" sz="2700" dirty="0" err="1">
                <a:solidFill>
                  <a:schemeClr val="accent2"/>
                </a:solidFill>
                <a:latin typeface="Times New Roman" pitchFamily="18" charset="0"/>
              </a:rPr>
              <a:t>cont</a:t>
            </a: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.)</a:t>
            </a:r>
            <a:endParaRPr lang="ca-ES" sz="2700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4356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248472" cy="260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186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590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844824"/>
            <a:ext cx="942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916832"/>
            <a:ext cx="933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861048"/>
            <a:ext cx="4162542" cy="26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ORBITALS DE SIMETRIA</a:t>
            </a:r>
            <a:endParaRPr lang="ca-ES" sz="2700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19"/>
            <a:ext cx="4170412" cy="55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1" y="1556792"/>
            <a:ext cx="2695575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Resolució variacional H</a:t>
            </a:r>
            <a:r>
              <a:rPr lang="ca-ES" sz="27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ca-ES" sz="2700" baseline="30000" dirty="0">
                <a:solidFill>
                  <a:schemeClr val="accent2"/>
                </a:solidFill>
                <a:latin typeface="Times New Roman" pitchFamily="18" charset="0"/>
              </a:rPr>
              <a:t>+   </a:t>
            </a: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ca-ES" sz="2700" dirty="0" err="1">
                <a:solidFill>
                  <a:schemeClr val="accent2"/>
                </a:solidFill>
                <a:latin typeface="Times New Roman" pitchFamily="18" charset="0"/>
              </a:rPr>
              <a:t>cont</a:t>
            </a: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.)</a:t>
            </a:r>
            <a:endParaRPr lang="ca-ES" sz="2700" baseline="30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1"/>
            <a:ext cx="2233718" cy="21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74620"/>
            <a:ext cx="49066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3422914" cy="19168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61074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i="1" dirty="0" err="1"/>
              <a:t>Orbitals</a:t>
            </a:r>
            <a:r>
              <a:rPr lang="es-ES" sz="1200" i="1" dirty="0"/>
              <a:t> moleculares </a:t>
            </a:r>
            <a:r>
              <a:rPr lang="es-ES" sz="1200" i="1" dirty="0" err="1"/>
              <a:t>molècules</a:t>
            </a:r>
            <a:r>
              <a:rPr lang="es-ES" sz="1200" i="1" dirty="0"/>
              <a:t> Li</a:t>
            </a:r>
            <a:r>
              <a:rPr lang="es-ES" sz="1200" i="1" baseline="-25000" dirty="0"/>
              <a:t>2</a:t>
            </a:r>
            <a:r>
              <a:rPr lang="es-ES" sz="1200" i="1" dirty="0"/>
              <a:t>-N</a:t>
            </a:r>
            <a:r>
              <a:rPr lang="es-ES" sz="1200" i="1" baseline="-25000" dirty="0"/>
              <a:t>2</a:t>
            </a:r>
            <a:r>
              <a:rPr lang="es-ES" sz="1200" i="1" dirty="0"/>
              <a:t> (</a:t>
            </a:r>
            <a:r>
              <a:rPr lang="es-ES" sz="1200" i="1" dirty="0" err="1"/>
              <a:t>esquerra</a:t>
            </a:r>
            <a:r>
              <a:rPr lang="es-ES" sz="1200" i="1" dirty="0"/>
              <a:t>) y O</a:t>
            </a:r>
            <a:r>
              <a:rPr lang="es-ES" sz="1200" i="1" baseline="-25000" dirty="0"/>
              <a:t>2</a:t>
            </a:r>
            <a:r>
              <a:rPr lang="es-ES" sz="1200" i="1" dirty="0"/>
              <a:t>-F</a:t>
            </a:r>
            <a:r>
              <a:rPr lang="es-ES" sz="1200" i="1" baseline="-25000" dirty="0"/>
              <a:t>2</a:t>
            </a:r>
            <a:r>
              <a:rPr lang="es-ES" sz="1200" i="1" dirty="0"/>
              <a:t> (</a:t>
            </a:r>
            <a:r>
              <a:rPr lang="es-ES" sz="1200" i="1" dirty="0" err="1"/>
              <a:t>dreta</a:t>
            </a:r>
            <a:r>
              <a:rPr lang="es-ES" sz="1200" i="1" dirty="0"/>
              <a:t>)</a:t>
            </a:r>
            <a:endParaRPr lang="ca-E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Correlació electrònica: cas de l’H</a:t>
            </a:r>
            <a:r>
              <a:rPr lang="ca-ES" sz="27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62385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2590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66960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1914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013176"/>
            <a:ext cx="59245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6165304"/>
            <a:ext cx="2095500" cy="4857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77438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Mos en molècules poliatòmiques: el cas de l’aigua</a:t>
            </a:r>
            <a:endParaRPr lang="ca-ES" sz="27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1378074" cy="123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4505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268760"/>
            <a:ext cx="2981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140967"/>
            <a:ext cx="1944216" cy="35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4552354" cy="30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Enllaços de valència: </a:t>
            </a:r>
            <a:r>
              <a:rPr lang="ca-ES" sz="2700" dirty="0" err="1">
                <a:solidFill>
                  <a:schemeClr val="accent2"/>
                </a:solidFill>
                <a:latin typeface="Times New Roman" pitchFamily="18" charset="0"/>
              </a:rPr>
              <a:t>HOs</a:t>
            </a:r>
            <a:endParaRPr lang="ca-ES" sz="27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600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11560" y="1268760"/>
            <a:ext cx="6893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dirty="0">
                <a:solidFill>
                  <a:schemeClr val="accent2"/>
                </a:solidFill>
                <a:latin typeface="Times New Roman" pitchFamily="18" charset="0"/>
              </a:rPr>
              <a:t>configuració dels àtoms en les molècules</a:t>
            </a:r>
            <a:endParaRPr lang="ca-ES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324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340768"/>
            <a:ext cx="1781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or de fletxa recta 13"/>
          <p:cNvCxnSpPr/>
          <p:nvPr/>
        </p:nvCxnSpPr>
        <p:spPr>
          <a:xfrm flipV="1">
            <a:off x="3419872" y="2060848"/>
            <a:ext cx="30243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20888"/>
            <a:ext cx="1962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5191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445224"/>
            <a:ext cx="2983663" cy="9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or de fletxa recta 17"/>
          <p:cNvCxnSpPr/>
          <p:nvPr/>
        </p:nvCxnSpPr>
        <p:spPr>
          <a:xfrm>
            <a:off x="4932040" y="508518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14" y="2872762"/>
            <a:ext cx="1994258" cy="864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67805" y="1235321"/>
            <a:ext cx="1462454" cy="764931"/>
            <a:chOff x="4118" y="1298"/>
            <a:chExt cx="998" cy="522"/>
          </a:xfrm>
        </p:grpSpPr>
        <p:graphicFrame>
          <p:nvGraphicFramePr>
            <p:cNvPr id="35850" name="Object 12"/>
            <p:cNvGraphicFramePr>
              <a:graphicFrameLocks noChangeAspect="1"/>
            </p:cNvGraphicFramePr>
            <p:nvPr/>
          </p:nvGraphicFramePr>
          <p:xfrm>
            <a:off x="4163" y="1298"/>
            <a:ext cx="867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4" name="Equation" r:id="rId4" imgW="698500" imgH="419100" progId="Equation.3">
                    <p:embed/>
                  </p:oleObj>
                </mc:Choice>
                <mc:Fallback>
                  <p:oleObj name="Equation" r:id="rId4" imgW="698500" imgH="419100" progId="Equation.3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1298"/>
                          <a:ext cx="867" cy="5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1" name="Rectangle 13"/>
            <p:cNvSpPr>
              <a:spLocks noChangeArrowheads="1"/>
            </p:cNvSpPr>
            <p:nvPr/>
          </p:nvSpPr>
          <p:spPr bwMode="auto">
            <a:xfrm>
              <a:off x="4118" y="1321"/>
              <a:ext cx="998" cy="499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endParaRPr lang="es-ES" altLang="ca-ES" sz="3323"/>
            </a:p>
          </p:txBody>
        </p:sp>
      </p:grp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644842" y="144542"/>
            <a:ext cx="7129250" cy="7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ca-ES" altLang="ca-E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Cristall periòdic</a:t>
            </a:r>
          </a:p>
        </p:txBody>
      </p:sp>
      <p:sp>
        <p:nvSpPr>
          <p:cNvPr id="24" name="Text Box 102"/>
          <p:cNvSpPr txBox="1">
            <a:spLocks noChangeArrowheads="1"/>
          </p:cNvSpPr>
          <p:nvPr/>
        </p:nvSpPr>
        <p:spPr bwMode="auto">
          <a:xfrm>
            <a:off x="6103453" y="2232716"/>
            <a:ext cx="1645001" cy="4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ca-ES" sz="1846" b="0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ca-ES" sz="1846" b="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ca-ES" sz="1846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a-ES" sz="1846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ca-ES" sz="1846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ca-ES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paràbola</a:t>
            </a:r>
            <a:endParaRPr lang="en-US" altLang="ca-ES" sz="18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636912"/>
            <a:ext cx="2801958" cy="2520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7985" y="3089352"/>
            <a:ext cx="1628775" cy="2581275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99310" y="1235321"/>
            <a:ext cx="4524545" cy="935974"/>
            <a:chOff x="4511951" y="1554899"/>
            <a:chExt cx="4524545" cy="935974"/>
          </a:xfrm>
        </p:grpSpPr>
        <p:grpSp>
          <p:nvGrpSpPr>
            <p:cNvPr id="13" name="Grupo 12"/>
            <p:cNvGrpSpPr/>
            <p:nvPr/>
          </p:nvGrpSpPr>
          <p:grpSpPr>
            <a:xfrm>
              <a:off x="4511951" y="1554899"/>
              <a:ext cx="4237480" cy="643200"/>
              <a:chOff x="539552" y="2386509"/>
              <a:chExt cx="4237480" cy="643200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9552" y="2386509"/>
                <a:ext cx="1717200" cy="509200"/>
              </a:xfrm>
              <a:prstGeom prst="rect">
                <a:avLst/>
              </a:prstGeom>
            </p:spPr>
          </p:pic>
          <p:cxnSp>
            <p:nvCxnSpPr>
              <p:cNvPr id="16" name="Conector recto de flecha 15"/>
              <p:cNvCxnSpPr/>
              <p:nvPr/>
            </p:nvCxnSpPr>
            <p:spPr>
              <a:xfrm>
                <a:off x="2411760" y="2708920"/>
                <a:ext cx="360040" cy="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59832" y="2386509"/>
                <a:ext cx="1717200" cy="643200"/>
              </a:xfrm>
              <a:prstGeom prst="rect">
                <a:avLst/>
              </a:prstGeom>
            </p:spPr>
          </p:pic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5771" y="2169273"/>
              <a:ext cx="2110725" cy="321600"/>
            </a:xfrm>
            <a:prstGeom prst="rect">
              <a:avLst/>
            </a:prstGeom>
          </p:spPr>
        </p:pic>
      </p:grp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292080" y="3089352"/>
            <a:ext cx="2808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ca-ES" sz="2400" dirty="0">
                <a:latin typeface="Times New Roman" panose="02020603050405020304" pitchFamily="18" charset="0"/>
              </a:rPr>
              <a:t>Bragg </a:t>
            </a:r>
            <a:r>
              <a:rPr lang="en-US" altLang="ca-ES" sz="2400" dirty="0" err="1">
                <a:latin typeface="Times New Roman" panose="02020603050405020304" pitchFamily="18" charset="0"/>
              </a:rPr>
              <a:t>difraction</a:t>
            </a:r>
            <a:endParaRPr lang="es-ES" altLang="ca-ES" sz="2400" dirty="0">
              <a:latin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3647183"/>
            <a:ext cx="3613275" cy="1366800"/>
          </a:xfrm>
          <a:prstGeom prst="rect">
            <a:avLst/>
          </a:prstGeom>
        </p:spPr>
      </p:pic>
      <p:pic>
        <p:nvPicPr>
          <p:cNvPr id="20" name="Picture 8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022104"/>
            <a:ext cx="2990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7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167805" y="1235321"/>
            <a:ext cx="1462454" cy="764931"/>
            <a:chOff x="4118" y="1298"/>
            <a:chExt cx="998" cy="522"/>
          </a:xfrm>
        </p:grpSpPr>
        <p:graphicFrame>
          <p:nvGraphicFramePr>
            <p:cNvPr id="35850" name="Object 12"/>
            <p:cNvGraphicFramePr>
              <a:graphicFrameLocks noChangeAspect="1"/>
            </p:cNvGraphicFramePr>
            <p:nvPr/>
          </p:nvGraphicFramePr>
          <p:xfrm>
            <a:off x="4163" y="1298"/>
            <a:ext cx="867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8" name="Equation" r:id="rId4" imgW="698500" imgH="419100" progId="Equation.3">
                    <p:embed/>
                  </p:oleObj>
                </mc:Choice>
                <mc:Fallback>
                  <p:oleObj name="Equation" r:id="rId4" imgW="698500" imgH="419100" progId="Equation.3">
                    <p:embed/>
                    <p:pic>
                      <p:nvPicPr>
                        <p:cNvPr id="3585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1298"/>
                          <a:ext cx="867" cy="5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1" name="Rectangle 13"/>
            <p:cNvSpPr>
              <a:spLocks noChangeArrowheads="1"/>
            </p:cNvSpPr>
            <p:nvPr/>
          </p:nvSpPr>
          <p:spPr bwMode="auto">
            <a:xfrm>
              <a:off x="4118" y="1321"/>
              <a:ext cx="998" cy="499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endParaRPr lang="es-ES" altLang="ca-ES" sz="3323"/>
            </a:p>
          </p:txBody>
        </p:sp>
      </p:grp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644842" y="144542"/>
            <a:ext cx="7129250" cy="7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ca-ES" altLang="ca-E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Cristall periòdic</a:t>
            </a:r>
          </a:p>
        </p:txBody>
      </p:sp>
      <p:sp>
        <p:nvSpPr>
          <p:cNvPr id="24" name="Text Box 102"/>
          <p:cNvSpPr txBox="1">
            <a:spLocks noChangeArrowheads="1"/>
          </p:cNvSpPr>
          <p:nvPr/>
        </p:nvSpPr>
        <p:spPr bwMode="auto">
          <a:xfrm>
            <a:off x="6103453" y="2232716"/>
            <a:ext cx="1645001" cy="4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ca-ES" sz="1846" b="0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ca-ES" sz="1846" b="0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altLang="ca-ES" sz="1846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a-ES" sz="1846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ca-ES" sz="1846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ca-ES" sz="18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paràbola</a:t>
            </a:r>
            <a:endParaRPr lang="en-US" altLang="ca-ES" sz="18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99310" y="1235321"/>
            <a:ext cx="4524545" cy="935974"/>
            <a:chOff x="4511951" y="1554899"/>
            <a:chExt cx="4524545" cy="935974"/>
          </a:xfrm>
        </p:grpSpPr>
        <p:grpSp>
          <p:nvGrpSpPr>
            <p:cNvPr id="13" name="Grupo 12"/>
            <p:cNvGrpSpPr/>
            <p:nvPr/>
          </p:nvGrpSpPr>
          <p:grpSpPr>
            <a:xfrm>
              <a:off x="4511951" y="1554899"/>
              <a:ext cx="4237480" cy="643200"/>
              <a:chOff x="539552" y="2386509"/>
              <a:chExt cx="4237480" cy="643200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552" y="2386509"/>
                <a:ext cx="1717200" cy="509200"/>
              </a:xfrm>
              <a:prstGeom prst="rect">
                <a:avLst/>
              </a:prstGeom>
            </p:spPr>
          </p:pic>
          <p:cxnSp>
            <p:nvCxnSpPr>
              <p:cNvPr id="16" name="Conector recto de flecha 15"/>
              <p:cNvCxnSpPr/>
              <p:nvPr/>
            </p:nvCxnSpPr>
            <p:spPr>
              <a:xfrm>
                <a:off x="2411760" y="2708920"/>
                <a:ext cx="360040" cy="0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59832" y="2386509"/>
                <a:ext cx="1717200" cy="643200"/>
              </a:xfrm>
              <a:prstGeom prst="rect">
                <a:avLst/>
              </a:prstGeom>
            </p:spPr>
          </p:pic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5771" y="2169273"/>
              <a:ext cx="2110725" cy="321600"/>
            </a:xfrm>
            <a:prstGeom prst="rect">
              <a:avLst/>
            </a:prstGeom>
          </p:spPr>
        </p:pic>
      </p:grp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292080" y="3089352"/>
            <a:ext cx="2808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en-US" altLang="ca-ES" sz="2400" dirty="0">
                <a:latin typeface="Times New Roman" panose="02020603050405020304" pitchFamily="18" charset="0"/>
              </a:rPr>
              <a:t>Bragg </a:t>
            </a:r>
            <a:r>
              <a:rPr lang="en-US" altLang="ca-ES" sz="2400" dirty="0" err="1">
                <a:latin typeface="Times New Roman" panose="02020603050405020304" pitchFamily="18" charset="0"/>
              </a:rPr>
              <a:t>difraction</a:t>
            </a:r>
            <a:endParaRPr lang="es-ES" altLang="ca-ES" sz="2400" dirty="0">
              <a:latin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647183"/>
            <a:ext cx="3613275" cy="1366800"/>
          </a:xfrm>
          <a:prstGeom prst="rect">
            <a:avLst/>
          </a:prstGeom>
        </p:spPr>
      </p:pic>
      <p:pic>
        <p:nvPicPr>
          <p:cNvPr id="20" name="Picture 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5022104"/>
            <a:ext cx="2990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F3E4238C-51C9-4F48-8CE3-CCE7E74E0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8826" y="3056155"/>
            <a:ext cx="1514475" cy="227647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96622F3-92B6-4867-9A14-F665E52226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091" y="2348880"/>
            <a:ext cx="3390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9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4588410" y="5179365"/>
            <a:ext cx="325755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Reaction path</a:t>
            </a:r>
          </a:p>
        </p:txBody>
      </p:sp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720969" y="536331"/>
            <a:ext cx="5446835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 eaLnBrk="0" hangingPunct="0">
              <a:spcBef>
                <a:spcPct val="50000"/>
              </a:spcBef>
            </a:pPr>
            <a:r>
              <a:rPr lang="en-US" altLang="ca-ES" sz="2492" u="sng">
                <a:solidFill>
                  <a:srgbClr val="3333CC"/>
                </a:solidFill>
                <a:latin typeface="Times New Roman" panose="02020603050405020304" pitchFamily="18" charset="0"/>
              </a:rPr>
              <a:t>Chemical reactivity</a:t>
            </a:r>
          </a:p>
        </p:txBody>
      </p:sp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687998" y="1356158"/>
            <a:ext cx="325755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Energy hypersurface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2" y="1633904"/>
            <a:ext cx="2901462" cy="23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6" y="571500"/>
            <a:ext cx="3298581" cy="4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0381"/>
            <a:ext cx="3191608" cy="39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9"/>
          <p:cNvSpPr>
            <a:spLocks noChangeShapeType="1"/>
          </p:cNvSpPr>
          <p:nvPr/>
        </p:nvSpPr>
        <p:spPr bwMode="auto">
          <a:xfrm flipH="1" flipV="1">
            <a:off x="2396196" y="5139798"/>
            <a:ext cx="2259623" cy="19929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defTabSz="844083" eaLnBrk="0" hangingPunct="0">
              <a:lnSpc>
                <a:spcPct val="125000"/>
              </a:lnSpc>
            </a:pPr>
            <a:endParaRPr lang="ca-ES" sz="332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-27384"/>
            <a:ext cx="4865401" cy="29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5008501" cy="1366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995" y="523746"/>
            <a:ext cx="1636314" cy="618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01" y="4149080"/>
            <a:ext cx="7181850" cy="65722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606217" y="3284984"/>
            <a:ext cx="2688699" cy="710063"/>
            <a:chOff x="5606217" y="3573016"/>
            <a:chExt cx="2688699" cy="71006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3341" y="3573016"/>
              <a:ext cx="2611575" cy="30373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6217" y="3865399"/>
              <a:ext cx="1990119" cy="41768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363" y="4941168"/>
            <a:ext cx="3219750" cy="6342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794" y="6168850"/>
            <a:ext cx="2590800" cy="400050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941168"/>
            <a:ext cx="49625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4953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580901" cy="4198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781" y="902629"/>
            <a:ext cx="3684825" cy="8218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48908"/>
            <a:ext cx="2649447" cy="13293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874602"/>
            <a:ext cx="1788750" cy="26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650" y="2420888"/>
            <a:ext cx="7467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27981"/>
            <a:ext cx="6153301" cy="67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781175" cy="695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556792"/>
            <a:ext cx="3649050" cy="6789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0178" y="2393306"/>
            <a:ext cx="4114125" cy="66106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latin typeface="Courier"/>
              </a:rPr>
              <a:t> </a:t>
            </a:r>
            <a:endParaRPr lang="ca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055" y="3429000"/>
            <a:ext cx="8551890" cy="23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1619672" y="3324797"/>
            <a:ext cx="3256085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Reaction path</a:t>
            </a:r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9" y="1235320"/>
            <a:ext cx="3754315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720969" y="536331"/>
            <a:ext cx="5446835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 eaLnBrk="0" hangingPunct="0">
              <a:spcBef>
                <a:spcPct val="50000"/>
              </a:spcBef>
            </a:pPr>
            <a:r>
              <a:rPr lang="en-US" altLang="ca-ES" sz="2492" u="sng">
                <a:solidFill>
                  <a:srgbClr val="3333CC"/>
                </a:solidFill>
                <a:latin typeface="Times New Roman" panose="02020603050405020304" pitchFamily="18" charset="0"/>
              </a:rPr>
              <a:t>Chemical reactivity</a:t>
            </a:r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93" y="703385"/>
            <a:ext cx="2905858" cy="246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5169878" y="3295651"/>
            <a:ext cx="325755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>
                <a:solidFill>
                  <a:srgbClr val="0033CC"/>
                </a:solidFill>
              </a:rPr>
              <a:t>Energy hypersurface</a:t>
            </a:r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77" y="3889131"/>
            <a:ext cx="4229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5502519" y="5887916"/>
            <a:ext cx="325755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>
                <a:solidFill>
                  <a:srgbClr val="0033CC"/>
                </a:solidFill>
              </a:rPr>
              <a:t>Retinal: vision mechanism</a:t>
            </a:r>
          </a:p>
        </p:txBody>
      </p:sp>
    </p:spTree>
    <p:extLst>
      <p:ext uri="{BB962C8B-B14F-4D97-AF65-F5344CB8AC3E}">
        <p14:creationId xmlns:p14="http://schemas.microsoft.com/office/powerpoint/2010/main" val="27818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4499992" y="1502020"/>
            <a:ext cx="179969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H</a:t>
            </a:r>
            <a:r>
              <a:rPr lang="en-US" altLang="ca-ES" sz="1662" i="1" baseline="-25000" dirty="0">
                <a:solidFill>
                  <a:srgbClr val="0033CC"/>
                </a:solidFill>
              </a:rPr>
              <a:t>2</a:t>
            </a:r>
            <a:r>
              <a:rPr lang="en-US" altLang="ca-ES" sz="1662" i="1" baseline="30000" dirty="0">
                <a:solidFill>
                  <a:srgbClr val="0033CC"/>
                </a:solidFill>
              </a:rPr>
              <a:t>+</a:t>
            </a:r>
            <a:r>
              <a:rPr lang="en-US" altLang="ca-ES" sz="1662" i="1" dirty="0">
                <a:solidFill>
                  <a:srgbClr val="0033CC"/>
                </a:solidFill>
              </a:rPr>
              <a:t> molecule</a:t>
            </a:r>
          </a:p>
        </p:txBody>
      </p:sp>
      <p:sp>
        <p:nvSpPr>
          <p:cNvPr id="4099" name="Line 22"/>
          <p:cNvSpPr>
            <a:spLocks noChangeShapeType="1"/>
          </p:cNvSpPr>
          <p:nvPr/>
        </p:nvSpPr>
        <p:spPr bwMode="auto">
          <a:xfrm>
            <a:off x="650631" y="1036027"/>
            <a:ext cx="505118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844083" eaLnBrk="0" hangingPunct="0">
              <a:lnSpc>
                <a:spcPct val="125000"/>
              </a:lnSpc>
            </a:pPr>
            <a:endParaRPr lang="ca-ES" sz="332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720969" y="536331"/>
            <a:ext cx="5446835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 eaLnBrk="0" hangingPunct="0">
              <a:spcBef>
                <a:spcPct val="50000"/>
              </a:spcBef>
            </a:pPr>
            <a:r>
              <a:rPr lang="en-US" altLang="ca-ES" sz="2492">
                <a:solidFill>
                  <a:srgbClr val="3333CC"/>
                </a:solidFill>
                <a:latin typeface="Times New Roman" panose="02020603050405020304" pitchFamily="18" charset="0"/>
              </a:rPr>
              <a:t>Born-Oppenheimer approximation</a:t>
            </a:r>
          </a:p>
        </p:txBody>
      </p:sp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39" y="504092"/>
            <a:ext cx="2325566" cy="1418492"/>
          </a:xfrm>
          <a:prstGeom prst="rect">
            <a:avLst/>
          </a:prstGeom>
          <a:noFill/>
          <a:ln w="9525" algn="ctr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" y="2032489"/>
            <a:ext cx="6049108" cy="81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451339" y="3363059"/>
            <a:ext cx="2193681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Frozen nuclei:</a:t>
            </a:r>
          </a:p>
        </p:txBody>
      </p:sp>
      <p:pic>
        <p:nvPicPr>
          <p:cNvPr id="4104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69" y="2963008"/>
            <a:ext cx="4380035" cy="9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47" y="4067908"/>
            <a:ext cx="4693627" cy="8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383931" y="4359520"/>
            <a:ext cx="279302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Kinetic energy of nuclei: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517282" y="5355982"/>
            <a:ext cx="2793023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dirty="0">
                <a:solidFill>
                  <a:srgbClr val="0033CC"/>
                </a:solidFill>
              </a:rPr>
              <a:t>Total Hamiltonian:</a:t>
            </a:r>
          </a:p>
        </p:txBody>
      </p:sp>
      <p:pic>
        <p:nvPicPr>
          <p:cNvPr id="4108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2" y="5224097"/>
            <a:ext cx="3257550" cy="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6" grpId="0"/>
      <p:bldP spid="4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451339" y="703385"/>
            <a:ext cx="2193681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 u="sng">
                <a:solidFill>
                  <a:srgbClr val="0033CC"/>
                </a:solidFill>
              </a:rPr>
              <a:t>Frozen nuclei</a:t>
            </a:r>
            <a:r>
              <a:rPr lang="en-US" altLang="ca-ES" sz="1662" i="1">
                <a:solidFill>
                  <a:srgbClr val="0033CC"/>
                </a:solidFill>
              </a:rPr>
              <a:t>: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1" y="1235320"/>
            <a:ext cx="3722077" cy="311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7066"/>
            <a:ext cx="1462454" cy="2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2045677" y="3163766"/>
            <a:ext cx="0" cy="731226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defTabSz="844083" eaLnBrk="0" hangingPunct="0">
              <a:lnSpc>
                <a:spcPct val="125000"/>
              </a:lnSpc>
            </a:pPr>
            <a:endParaRPr lang="ca-ES" sz="332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1913792" y="3681046"/>
            <a:ext cx="199438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defTabSz="844083" eaLnBrk="0" hangingPunct="0">
              <a:lnSpc>
                <a:spcPct val="125000"/>
              </a:lnSpc>
            </a:pPr>
            <a:endParaRPr lang="ca-ES" sz="332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Line 13"/>
          <p:cNvSpPr>
            <a:spLocks noChangeShapeType="1"/>
          </p:cNvSpPr>
          <p:nvPr/>
        </p:nvSpPr>
        <p:spPr bwMode="auto">
          <a:xfrm>
            <a:off x="2577612" y="2831123"/>
            <a:ext cx="0" cy="8631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defTabSz="844083" eaLnBrk="0" hangingPunct="0">
              <a:lnSpc>
                <a:spcPct val="125000"/>
              </a:lnSpc>
            </a:pPr>
            <a:endParaRPr lang="ca-ES" sz="332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20" y="3295651"/>
            <a:ext cx="910003" cy="2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3508131" y="3229708"/>
            <a:ext cx="1263162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>
                <a:solidFill>
                  <a:srgbClr val="0033CC"/>
                </a:solidFill>
              </a:rPr>
              <a:t>(5% error)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3840774" y="1966547"/>
            <a:ext cx="505264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>
                <a:solidFill>
                  <a:srgbClr val="0033CC"/>
                </a:solidFill>
              </a:rPr>
              <a:t>Burrau 1926, see J.Chem. Educat 79 (2002) 127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237285" y="3494943"/>
            <a:ext cx="2193681" cy="6038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>
                <a:solidFill>
                  <a:srgbClr val="0033CC"/>
                </a:solidFill>
              </a:rPr>
              <a:t>Are nuclei frozen ? …     NO!</a:t>
            </a:r>
          </a:p>
        </p:txBody>
      </p:sp>
      <p:pic>
        <p:nvPicPr>
          <p:cNvPr id="51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46" y="836736"/>
            <a:ext cx="5716466" cy="7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83223" y="4558813"/>
            <a:ext cx="505264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44083">
              <a:spcBef>
                <a:spcPct val="50000"/>
              </a:spcBef>
            </a:pPr>
            <a:r>
              <a:rPr lang="en-US" altLang="ca-ES" sz="1662" i="1">
                <a:solidFill>
                  <a:srgbClr val="0033CC"/>
                </a:solidFill>
              </a:rPr>
              <a:t>Born-Oppenheimer </a:t>
            </a:r>
            <a:r>
              <a:rPr lang="en-US" altLang="ca-ES" sz="1662" i="1" u="sng">
                <a:solidFill>
                  <a:srgbClr val="0033CC"/>
                </a:solidFill>
              </a:rPr>
              <a:t>approximation</a:t>
            </a:r>
            <a:r>
              <a:rPr lang="en-US" altLang="ca-ES" sz="1662" i="1">
                <a:solidFill>
                  <a:srgbClr val="0033CC"/>
                </a:solidFill>
              </a:rPr>
              <a:t>:</a:t>
            </a:r>
          </a:p>
        </p:txBody>
      </p:sp>
      <p:pic>
        <p:nvPicPr>
          <p:cNvPr id="5134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2" y="4532435"/>
            <a:ext cx="378069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43" y="5290039"/>
            <a:ext cx="5250473" cy="6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3" y="770793"/>
            <a:ext cx="7444154" cy="54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99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6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700" dirty="0" err="1">
                <a:solidFill>
                  <a:schemeClr val="accent2"/>
                </a:solidFill>
                <a:latin typeface="Times New Roman" pitchFamily="18" charset="0"/>
              </a:rPr>
              <a:t>Hamiltonià</a:t>
            </a: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 Electrònic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184" y="2453457"/>
            <a:ext cx="6838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79512" y="3631282"/>
            <a:ext cx="25922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400" dirty="0">
                <a:solidFill>
                  <a:schemeClr val="accent2"/>
                </a:solidFill>
                <a:latin typeface="Times New Roman" pitchFamily="18" charset="0"/>
              </a:rPr>
              <a:t>Aproximació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IP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15258"/>
            <a:ext cx="5467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95536" y="5733256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400" dirty="0">
                <a:solidFill>
                  <a:schemeClr val="accent2"/>
                </a:solidFill>
                <a:latin typeface="Times New Roman" pitchFamily="18" charset="0"/>
              </a:rPr>
              <a:t>Configuració electrònica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733256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661248"/>
            <a:ext cx="1781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796136" y="573325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>
                <a:solidFill>
                  <a:schemeClr val="accent2"/>
                </a:solidFill>
                <a:latin typeface="Times New Roman" pitchFamily="18" charset="0"/>
              </a:rPr>
              <a:t>vs</a:t>
            </a:r>
            <a:r>
              <a:rPr lang="ca-ES" dirty="0">
                <a:solidFill>
                  <a:schemeClr val="accent2"/>
                </a:solidFill>
                <a:latin typeface="Times New Roman" pitchFamily="18" charset="0"/>
              </a:rPr>
              <a:t>. àtoms</a:t>
            </a:r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172" y="1271722"/>
            <a:ext cx="499110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764704"/>
            <a:ext cx="19478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Molècules lineals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4991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796136" y="4005064"/>
            <a:ext cx="259226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400" dirty="0">
                <a:solidFill>
                  <a:schemeClr val="accent2"/>
                </a:solidFill>
                <a:latin typeface="Times New Roman" pitchFamily="18" charset="0"/>
              </a:rPr>
              <a:t>etiquetatge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4716016" y="4941168"/>
            <a:ext cx="12241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400" dirty="0">
                <a:solidFill>
                  <a:schemeClr val="accent2"/>
                </a:solidFill>
                <a:latin typeface="Times New Roman" pitchFamily="18" charset="0"/>
              </a:rPr>
              <a:t>Orbitals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400" dirty="0">
                <a:solidFill>
                  <a:schemeClr val="accent2"/>
                </a:solidFill>
                <a:latin typeface="Times New Roman" pitchFamily="18" charset="0"/>
              </a:rPr>
              <a:t>Termes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2724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17032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924944"/>
            <a:ext cx="1676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212976"/>
            <a:ext cx="1543050" cy="5429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581128"/>
            <a:ext cx="2428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2"/>
          <p:cNvSpPr>
            <a:spLocks noChangeShapeType="1"/>
          </p:cNvSpPr>
          <p:nvPr/>
        </p:nvSpPr>
        <p:spPr bwMode="auto">
          <a:xfrm>
            <a:off x="650631" y="765175"/>
            <a:ext cx="7823689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716574" y="260350"/>
            <a:ext cx="689316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ca-ES" sz="2700" dirty="0" err="1">
                <a:solidFill>
                  <a:schemeClr val="accent2"/>
                </a:solidFill>
                <a:latin typeface="Times New Roman" pitchFamily="18" charset="0"/>
              </a:rPr>
              <a:t>Example</a:t>
            </a:r>
            <a:r>
              <a:rPr lang="ca-ES" sz="2700" dirty="0">
                <a:solidFill>
                  <a:schemeClr val="accent2"/>
                </a:solidFill>
                <a:latin typeface="Times New Roman" pitchFamily="18" charset="0"/>
              </a:rPr>
              <a:t> càlcul termes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4256062" cy="36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1990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5472608" cy="8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877272"/>
            <a:ext cx="1581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987824" y="5877272"/>
            <a:ext cx="86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a-ES" dirty="0">
                <a:solidFill>
                  <a:schemeClr val="accent2"/>
                </a:solidFill>
                <a:latin typeface="Times New Roman" pitchFamily="18" charset="0"/>
              </a:rPr>
              <a:t>Termes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99FF"/>
        </a:soli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99FF"/>
        </a:solidFill>
        <a:ln w="9525" cap="flat" cmpd="sng" algn="ctr">
          <a:solidFill>
            <a:srgbClr val="CC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166</Words>
  <Application>Microsoft Office PowerPoint</Application>
  <PresentationFormat>Presentació en pantalla (4:3)</PresentationFormat>
  <Paragraphs>47</Paragraphs>
  <Slides>23</Slides>
  <Notes>4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</vt:lpstr>
      <vt:lpstr>Symbol</vt:lpstr>
      <vt:lpstr>Times New Roman</vt:lpstr>
      <vt:lpstr>Tema de l'Office</vt:lpstr>
      <vt:lpstr>Diseño predeterminado</vt:lpstr>
      <vt:lpstr>CorelDRAW</vt:lpstr>
      <vt:lpstr>Equation</vt:lpstr>
      <vt:lpstr>MOLÈCULES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Servei d'informàtica 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Administrador</cp:lastModifiedBy>
  <cp:revision>89</cp:revision>
  <cp:lastPrinted>2019-11-05T11:00:38Z</cp:lastPrinted>
  <dcterms:created xsi:type="dcterms:W3CDTF">2012-10-13T14:39:45Z</dcterms:created>
  <dcterms:modified xsi:type="dcterms:W3CDTF">2021-11-28T09:19:20Z</dcterms:modified>
</cp:coreProperties>
</file>