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92" r:id="rId2"/>
    <p:sldId id="558" r:id="rId3"/>
    <p:sldId id="559" r:id="rId4"/>
    <p:sldId id="560" r:id="rId5"/>
    <p:sldId id="561" r:id="rId6"/>
    <p:sldId id="562" r:id="rId7"/>
    <p:sldId id="563" r:id="rId8"/>
    <p:sldId id="594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79" r:id="rId25"/>
    <p:sldId id="588" r:id="rId26"/>
    <p:sldId id="586" r:id="rId27"/>
    <p:sldId id="585" r:id="rId28"/>
    <p:sldId id="581" r:id="rId29"/>
    <p:sldId id="582" r:id="rId30"/>
    <p:sldId id="587" r:id="rId31"/>
    <p:sldId id="589" r:id="rId32"/>
    <p:sldId id="580" r:id="rId33"/>
    <p:sldId id="595" r:id="rId34"/>
    <p:sldId id="596" r:id="rId35"/>
    <p:sldId id="597" r:id="rId36"/>
    <p:sldId id="591" r:id="rId37"/>
    <p:sldId id="592" r:id="rId38"/>
    <p:sldId id="598" r:id="rId39"/>
    <p:sldId id="590" r:id="rId40"/>
    <p:sldId id="599" r:id="rId41"/>
    <p:sldId id="600" r:id="rId42"/>
    <p:sldId id="601" r:id="rId43"/>
    <p:sldId id="602" r:id="rId44"/>
    <p:sldId id="603" r:id="rId45"/>
    <p:sldId id="593" r:id="rId46"/>
    <p:sldId id="583" r:id="rId47"/>
    <p:sldId id="584" r:id="rId48"/>
  </p:sldIdLst>
  <p:sldSz cx="9906000" cy="6858000" type="A4"/>
  <p:notesSz cx="7099300" cy="102346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FF0000"/>
    <a:srgbClr val="007E39"/>
    <a:srgbClr val="FFFF66"/>
    <a:srgbClr val="EAEAEA"/>
    <a:srgbClr val="CC99FF"/>
    <a:srgbClr val="CC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2652" autoAdjust="0"/>
  </p:normalViewPr>
  <p:slideViewPr>
    <p:cSldViewPr>
      <p:cViewPr varScale="1">
        <p:scale>
          <a:sx n="75" d="100"/>
          <a:sy n="75" d="100"/>
        </p:scale>
        <p:origin x="-124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9" d="100"/>
          <a:sy n="79" d="100"/>
        </p:scale>
        <p:origin x="-1332" y="156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024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2488"/>
            <a:ext cx="31035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9742488"/>
            <a:ext cx="30241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fld id="{F7C78FD2-B3B4-4BC9-BE95-D46C80714273}" type="slidenum">
              <a:rPr lang="es-ES" altLang="ca-ES"/>
              <a:pPr/>
              <a:t>‹#›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96925"/>
            <a:ext cx="553085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5688"/>
            <a:ext cx="5207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1375"/>
            <a:ext cx="30749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31375"/>
            <a:ext cx="3074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fld id="{7F9F4C74-ADD4-4B98-B920-889984102972}" type="slidenum">
              <a:rPr lang="es-ES_tradnl" altLang="ca-ES"/>
              <a:pPr/>
              <a:t>‹#›</a:t>
            </a:fld>
            <a:endParaRPr lang="es-ES_tradnl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DFCA5-BBCB-4340-BBAB-551C7BDDF9DB}" type="slidenum">
              <a:rPr lang="es-ES_tradnl" altLang="ca-ES"/>
              <a:pPr/>
              <a:t>1</a:t>
            </a:fld>
            <a:endParaRPr lang="es-ES_tradnl" altLang="ca-E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alt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4D28A-0A57-48B9-9FBB-61F04059708B}" type="slidenum">
              <a:rPr lang="es-ES_tradnl" altLang="ca-ES"/>
              <a:pPr/>
              <a:t>2</a:t>
            </a:fld>
            <a:endParaRPr lang="es-ES_tradnl" altLang="ca-E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altLang="ca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F4C74-ADD4-4B98-B920-889984102972}" type="slidenum">
              <a:rPr lang="es-ES_tradnl" altLang="ca-ES" smtClean="0"/>
              <a:pPr/>
              <a:t>28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xmlns="" val="316140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D0F2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0" y="11113"/>
          <a:ext cx="2360613" cy="6846887"/>
        </p:xfrm>
        <a:graphic>
          <a:graphicData uri="http://schemas.openxmlformats.org/presentationml/2006/ole">
            <p:oleObj spid="_x0000_s3109" name="CorelDRAW" r:id="rId4" imgW="2514600" imgH="3621024" progId="">
              <p:embed/>
            </p:oleObj>
          </a:graphicData>
        </a:graphic>
      </p:graphicFrame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873500" y="3644900"/>
            <a:ext cx="28082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ca-ES" sz="4000">
                <a:solidFill>
                  <a:srgbClr val="000099"/>
                </a:solidFill>
                <a:latin typeface="Times New Roman" pitchFamily="18" charset="0"/>
              </a:rPr>
              <a:t>VQMC</a:t>
            </a:r>
            <a:r>
              <a:rPr lang="en-US" altLang="ca-ES" sz="3200" b="0">
                <a:solidFill>
                  <a:schemeClr val="tx2"/>
                </a:solidFill>
                <a:latin typeface="Times New Roman" pitchFamily="18" charset="0"/>
              </a:rPr>
              <a:t>			</a:t>
            </a:r>
            <a:endParaRPr lang="en-US" altLang="ca-ES" sz="2400" b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5889625" y="5876925"/>
            <a:ext cx="22161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altLang="ca-ES" sz="2400" b="0">
                <a:solidFill>
                  <a:schemeClr val="tx2"/>
                </a:solidFill>
                <a:latin typeface="Times New Roman" pitchFamily="18" charset="0"/>
              </a:rPr>
              <a:t>J. Planelles</a:t>
            </a:r>
          </a:p>
        </p:txBody>
      </p:sp>
      <p:pic>
        <p:nvPicPr>
          <p:cNvPr id="3077" name="Picture 6" descr="logo_u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7550" y="5516563"/>
            <a:ext cx="1320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QuadreDeText 1"/>
          <p:cNvSpPr txBox="1">
            <a:spLocks noChangeArrowheads="1"/>
          </p:cNvSpPr>
          <p:nvPr/>
        </p:nvSpPr>
        <p:spPr bwMode="auto">
          <a:xfrm>
            <a:off x="415925" y="188913"/>
            <a:ext cx="2706688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Harmonic Oscillator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325" y="1196975"/>
            <a:ext cx="2973388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6" name="QuadreDeText 3"/>
          <p:cNvSpPr txBox="1">
            <a:spLocks noChangeArrowheads="1"/>
          </p:cNvSpPr>
          <p:nvPr/>
        </p:nvSpPr>
        <p:spPr bwMode="auto">
          <a:xfrm>
            <a:off x="6897688" y="765175"/>
            <a:ext cx="177006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Local Energy</a:t>
            </a:r>
          </a:p>
        </p:txBody>
      </p:sp>
      <p:sp>
        <p:nvSpPr>
          <p:cNvPr id="13317" name="QuadreDeText 4"/>
          <p:cNvSpPr txBox="1">
            <a:spLocks noChangeArrowheads="1"/>
          </p:cNvSpPr>
          <p:nvPr/>
        </p:nvSpPr>
        <p:spPr bwMode="auto">
          <a:xfrm>
            <a:off x="6910388" y="1989138"/>
            <a:ext cx="15811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Probability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0" y="2420938"/>
            <a:ext cx="2232025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5925" y="2205038"/>
            <a:ext cx="259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points 10.000  walkers 30</a:t>
            </a:r>
            <a:endParaRPr lang="ca-ES" altLang="ca-ES" sz="1800" b="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4795838" y="3105150"/>
            <a:ext cx="31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altLang="ca-ES"/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4488" y="1844675"/>
            <a:ext cx="15128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nl-NL" altLang="ca-ES" sz="1800" b="0" i="1" baseline="-25000">
                <a:solidFill>
                  <a:srgbClr val="002060"/>
                </a:solidFill>
                <a:latin typeface="Calibri" pitchFamily="34" charset="0"/>
              </a:rPr>
              <a:t>0</a:t>
            </a:r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=1, step 0.5</a:t>
            </a:r>
            <a:endParaRPr lang="ca-ES" altLang="ca-ES" sz="1800" b="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57600" y="2205038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points 10.000  walkers 300</a:t>
            </a:r>
            <a:endParaRPr lang="ca-ES" altLang="ca-ES" sz="1800" b="0" i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925" y="2492375"/>
            <a:ext cx="3097213" cy="219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925" y="4724400"/>
            <a:ext cx="3024188" cy="2065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9038" y="2492375"/>
            <a:ext cx="3152775" cy="209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9038" y="4724400"/>
            <a:ext cx="3057525" cy="204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040563" y="3573463"/>
            <a:ext cx="23923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Variance is better to</a:t>
            </a:r>
          </a:p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optimize parameters</a:t>
            </a:r>
          </a:p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of the trial function</a:t>
            </a:r>
            <a:endParaRPr lang="ca-ES" altLang="ca-ES" sz="1800" b="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185025" y="4941888"/>
            <a:ext cx="2392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Using a sample large enough energy and variance points to the same minimum</a:t>
            </a:r>
            <a:endParaRPr lang="ca-ES" altLang="ca-ES" sz="1800" b="0" i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329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2413" y="981075"/>
            <a:ext cx="24241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30" name="QuadreDeText 26"/>
          <p:cNvSpPr txBox="1">
            <a:spLocks noChangeArrowheads="1"/>
          </p:cNvSpPr>
          <p:nvPr/>
        </p:nvSpPr>
        <p:spPr bwMode="auto">
          <a:xfrm>
            <a:off x="488950" y="1052513"/>
            <a:ext cx="18700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Trial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QuadreDeText 1"/>
          <p:cNvSpPr txBox="1">
            <a:spLocks noChangeArrowheads="1"/>
          </p:cNvSpPr>
          <p:nvPr/>
        </p:nvSpPr>
        <p:spPr bwMode="auto">
          <a:xfrm>
            <a:off x="273050" y="404813"/>
            <a:ext cx="2159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a-ES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He atom</a:t>
            </a:r>
          </a:p>
        </p:txBody>
      </p:sp>
      <p:sp>
        <p:nvSpPr>
          <p:cNvPr id="14339" name="QuadreDeText 2"/>
          <p:cNvSpPr txBox="1">
            <a:spLocks noChangeArrowheads="1"/>
          </p:cNvSpPr>
          <p:nvPr/>
        </p:nvSpPr>
        <p:spPr bwMode="auto">
          <a:xfrm>
            <a:off x="200025" y="2835275"/>
            <a:ext cx="17716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Local Energy</a:t>
            </a:r>
          </a:p>
        </p:txBody>
      </p:sp>
      <p:sp>
        <p:nvSpPr>
          <p:cNvPr id="14340" name="QuadreDeText 3"/>
          <p:cNvSpPr txBox="1">
            <a:spLocks noChangeArrowheads="1"/>
          </p:cNvSpPr>
          <p:nvPr/>
        </p:nvSpPr>
        <p:spPr bwMode="auto">
          <a:xfrm>
            <a:off x="273050" y="4564063"/>
            <a:ext cx="15795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Probability</a:t>
            </a:r>
          </a:p>
        </p:txBody>
      </p:sp>
      <p:sp>
        <p:nvSpPr>
          <p:cNvPr id="14341" name="QuadreDeText 5"/>
          <p:cNvSpPr txBox="1">
            <a:spLocks noChangeArrowheads="1"/>
          </p:cNvSpPr>
          <p:nvPr/>
        </p:nvSpPr>
        <p:spPr bwMode="auto">
          <a:xfrm>
            <a:off x="200025" y="1611313"/>
            <a:ext cx="18716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Trial function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613" y="1466850"/>
            <a:ext cx="475297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2763838"/>
            <a:ext cx="7558088" cy="143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175" y="4491038"/>
            <a:ext cx="1905000" cy="80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15925" y="119697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points 100.000  walkers 300</a:t>
            </a:r>
            <a:endParaRPr lang="ca-ES" altLang="ca-ES" sz="1800" b="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15925" y="404813"/>
            <a:ext cx="15128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nl-NL" altLang="ca-ES" sz="1800" b="0" i="1" baseline="-25000">
                <a:solidFill>
                  <a:srgbClr val="002060"/>
                </a:solidFill>
                <a:latin typeface="Calibri" pitchFamily="34" charset="0"/>
              </a:rPr>
              <a:t>0 </a:t>
            </a:r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= 1, step 0.5</a:t>
            </a:r>
            <a:endParaRPr lang="ca-ES" altLang="ca-ES" sz="1800" b="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737100" y="1196975"/>
            <a:ext cx="287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points 300.000  walkers 500</a:t>
            </a:r>
            <a:endParaRPr lang="ca-ES" altLang="ca-ES" sz="1800" b="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2936875" y="476250"/>
            <a:ext cx="58324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Optimizing </a:t>
            </a:r>
            <a:r>
              <a:rPr lang="nl-NL" altLang="ca-ES" sz="1800" b="0" i="1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   for Z=2, </a:t>
            </a:r>
            <a:r>
              <a:rPr lang="nl-NL" altLang="ca-ES" sz="1800" b="0" i="1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nl-NL" altLang="ca-ES" sz="1800" b="0" i="1">
                <a:solidFill>
                  <a:srgbClr val="002060"/>
                </a:solidFill>
                <a:latin typeface="Calibri" pitchFamily="34" charset="0"/>
              </a:rPr>
              <a:t>=1/2 (optimum values)</a:t>
            </a:r>
            <a:endParaRPr lang="ca-ES" altLang="ca-ES" sz="1800" b="0" i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4173538"/>
            <a:ext cx="3781425" cy="249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0" y="4149725"/>
            <a:ext cx="3816350" cy="2390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1700213"/>
            <a:ext cx="3798888" cy="237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1200" y="1663700"/>
            <a:ext cx="381635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4488" y="188641"/>
            <a:ext cx="72728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ca-E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Optimization Trial Wave Function by  </a:t>
            </a:r>
            <a:r>
              <a:rPr lang="en-US" altLang="ca-ES" sz="2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Newton</a:t>
            </a:r>
            <a:r>
              <a:rPr lang="en-US" altLang="ca-E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’s method</a:t>
            </a:r>
            <a:endParaRPr lang="en-US" altLang="ca-ES" sz="2400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1268760"/>
            <a:ext cx="785441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6536" y="692696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Xi Lin,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Hongkai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Zhang, and Andrew M.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Rappe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, J. Chem. Phys., 112 (2000) 2650.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88" y="188641"/>
            <a:ext cx="7272808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ca-E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(a) Energy minimization</a:t>
            </a:r>
            <a:endParaRPr lang="en-US" altLang="ca-ES" sz="2400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196752"/>
            <a:ext cx="4114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2132856"/>
            <a:ext cx="9001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8904" y="4365104"/>
            <a:ext cx="1895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28" y="5445224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1072" y="1174846"/>
            <a:ext cx="2336478" cy="66997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51774" y="141722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with</a:t>
            </a:r>
            <a:endParaRPr lang="ca-E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476672"/>
            <a:ext cx="6972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6496" y="2924944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Hydrogen atom: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60" y="3429000"/>
            <a:ext cx="78867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4848" y="5373216"/>
            <a:ext cx="234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88" y="188641"/>
            <a:ext cx="7272808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ca-E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(b) Variance minimization</a:t>
            </a:r>
            <a:endParaRPr lang="en-US" altLang="ca-ES" sz="2400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6536" y="692696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C. J.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Umrigar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and C.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Filippi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, Phys. Rev.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Lett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, 94 (2005) 150201.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1412776"/>
            <a:ext cx="519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3284984"/>
            <a:ext cx="90011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6496" y="2780928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Approximation: disregarding derivative of the wave function: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4" y="5013176"/>
            <a:ext cx="474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6496" y="4581128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Additional approximation: disregarding second derivatives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0512" y="476672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Hydrogen atom: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0" y="980728"/>
            <a:ext cx="5419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3645024"/>
            <a:ext cx="8629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0512" y="476672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Helium atom (energy minimization):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00" y="2802235"/>
            <a:ext cx="74961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52" y="4869160"/>
            <a:ext cx="3038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52" y="5945485"/>
            <a:ext cx="1943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1809" y="4869160"/>
            <a:ext cx="3943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731" y="1994479"/>
            <a:ext cx="4157663" cy="523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731" y="1019835"/>
            <a:ext cx="5485803" cy="76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0512" y="476672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Helium atom (energy minimization) cont: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1196752"/>
            <a:ext cx="8648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3356992"/>
            <a:ext cx="9048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5000"/>
              </a:lnSpc>
            </a:pPr>
            <a:endParaRPr lang="ca-ES" altLang="ca-ES"/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5000"/>
              </a:lnSpc>
            </a:pPr>
            <a:endParaRPr lang="ca-ES" altLang="ca-ES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5000"/>
              </a:lnSpc>
            </a:pPr>
            <a:endParaRPr lang="ca-ES" altLang="ca-ES"/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5000"/>
              </a:lnSpc>
            </a:pPr>
            <a:endParaRPr lang="ca-ES" altLang="ca-ES"/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5000"/>
              </a:lnSpc>
            </a:pPr>
            <a:endParaRPr lang="ca-ES" altLang="ca-ES"/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5000"/>
              </a:lnSpc>
            </a:pPr>
            <a:endParaRPr lang="ca-ES" altLang="ca-ES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3429000"/>
            <a:ext cx="8916988" cy="309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9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8" y="88900"/>
            <a:ext cx="8696325" cy="334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24" y="620688"/>
            <a:ext cx="62293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632" y="2996952"/>
            <a:ext cx="1352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688" y="2900363"/>
            <a:ext cx="19526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0632" y="4581128"/>
            <a:ext cx="1076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824" y="4509120"/>
            <a:ext cx="1123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3080" y="4797152"/>
            <a:ext cx="1914525" cy="32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8504" y="188640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Helium atom (energy minimization) cont: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800" y="908720"/>
            <a:ext cx="3314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8504" y="188640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Helium atom (variance minimization) :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2420888"/>
            <a:ext cx="7705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44" y="3501008"/>
            <a:ext cx="694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552" y="4293096"/>
            <a:ext cx="6915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552" y="6093296"/>
            <a:ext cx="7943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260648"/>
            <a:ext cx="7448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6" y="3068960"/>
            <a:ext cx="70580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8584" y="4941168"/>
            <a:ext cx="238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6896" y="4941168"/>
            <a:ext cx="5362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6896" y="5733256"/>
            <a:ext cx="4953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620688"/>
            <a:ext cx="5324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568" y="1412776"/>
            <a:ext cx="38004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576" y="3140968"/>
            <a:ext cx="2152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84883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6021288"/>
            <a:ext cx="6463605" cy="546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24808" y="3140968"/>
            <a:ext cx="6264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3200" b="0" i="1" dirty="0" smtClean="0">
                <a:solidFill>
                  <a:srgbClr val="002060"/>
                </a:solidFill>
                <a:latin typeface="Calibri" pitchFamily="34" charset="0"/>
              </a:rPr>
              <a:t>Minimize Energy or Variance?</a:t>
            </a:r>
          </a:p>
        </p:txBody>
      </p:sp>
    </p:spTree>
    <p:extLst>
      <p:ext uri="{BB962C8B-B14F-4D97-AF65-F5344CB8AC3E}">
        <p14:creationId xmlns:p14="http://schemas.microsoft.com/office/powerpoint/2010/main" xmlns="" val="24451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8704" y="332656"/>
            <a:ext cx="6264696" cy="64633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 m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encerts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r0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Z,    beta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alpha0  </a:t>
            </a:r>
            <a:r>
              <a:rPr lang="en-US" altLang="ca-ES" sz="1800" b="0" i="1" dirty="0" err="1">
                <a:solidFill>
                  <a:srgbClr val="002060"/>
                </a:solidFill>
                <a:latin typeface="Calibri" pitchFamily="34" charset="0"/>
              </a:rPr>
              <a:t>alphaf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delalpha</a:t>
            </a:r>
            <a:endParaRPr lang="en-US" altLang="ca-ES" sz="1800" b="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500.000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 0.5,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 1.d0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2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  0.5 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0.1, 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0.8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    0.1</a:t>
            </a:r>
            <a:endParaRPr lang="en-US" altLang="ca-ES" sz="1800" b="0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2560" y="471155"/>
            <a:ext cx="576064" cy="36933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357" y="1628800"/>
            <a:ext cx="3228694" cy="20368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22007" y="3105835"/>
            <a:ext cx="461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0" dirty="0">
                <a:latin typeface="Courier"/>
              </a:rPr>
              <a:t> </a:t>
            </a:r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5121" y="1628800"/>
            <a:ext cx="3228694" cy="218866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722007" y="3105835"/>
            <a:ext cx="461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0" dirty="0">
                <a:latin typeface="Courier"/>
              </a:rPr>
              <a:t> </a:t>
            </a:r>
            <a:endParaRPr lang="ca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57" y="4315413"/>
            <a:ext cx="3228694" cy="19385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315413"/>
            <a:ext cx="2776409" cy="19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4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8704" y="332656"/>
            <a:ext cx="6264696" cy="64633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  m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encerts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r0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Z,    beta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alpha0  </a:t>
            </a:r>
            <a:r>
              <a:rPr lang="en-US" altLang="ca-ES" sz="1800" b="0" i="1" dirty="0" err="1">
                <a:solidFill>
                  <a:srgbClr val="002060"/>
                </a:solidFill>
                <a:latin typeface="Calibri" pitchFamily="34" charset="0"/>
              </a:rPr>
              <a:t>alphaf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delalpha</a:t>
            </a:r>
            <a:endParaRPr lang="en-US" altLang="ca-ES" sz="1800" b="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5.000.000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 0.5,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 1.d0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2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  0.5 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0.1,   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   0.8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,      0.1</a:t>
            </a:r>
            <a:endParaRPr lang="en-US" altLang="ca-ES" sz="1800" b="0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92560" y="471155"/>
            <a:ext cx="576064" cy="36933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1340768"/>
            <a:ext cx="3228694" cy="2036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912" y="1354796"/>
            <a:ext cx="3228694" cy="21886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496" y="3739349"/>
            <a:ext cx="3228694" cy="19117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4928" y="3713489"/>
            <a:ext cx="2954980" cy="20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528" y="5230431"/>
            <a:ext cx="8670685" cy="8209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8624" y="404664"/>
            <a:ext cx="6552728" cy="88538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68624" y="1290046"/>
            <a:ext cx="7344816" cy="64633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800" b="0" i="1" dirty="0" smtClean="0">
                <a:solidFill>
                  <a:srgbClr val="002060"/>
                </a:solidFill>
                <a:latin typeface="Calibri" pitchFamily="34" charset="0"/>
              </a:rPr>
              <a:t>Physics </a:t>
            </a:r>
            <a:r>
              <a:rPr lang="en-US" sz="1800" b="0" i="1" dirty="0">
                <a:solidFill>
                  <a:srgbClr val="002060"/>
                </a:solidFill>
                <a:latin typeface="Calibri" pitchFamily="34" charset="0"/>
              </a:rPr>
              <a:t>of the Solid State, Vol. 43, No. 4, 2001, pp. 746–751. </a:t>
            </a:r>
            <a:endParaRPr lang="en-US" sz="1800" b="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1800" b="0" i="1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sz="1800" b="0" i="1" dirty="0" smtClean="0">
                <a:solidFill>
                  <a:srgbClr val="002060"/>
                </a:solidFill>
                <a:latin typeface="Calibri" pitchFamily="34" charset="0"/>
              </a:rPr>
              <a:t>Translated </a:t>
            </a:r>
            <a:r>
              <a:rPr lang="en-US" sz="1800" b="0" i="1" dirty="0">
                <a:solidFill>
                  <a:srgbClr val="002060"/>
                </a:solidFill>
                <a:latin typeface="Calibri" pitchFamily="34" charset="0"/>
              </a:rPr>
              <a:t>from </a:t>
            </a:r>
            <a:r>
              <a:rPr lang="en-US" sz="1800" b="0" i="1" dirty="0" err="1">
                <a:solidFill>
                  <a:srgbClr val="002060"/>
                </a:solidFill>
                <a:latin typeface="Calibri" pitchFamily="34" charset="0"/>
              </a:rPr>
              <a:t>Fizika</a:t>
            </a:r>
            <a:r>
              <a:rPr lang="en-US" sz="1800" b="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800" b="0" i="1" dirty="0" err="1">
                <a:solidFill>
                  <a:srgbClr val="002060"/>
                </a:solidFill>
                <a:latin typeface="Calibri" pitchFamily="34" charset="0"/>
              </a:rPr>
              <a:t>Tverdogo</a:t>
            </a:r>
            <a:r>
              <a:rPr lang="en-US" sz="1800" b="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800" b="0" i="1" dirty="0" err="1">
                <a:solidFill>
                  <a:srgbClr val="002060"/>
                </a:solidFill>
                <a:latin typeface="Calibri" pitchFamily="34" charset="0"/>
              </a:rPr>
              <a:t>Tela</a:t>
            </a:r>
            <a:r>
              <a:rPr lang="en-US" sz="1800" b="0" i="1" dirty="0">
                <a:solidFill>
                  <a:srgbClr val="002060"/>
                </a:solidFill>
                <a:latin typeface="Calibri" pitchFamily="34" charset="0"/>
              </a:rPr>
              <a:t>, Vol. 43, No. 4, 2001, pp. 714–718</a:t>
            </a:r>
            <a:r>
              <a:rPr lang="en-US" sz="1800" b="0" i="1" dirty="0" smtClean="0">
                <a:solidFill>
                  <a:srgbClr val="002060"/>
                </a:solidFill>
                <a:latin typeface="Calibri" pitchFamily="34" charset="0"/>
              </a:rPr>
              <a:t>.)</a:t>
            </a:r>
            <a:endParaRPr lang="ca-ES" sz="18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528" y="2708920"/>
            <a:ext cx="2743200" cy="16859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1638" y="2708920"/>
            <a:ext cx="5743575" cy="16668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400" y="6093296"/>
            <a:ext cx="5447531" cy="430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13455" y="336024"/>
            <a:ext cx="6265665" cy="46166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Cusp Conditions. The Hydrogen atom case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3" y="1033550"/>
            <a:ext cx="3744416" cy="824103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 bwMode="auto">
          <a:xfrm>
            <a:off x="4448944" y="1340768"/>
            <a:ext cx="576064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755" y="2570925"/>
            <a:ext cx="3076178" cy="7233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7312" y="4153815"/>
            <a:ext cx="2765914" cy="701799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 bwMode="auto">
          <a:xfrm rot="5400000">
            <a:off x="6192879" y="2012628"/>
            <a:ext cx="576064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echa derecha 11"/>
          <p:cNvSpPr/>
          <p:nvPr/>
        </p:nvSpPr>
        <p:spPr bwMode="auto">
          <a:xfrm rot="10800000">
            <a:off x="4336596" y="4499551"/>
            <a:ext cx="576064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6776" y="4333434"/>
            <a:ext cx="1095375" cy="4762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788" y="1051213"/>
            <a:ext cx="2088231" cy="604580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 bwMode="auto">
          <a:xfrm rot="5400000">
            <a:off x="6264887" y="3628646"/>
            <a:ext cx="576064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12640" y="5399239"/>
            <a:ext cx="6265665" cy="46166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La cusp conditions supplies VQMC! (in this case)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QuadreDeText 4"/>
          <p:cNvSpPr txBox="1">
            <a:spLocks noChangeArrowheads="1"/>
          </p:cNvSpPr>
          <p:nvPr/>
        </p:nvSpPr>
        <p:spPr bwMode="auto">
          <a:xfrm>
            <a:off x="704850" y="2492375"/>
            <a:ext cx="177006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Local Energy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438" y="2133600"/>
            <a:ext cx="29051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538" y="476250"/>
            <a:ext cx="4579937" cy="120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3429000"/>
            <a:ext cx="4032250" cy="1328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6875" y="5084763"/>
            <a:ext cx="4032250" cy="147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2493194"/>
            <a:ext cx="7558088" cy="143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2560" y="471155"/>
            <a:ext cx="576064" cy="36933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4688" y="1124744"/>
            <a:ext cx="2520280" cy="36933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3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variational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parameters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476672"/>
            <a:ext cx="475297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80992" y="4740374"/>
            <a:ext cx="3384376" cy="46166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1rst cusp Conditions:  Z=2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712" y="4596358"/>
            <a:ext cx="1990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4568" y="4740374"/>
            <a:ext cx="1152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Terms: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260648"/>
            <a:ext cx="7558088" cy="143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536" y="1916832"/>
            <a:ext cx="1152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Term: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2640" y="1844824"/>
            <a:ext cx="2295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003" y="2564904"/>
            <a:ext cx="8010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6496" y="3717032"/>
            <a:ext cx="1152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dirty="0" smtClean="0">
                <a:solidFill>
                  <a:srgbClr val="002060"/>
                </a:solidFill>
                <a:latin typeface="Calibri" pitchFamily="34" charset="0"/>
              </a:rPr>
              <a:t>If 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Symbol" pitchFamily="18" charset="2"/>
              </a:rPr>
              <a:t>b=1/2</a:t>
            </a:r>
            <a:endParaRPr lang="ca-ES" sz="2400" b="0" i="1" dirty="0">
              <a:solidFill>
                <a:srgbClr val="002060"/>
              </a:solidFill>
              <a:latin typeface="Symbol" pitchFamily="18" charset="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2640" y="3573016"/>
            <a:ext cx="7981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echa derecha 6"/>
          <p:cNvSpPr/>
          <p:nvPr/>
        </p:nvSpPr>
        <p:spPr bwMode="auto">
          <a:xfrm>
            <a:off x="1856656" y="5085184"/>
            <a:ext cx="576064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8744" y="4797152"/>
            <a:ext cx="4895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12640" y="5805264"/>
            <a:ext cx="4032448" cy="46166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2ond cusp Condition: 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Symbol" pitchFamily="18" charset="2"/>
              </a:rPr>
              <a:t>b=1/2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6536" y="1916832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Last Term is not singular: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260648"/>
            <a:ext cx="7558088" cy="143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5" y="2492896"/>
            <a:ext cx="87496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6536" y="4293096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Then, the He wave-function has only a </a:t>
            </a:r>
            <a:r>
              <a:rPr lang="en-US" altLang="ca-ES" sz="2400" b="0" i="1" dirty="0" err="1" smtClean="0">
                <a:solidFill>
                  <a:srgbClr val="002060"/>
                </a:solidFill>
                <a:latin typeface="Calibri" pitchFamily="34" charset="0"/>
              </a:rPr>
              <a:t>variational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 parameter: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6736" y="5085184"/>
            <a:ext cx="472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764704"/>
            <a:ext cx="42643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QuadreDeText 5"/>
          <p:cNvSpPr txBox="1">
            <a:spLocks noChangeArrowheads="1"/>
          </p:cNvSpPr>
          <p:nvPr/>
        </p:nvSpPr>
        <p:spPr bwMode="auto">
          <a:xfrm>
            <a:off x="5313040" y="1700808"/>
            <a:ext cx="3672408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Optimizing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with VQMC (assuming Z=2 and using a single walker). The obtained value </a:t>
            </a:r>
            <a:r>
              <a:rPr lang="en-US" altLang="ca-ES" b="0" i="1" baseline="-20000" dirty="0" smtClean="0">
                <a:solidFill>
                  <a:srgbClr val="002060"/>
                </a:solidFill>
                <a:latin typeface="Calibri" pitchFamily="34" charset="0"/>
              </a:rPr>
              <a:t>~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0.45 is quite close to the expected 1/2</a:t>
            </a:r>
            <a:endParaRPr lang="en-US" altLang="ca-ES" sz="18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5"/>
          <p:cNvSpPr txBox="1">
            <a:spLocks noGrp="1" noChangeArrowheads="1"/>
          </p:cNvSpPr>
          <p:nvPr>
            <p:ph idx="1"/>
          </p:nvPr>
        </p:nvSpPr>
        <p:spPr bwMode="auto">
          <a:xfrm>
            <a:off x="488504" y="188640"/>
            <a:ext cx="6408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ca-ES" sz="2400" i="1" dirty="0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en-US" altLang="ca-ES" sz="2400" i="1" dirty="0" smtClean="0">
                <a:solidFill>
                  <a:srgbClr val="002060"/>
                </a:solidFill>
                <a:latin typeface="Calibri" pitchFamily="34" charset="0"/>
              </a:rPr>
              <a:t>ounter </a:t>
            </a:r>
            <a:r>
              <a:rPr lang="en-US" altLang="ca-ES" sz="2400" i="1" dirty="0" err="1" smtClean="0">
                <a:solidFill>
                  <a:srgbClr val="002060"/>
                </a:solidFill>
                <a:latin typeface="Calibri" pitchFamily="34" charset="0"/>
              </a:rPr>
              <a:t>exemple</a:t>
            </a:r>
            <a:r>
              <a:rPr lang="en-US" altLang="ca-ES" sz="2400" i="1" dirty="0" smtClean="0">
                <a:solidFill>
                  <a:srgbClr val="002060"/>
                </a:solidFill>
                <a:latin typeface="Calibri" pitchFamily="34" charset="0"/>
              </a:rPr>
              <a:t>: confined </a:t>
            </a:r>
            <a:r>
              <a:rPr lang="en-US" altLang="ca-ES" sz="2400" i="1" dirty="0" err="1" smtClean="0">
                <a:solidFill>
                  <a:srgbClr val="002060"/>
                </a:solidFill>
                <a:latin typeface="Calibri" pitchFamily="34" charset="0"/>
              </a:rPr>
              <a:t>exciton</a:t>
            </a:r>
            <a:r>
              <a:rPr lang="en-US" altLang="ca-ES" sz="2400" i="1" dirty="0" smtClean="0">
                <a:solidFill>
                  <a:srgbClr val="002060"/>
                </a:solidFill>
                <a:latin typeface="Calibri" pitchFamily="34" charset="0"/>
              </a:rPr>
              <a:t> 2D</a:t>
            </a:r>
            <a:endParaRPr lang="en-US" alt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04" y="836712"/>
            <a:ext cx="6019800" cy="438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406" y="1460086"/>
            <a:ext cx="9398594" cy="851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479" y="2348880"/>
            <a:ext cx="8206389" cy="5040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406" y="2892413"/>
            <a:ext cx="2924175" cy="866775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5364" y="3958820"/>
            <a:ext cx="6513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Cusp condition: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Independent of k=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/L we have: </a:t>
            </a:r>
            <a:endParaRPr lang="ca-ES" sz="18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6896" y="3068960"/>
            <a:ext cx="2904099" cy="5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8624" y="4437112"/>
            <a:ext cx="6591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88504" y="2420888"/>
            <a:ext cx="122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600" b="0" i="1" dirty="0" smtClean="0">
                <a:solidFill>
                  <a:srgbClr val="002060"/>
                </a:solidFill>
                <a:latin typeface="Calibri" pitchFamily="34" charset="0"/>
              </a:rPr>
              <a:t>Limit   r </a:t>
            </a:r>
            <a:r>
              <a:rPr lang="en-US" altLang="ca-ES" sz="1600" b="0" i="1" dirty="0" smtClean="0">
                <a:solidFill>
                  <a:srgbClr val="002060"/>
                </a:solidFill>
                <a:latin typeface="Calibri"/>
              </a:rPr>
              <a:t>→</a:t>
            </a:r>
            <a:r>
              <a:rPr lang="en-US" altLang="ca-ES" sz="1600" b="0" i="1" dirty="0" smtClean="0">
                <a:solidFill>
                  <a:srgbClr val="002060"/>
                </a:solidFill>
                <a:latin typeface="Symbol" pitchFamily="18" charset="2"/>
              </a:rPr>
              <a:t>0</a:t>
            </a:r>
            <a:r>
              <a:rPr lang="en-US" altLang="ca-ES" sz="1600" b="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ca-ES" sz="16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1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5889104" y="0"/>
            <a:ext cx="4016896" cy="980728"/>
          </a:xfrm>
          <a:prstGeom prst="rect">
            <a:avLst/>
          </a:prstGeom>
          <a:solidFill>
            <a:srgbClr val="BB99FF"/>
          </a:solidFill>
          <a:ln w="952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4488" y="332656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i="1" dirty="0" smtClean="0">
                <a:solidFill>
                  <a:srgbClr val="002060"/>
                </a:solidFill>
                <a:latin typeface="Calibri" pitchFamily="34" charset="0"/>
              </a:rPr>
              <a:t>Numerical calculation 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Symbol" pitchFamily="18" charset="2"/>
              </a:rPr>
              <a:t>e 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= 10 )</a:t>
            </a:r>
            <a:endParaRPr lang="ca-ES" sz="2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6496" y="1268760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L=10, k =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p/10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,  m</a:t>
            </a:r>
            <a:r>
              <a:rPr lang="en-US" altLang="ca-ES" sz="1800" b="0" i="1" baseline="-25000" dirty="0" smtClean="0">
                <a:solidFill>
                  <a:srgbClr val="002060"/>
                </a:solidFill>
                <a:latin typeface="Calibri" pitchFamily="34" charset="0"/>
              </a:rPr>
              <a:t>e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m</a:t>
            </a:r>
            <a:r>
              <a:rPr lang="en-US" altLang="ca-ES" sz="1800" b="0" i="1" baseline="-25000" dirty="0" err="1" smtClean="0">
                <a:solidFill>
                  <a:srgbClr val="002060"/>
                </a:solidFill>
                <a:latin typeface="Calibri" pitchFamily="34" charset="0"/>
              </a:rPr>
              <a:t>h</a:t>
            </a:r>
            <a:r>
              <a:rPr lang="en-US" altLang="ca-ES" sz="1800" b="0" i="1" baseline="-25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=1,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e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= 10  </a:t>
            </a:r>
            <a:endParaRPr lang="ca-ES" sz="18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85048" y="1124744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L=50, k =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p/50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,  m</a:t>
            </a:r>
            <a:r>
              <a:rPr lang="en-US" altLang="ca-ES" sz="1800" b="0" i="1" baseline="-25000" dirty="0" smtClean="0">
                <a:solidFill>
                  <a:srgbClr val="002060"/>
                </a:solidFill>
                <a:latin typeface="Calibri" pitchFamily="34" charset="0"/>
              </a:rPr>
              <a:t>e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m</a:t>
            </a:r>
            <a:r>
              <a:rPr lang="en-US" altLang="ca-ES" sz="1800" b="0" i="1" baseline="-25000" dirty="0" err="1" smtClean="0">
                <a:solidFill>
                  <a:srgbClr val="002060"/>
                </a:solidFill>
                <a:latin typeface="Calibri" pitchFamily="34" charset="0"/>
              </a:rPr>
              <a:t>h</a:t>
            </a:r>
            <a:r>
              <a:rPr lang="en-US" altLang="ca-ES" sz="1800" b="0" i="1" baseline="-25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=1,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e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= 10  </a:t>
            </a:r>
            <a:endParaRPr lang="ca-ES" sz="18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2480" y="4077072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L=100, k =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p/100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,  m</a:t>
            </a:r>
            <a:r>
              <a:rPr lang="en-US" altLang="ca-ES" sz="1800" b="0" i="1" baseline="-25000" dirty="0" smtClean="0">
                <a:solidFill>
                  <a:srgbClr val="002060"/>
                </a:solidFill>
                <a:latin typeface="Calibri" pitchFamily="34" charset="0"/>
              </a:rPr>
              <a:t>e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m</a:t>
            </a:r>
            <a:r>
              <a:rPr lang="en-US" altLang="ca-ES" sz="1800" b="0" i="1" baseline="-25000" dirty="0" err="1" smtClean="0">
                <a:solidFill>
                  <a:srgbClr val="002060"/>
                </a:solidFill>
                <a:latin typeface="Calibri" pitchFamily="34" charset="0"/>
              </a:rPr>
              <a:t>h</a:t>
            </a:r>
            <a:r>
              <a:rPr lang="en-US" altLang="ca-ES" sz="1800" b="0" i="1" baseline="-25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=1,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e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= 10  </a:t>
            </a:r>
            <a:endParaRPr lang="ca-ES" sz="18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4400550"/>
            <a:ext cx="3384376" cy="235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312" y="188640"/>
            <a:ext cx="1905000" cy="6953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96" y="1628800"/>
            <a:ext cx="3580234" cy="23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9024" y="1700808"/>
            <a:ext cx="35718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169024" y="4797152"/>
            <a:ext cx="3816424" cy="120032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The cusp condition does not account for confinement. </a:t>
            </a:r>
          </a:p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It gives us the optimum exponent at the limit of no spatial confinement.</a:t>
            </a:r>
            <a:endParaRPr lang="ca-ES" sz="18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33120" y="404664"/>
            <a:ext cx="167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Cusp condition: </a:t>
            </a:r>
            <a:endParaRPr lang="ca-E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36" y="1268760"/>
            <a:ext cx="8670685" cy="8209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536" y="2492896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Actually,  how many </a:t>
            </a:r>
            <a:r>
              <a:rPr lang="en-US" altLang="ca-ES" sz="2400" b="0" i="1" dirty="0" err="1" smtClean="0">
                <a:solidFill>
                  <a:srgbClr val="002060"/>
                </a:solidFill>
                <a:latin typeface="Calibri" pitchFamily="34" charset="0"/>
              </a:rPr>
              <a:t>variational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 parameters do we have?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4528" y="476672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Trion: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76536" y="3501008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i="1" dirty="0" smtClean="0">
                <a:solidFill>
                  <a:srgbClr val="C00000"/>
                </a:solidFill>
                <a:latin typeface="Calibri" pitchFamily="34" charset="0"/>
              </a:rPr>
              <a:t>In progress …..</a:t>
            </a:r>
            <a:endParaRPr lang="ca-ES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4528" y="476672"/>
            <a:ext cx="61206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3200" b="0" i="1" dirty="0" smtClean="0">
                <a:solidFill>
                  <a:srgbClr val="002060"/>
                </a:solidFill>
                <a:latin typeface="Calibri" pitchFamily="34" charset="0"/>
              </a:rPr>
              <a:t>What can we model?</a:t>
            </a:r>
          </a:p>
          <a:p>
            <a:r>
              <a:rPr lang="en-US" sz="2400" b="0" i="1" dirty="0" smtClean="0">
                <a:solidFill>
                  <a:srgbClr val="002060"/>
                </a:solidFill>
                <a:latin typeface="Calibri" pitchFamily="34" charset="0"/>
              </a:rPr>
              <a:t>….. a </a:t>
            </a:r>
            <a:r>
              <a:rPr lang="en-US" sz="2400" b="0" i="1" dirty="0" smtClean="0">
                <a:solidFill>
                  <a:srgbClr val="C00000"/>
                </a:solidFill>
                <a:latin typeface="Calibri" pitchFamily="34" charset="0"/>
              </a:rPr>
              <a:t>hard wall</a:t>
            </a:r>
            <a:r>
              <a:rPr lang="en-US" sz="2400" b="0" i="1" dirty="0" smtClean="0">
                <a:solidFill>
                  <a:srgbClr val="002060"/>
                </a:solidFill>
                <a:latin typeface="Calibri" pitchFamily="34" charset="0"/>
              </a:rPr>
              <a:t> … </a:t>
            </a:r>
            <a:r>
              <a:rPr lang="en-US" b="0" i="1" baseline="-15000" dirty="0" smtClean="0">
                <a:solidFill>
                  <a:srgbClr val="002060"/>
                </a:solidFill>
                <a:latin typeface="Calibri" pitchFamily="34" charset="0"/>
              </a:rPr>
              <a:t>~</a:t>
            </a:r>
            <a:r>
              <a:rPr lang="en-US" sz="2400" b="0" i="1" dirty="0" smtClean="0">
                <a:solidFill>
                  <a:srgbClr val="002060"/>
                </a:solidFill>
                <a:latin typeface="Calibri" pitchFamily="34" charset="0"/>
              </a:rPr>
              <a:t>quantum well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088" y="607158"/>
            <a:ext cx="1896075" cy="804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4528" y="1844824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err="1" smtClean="0">
                <a:solidFill>
                  <a:srgbClr val="002060"/>
                </a:solidFill>
                <a:latin typeface="Calibri" pitchFamily="34" charset="0"/>
              </a:rPr>
              <a:t>Exciton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88" y="2340895"/>
            <a:ext cx="5673651" cy="7860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119" y="5978492"/>
            <a:ext cx="8928992" cy="509351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288" y="3213198"/>
            <a:ext cx="5690418" cy="9510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289" y="4242817"/>
            <a:ext cx="1697432" cy="5826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288" y="4914287"/>
            <a:ext cx="8458798" cy="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7296" y="404664"/>
            <a:ext cx="1896075" cy="804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6496" y="188640"/>
            <a:ext cx="6624736" cy="4616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err="1" smtClean="0">
                <a:solidFill>
                  <a:srgbClr val="002060"/>
                </a:solidFill>
                <a:latin typeface="Calibri" pitchFamily="34" charset="0"/>
              </a:rPr>
              <a:t>Exciton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 in a platelet  disregarding dielectric effects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764704"/>
            <a:ext cx="5400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96" y="1772816"/>
            <a:ext cx="4019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96" y="2924944"/>
            <a:ext cx="885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488" y="3789040"/>
            <a:ext cx="4104456" cy="243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or recte 15"/>
          <p:cNvCxnSpPr/>
          <p:nvPr/>
        </p:nvCxnSpPr>
        <p:spPr bwMode="auto">
          <a:xfrm>
            <a:off x="1784648" y="4221088"/>
            <a:ext cx="1008112" cy="0"/>
          </a:xfrm>
          <a:prstGeom prst="line">
            <a:avLst/>
          </a:prstGeom>
          <a:solidFill>
            <a:srgbClr val="BB99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1032" y="3789040"/>
            <a:ext cx="3816424" cy="247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3216" y="526709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The </a:t>
            </a:r>
            <a:r>
              <a:rPr lang="en-US" altLang="ca-ES" sz="2400" b="0" i="1" u="sng" dirty="0" smtClean="0">
                <a:solidFill>
                  <a:srgbClr val="002060"/>
                </a:solidFill>
                <a:latin typeface="Calibri" pitchFamily="34" charset="0"/>
              </a:rPr>
              <a:t>simplest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 model for </a:t>
            </a:r>
            <a:r>
              <a:rPr lang="en-US" altLang="ca-ES" sz="2400" i="1" dirty="0" err="1" smtClean="0">
                <a:solidFill>
                  <a:srgbClr val="C00000"/>
                </a:solidFill>
                <a:latin typeface="Calibri" pitchFamily="34" charset="0"/>
              </a:rPr>
              <a:t>trions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: two-dimension helium-like 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96" y="1168926"/>
            <a:ext cx="9301064" cy="5618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96" y="1897332"/>
            <a:ext cx="4162425" cy="790575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4488" y="2879899"/>
            <a:ext cx="9217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Cusp Conditions:  Z=2, 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b = 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½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  <a:sym typeface="Wingdings" panose="05000000000000000000" pitchFamily="2" charset="2"/>
              </a:rPr>
              <a:t> a single parameter!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1135" y="3861433"/>
            <a:ext cx="9250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A more sophisticated model for </a:t>
            </a:r>
            <a:r>
              <a:rPr lang="en-US" altLang="ca-ES" sz="2400" i="1" dirty="0" err="1" smtClean="0">
                <a:solidFill>
                  <a:srgbClr val="C00000"/>
                </a:solidFill>
                <a:latin typeface="Calibri" pitchFamily="34" charset="0"/>
              </a:rPr>
              <a:t>trions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: two-dimension </a:t>
            </a:r>
            <a:r>
              <a:rPr lang="en-US" altLang="ca-ES" sz="2400" b="0" i="1" dirty="0" err="1" smtClean="0">
                <a:solidFill>
                  <a:srgbClr val="002060"/>
                </a:solidFill>
                <a:latin typeface="Calibri" pitchFamily="34" charset="0"/>
              </a:rPr>
              <a:t>Serveeg</a:t>
            </a:r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 model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052" y="4497435"/>
            <a:ext cx="7877361" cy="736362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44488" y="5589240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C00000"/>
                </a:solidFill>
                <a:latin typeface="Calibri" pitchFamily="34" charset="0"/>
              </a:rPr>
              <a:t>Quite some research to carry out….</a:t>
            </a:r>
            <a:endParaRPr lang="ca-ES" sz="2400" b="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QuadreDeText 1"/>
          <p:cNvSpPr txBox="1">
            <a:spLocks noChangeArrowheads="1"/>
          </p:cNvSpPr>
          <p:nvPr/>
        </p:nvSpPr>
        <p:spPr bwMode="auto">
          <a:xfrm>
            <a:off x="488950" y="333375"/>
            <a:ext cx="2693988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Stochastic Methods</a:t>
            </a:r>
          </a:p>
        </p:txBody>
      </p:sp>
      <p:sp>
        <p:nvSpPr>
          <p:cNvPr id="8195" name="QuadreDeText 2"/>
          <p:cNvSpPr txBox="1">
            <a:spLocks noChangeArrowheads="1"/>
          </p:cNvSpPr>
          <p:nvPr/>
        </p:nvSpPr>
        <p:spPr bwMode="auto">
          <a:xfrm>
            <a:off x="344488" y="2852738"/>
            <a:ext cx="60134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Variatonal Monte Carlo: Importance sampling</a:t>
            </a:r>
          </a:p>
        </p:txBody>
      </p:sp>
      <p:sp>
        <p:nvSpPr>
          <p:cNvPr id="8196" name="QuadreDeText 6"/>
          <p:cNvSpPr txBox="1">
            <a:spLocks noChangeArrowheads="1"/>
          </p:cNvSpPr>
          <p:nvPr/>
        </p:nvSpPr>
        <p:spPr bwMode="auto">
          <a:xfrm>
            <a:off x="344488" y="1341438"/>
            <a:ext cx="5761037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Draw random numbers in the R domain</a:t>
            </a:r>
          </a:p>
          <a:p>
            <a:pPr>
              <a:buFont typeface="Arial" charset="0"/>
              <a:buChar char="•"/>
            </a:pP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 Average the integrand on the sample</a:t>
            </a:r>
          </a:p>
          <a:p>
            <a:pPr>
              <a:buFont typeface="Arial" charset="0"/>
              <a:buChar char="•"/>
            </a:pP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The variance can be calculated as:  &lt; E </a:t>
            </a:r>
            <a:r>
              <a:rPr lang="en-US" altLang="ca-ES" sz="1800" b="0" i="1" baseline="30000">
                <a:solidFill>
                  <a:srgbClr val="002060"/>
                </a:solidFill>
                <a:latin typeface="Calibri" pitchFamily="34" charset="0"/>
              </a:rPr>
              <a:t>2 </a:t>
            </a: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&gt; - &lt; E &gt; </a:t>
            </a:r>
            <a:r>
              <a:rPr lang="en-US" altLang="ca-ES" sz="1800" b="0" i="1" baseline="3000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 The method is competitive for multi-dimensional functions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188913"/>
            <a:ext cx="2557463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QuadreDeText 9"/>
          <p:cNvSpPr txBox="1">
            <a:spLocks noChangeArrowheads="1"/>
          </p:cNvSpPr>
          <p:nvPr/>
        </p:nvSpPr>
        <p:spPr bwMode="auto">
          <a:xfrm>
            <a:off x="344488" y="3644900"/>
            <a:ext cx="84963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By using random numbers uniformly distributed, information is spread all over the domain we are sampling over (areas of very  high and low probability are treated on equal foot).</a:t>
            </a:r>
          </a:p>
          <a:p>
            <a:pPr>
              <a:buFont typeface="Arial" charset="0"/>
              <a:buChar char="•"/>
            </a:pPr>
            <a:endParaRPr lang="en-US" altLang="ca-ES" sz="1800" b="0" i="1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A simple transformation allows Monte Carlo to generate a far better results: drawing numbers from non-uniform density </a:t>
            </a:r>
            <a:r>
              <a:rPr lang="en-US" altLang="ca-ES" sz="1800" b="0">
                <a:solidFill>
                  <a:srgbClr val="002060"/>
                </a:solidFill>
                <a:latin typeface="Calibri" pitchFamily="34" charset="0"/>
              </a:rPr>
              <a:t>|</a:t>
            </a:r>
            <a:r>
              <a:rPr lang="en-US" altLang="ca-ES" sz="1800" b="0">
                <a:solidFill>
                  <a:srgbClr val="002060"/>
                </a:solidFill>
                <a:latin typeface="Symbol" pitchFamily="18" charset="2"/>
              </a:rPr>
              <a:t>y</a:t>
            </a:r>
            <a:r>
              <a:rPr lang="en-US" altLang="ca-ES" sz="1800" b="0">
                <a:solidFill>
                  <a:srgbClr val="002060"/>
                </a:solidFill>
                <a:latin typeface="Calibri" pitchFamily="34" charset="0"/>
              </a:rPr>
              <a:t>|</a:t>
            </a:r>
            <a:r>
              <a:rPr lang="en-US" altLang="ca-ES" sz="1800" b="0" baseline="3000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endParaRPr lang="en-US" altLang="ca-ES" sz="1800" b="0" i="1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How to do it?  Metropolis algorithm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25" y="2708275"/>
            <a:ext cx="2447925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907" y="908720"/>
            <a:ext cx="6705600" cy="179070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6496" y="188640"/>
            <a:ext cx="6624736" cy="4616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Trion in a platelet  disregarding dielectric effects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907" y="2852936"/>
            <a:ext cx="3238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37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6496" y="188640"/>
            <a:ext cx="1872208" cy="4616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Technicalities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56" y="836712"/>
            <a:ext cx="9643070" cy="57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5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6496" y="188640"/>
            <a:ext cx="3888432" cy="4616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Technicalities (cont.)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4488" y="789332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Example of </a:t>
            </a:r>
            <a:r>
              <a:rPr lang="en-US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exciton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in a platelet  disregarding dielectric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effects</a:t>
            </a:r>
          </a:p>
          <a:p>
            <a:endParaRPr lang="en-US" altLang="ca-ES" sz="1800" b="0" i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ca-ES" sz="1800" i="1" dirty="0" smtClean="0">
                <a:solidFill>
                  <a:srgbClr val="C00000"/>
                </a:solidFill>
                <a:latin typeface="Calibri" pitchFamily="34" charset="0"/>
              </a:rPr>
              <a:t>100 walkers and 500.000 moves per walker</a:t>
            </a:r>
            <a:endParaRPr lang="ca-E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1793" y="2420888"/>
            <a:ext cx="46191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0" y="2420888"/>
            <a:ext cx="44862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7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6496" y="188640"/>
            <a:ext cx="3888432" cy="4616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2400" b="0" i="1" dirty="0" smtClean="0">
                <a:solidFill>
                  <a:srgbClr val="002060"/>
                </a:solidFill>
                <a:latin typeface="Calibri" pitchFamily="34" charset="0"/>
              </a:rPr>
              <a:t>Technicalities (cont.)</a:t>
            </a:r>
            <a:endParaRPr lang="ca-ES" sz="2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1268760"/>
            <a:ext cx="4817198" cy="27883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032" y="2442617"/>
            <a:ext cx="4233864" cy="16144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6656" y="4654814"/>
            <a:ext cx="6048672" cy="15104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968" y="232908"/>
            <a:ext cx="4516507" cy="3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4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6496" y="188640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i="1" dirty="0" smtClean="0">
                <a:solidFill>
                  <a:srgbClr val="002060"/>
                </a:solidFill>
                <a:latin typeface="Calibri" pitchFamily="34" charset="0"/>
              </a:rPr>
              <a:t>Example HO:</a:t>
            </a:r>
            <a:endParaRPr lang="ca-ES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412776"/>
            <a:ext cx="25034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4149080"/>
            <a:ext cx="589616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6936" y="1196752"/>
            <a:ext cx="3781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3068960"/>
            <a:ext cx="340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1192" y="4941168"/>
            <a:ext cx="3009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6816" y="1916832"/>
            <a:ext cx="5143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73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2564904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thing we will not do (I guess)</a:t>
            </a:r>
          </a:p>
          <a:p>
            <a:pPr algn="ctr"/>
            <a:endParaRPr lang="en-US" i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i="1" dirty="0" smtClean="0">
                <a:solidFill>
                  <a:srgbClr val="006C31"/>
                </a:solidFill>
                <a:latin typeface="+mj-lt"/>
              </a:rPr>
              <a:t>Diffusion Quantum Monte Carlo (DQMC ) </a:t>
            </a:r>
            <a:endParaRPr lang="ca-ES" i="1" dirty="0">
              <a:solidFill>
                <a:srgbClr val="006C3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0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260648"/>
            <a:ext cx="6984776" cy="107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2780928"/>
            <a:ext cx="6984775" cy="5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928" y="1772816"/>
            <a:ext cx="1019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0792" y="3501008"/>
            <a:ext cx="3384376" cy="66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488" y="4509120"/>
            <a:ext cx="9201472" cy="8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3360" y="6008148"/>
            <a:ext cx="1584176" cy="4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488" y="5517232"/>
            <a:ext cx="7928477" cy="8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908720"/>
            <a:ext cx="7591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2132856"/>
            <a:ext cx="316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2924944"/>
            <a:ext cx="6552728" cy="72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12" y="3861048"/>
            <a:ext cx="9129464" cy="70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512" y="4869160"/>
            <a:ext cx="3067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6896" y="4869160"/>
            <a:ext cx="5619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QuadreDeText 1"/>
          <p:cNvSpPr txBox="1">
            <a:spLocks noChangeArrowheads="1"/>
          </p:cNvSpPr>
          <p:nvPr/>
        </p:nvSpPr>
        <p:spPr bwMode="auto">
          <a:xfrm>
            <a:off x="200025" y="260350"/>
            <a:ext cx="15890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Metropolis</a:t>
            </a:r>
          </a:p>
        </p:txBody>
      </p:sp>
      <p:pic>
        <p:nvPicPr>
          <p:cNvPr id="9219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638" y="44450"/>
            <a:ext cx="78390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113" y="1989138"/>
            <a:ext cx="74580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838" y="5157788"/>
            <a:ext cx="4079875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3" name="QuadreDeText 5"/>
          <p:cNvSpPr txBox="1">
            <a:spLocks noChangeArrowheads="1"/>
          </p:cNvSpPr>
          <p:nvPr/>
        </p:nvSpPr>
        <p:spPr bwMode="auto">
          <a:xfrm>
            <a:off x="849313" y="5300663"/>
            <a:ext cx="2951162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In the main program we calculate the energy and variance:</a:t>
            </a:r>
          </a:p>
        </p:txBody>
      </p:sp>
      <p:pic>
        <p:nvPicPr>
          <p:cNvPr id="10244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333375"/>
            <a:ext cx="8610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404813"/>
            <a:ext cx="3568700" cy="2309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7" name="QuadreDeText 3"/>
          <p:cNvSpPr txBox="1">
            <a:spLocks noChangeArrowheads="1"/>
          </p:cNvSpPr>
          <p:nvPr/>
        </p:nvSpPr>
        <p:spPr bwMode="auto">
          <a:xfrm>
            <a:off x="4521200" y="404813"/>
            <a:ext cx="28797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 Histogram of 10.000 calculated random numbers uniformly distributed  in the domain (-1,1)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997200"/>
            <a:ext cx="3749675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QuadreDeText 5"/>
          <p:cNvSpPr txBox="1">
            <a:spLocks noChangeArrowheads="1"/>
          </p:cNvSpPr>
          <p:nvPr/>
        </p:nvSpPr>
        <p:spPr bwMode="auto">
          <a:xfrm>
            <a:off x="4737100" y="3032125"/>
            <a:ext cx="381635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Histogram of 10.000 random numbers from non-uniform density </a:t>
            </a:r>
            <a:r>
              <a:rPr lang="en-US" altLang="ca-ES" sz="1800" b="0" dirty="0">
                <a:solidFill>
                  <a:srgbClr val="002060"/>
                </a:solidFill>
                <a:latin typeface="Calibri" pitchFamily="34" charset="0"/>
              </a:rPr>
              <a:t>|</a:t>
            </a:r>
            <a:r>
              <a:rPr lang="en-US" altLang="ca-ES" sz="1800" b="0" dirty="0">
                <a:solidFill>
                  <a:srgbClr val="002060"/>
                </a:solidFill>
                <a:latin typeface="Symbol" pitchFamily="18" charset="2"/>
              </a:rPr>
              <a:t>y</a:t>
            </a:r>
            <a:r>
              <a:rPr lang="en-US" altLang="ca-ES" sz="1800" b="0" dirty="0">
                <a:solidFill>
                  <a:srgbClr val="002060"/>
                </a:solidFill>
                <a:latin typeface="Calibri" pitchFamily="34" charset="0"/>
              </a:rPr>
              <a:t>|</a:t>
            </a:r>
            <a:r>
              <a:rPr lang="en-US" altLang="ca-ES" sz="1800" b="0" baseline="30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in the domain (-1,1) calculated  using the Metropolis algorithm</a:t>
            </a:r>
          </a:p>
        </p:txBody>
      </p:sp>
      <p:sp>
        <p:nvSpPr>
          <p:cNvPr id="11270" name="QuadreDeText 6"/>
          <p:cNvSpPr txBox="1">
            <a:spLocks noChangeArrowheads="1"/>
          </p:cNvSpPr>
          <p:nvPr/>
        </p:nvSpPr>
        <p:spPr bwMode="auto">
          <a:xfrm>
            <a:off x="560388" y="5876925"/>
            <a:ext cx="79930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By using Metropolis we can reach the better accuracy using a shorter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5"/>
          <p:cNvSpPr txBox="1">
            <a:spLocks noChangeArrowheads="1"/>
          </p:cNvSpPr>
          <p:nvPr/>
        </p:nvSpPr>
        <p:spPr bwMode="auto">
          <a:xfrm>
            <a:off x="5025008" y="1772816"/>
            <a:ext cx="381635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Histogram of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100.000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random numbers from non-uniform density </a:t>
            </a:r>
            <a:r>
              <a:rPr lang="en-US" altLang="ca-ES" sz="1800" b="0" dirty="0">
                <a:solidFill>
                  <a:srgbClr val="002060"/>
                </a:solidFill>
                <a:latin typeface="Calibri" pitchFamily="34" charset="0"/>
              </a:rPr>
              <a:t>|</a:t>
            </a:r>
            <a:r>
              <a:rPr lang="en-US" altLang="ca-ES" sz="1800" b="0" dirty="0">
                <a:solidFill>
                  <a:srgbClr val="002060"/>
                </a:solidFill>
                <a:latin typeface="Symbol" pitchFamily="18" charset="2"/>
              </a:rPr>
              <a:t>y</a:t>
            </a:r>
            <a:r>
              <a:rPr lang="en-US" altLang="ca-ES" sz="1800" b="0" dirty="0">
                <a:solidFill>
                  <a:srgbClr val="002060"/>
                </a:solidFill>
                <a:latin typeface="Calibri" pitchFamily="34" charset="0"/>
              </a:rPr>
              <a:t>|</a:t>
            </a:r>
            <a:r>
              <a:rPr lang="en-US" altLang="ca-ES" sz="1800" b="0" baseline="30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in the domain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(-5,5)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calculated  using the Metropolis algorithm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1" y="404664"/>
            <a:ext cx="43395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QuadreDeText 6"/>
          <p:cNvSpPr txBox="1">
            <a:spLocks noChangeArrowheads="1"/>
          </p:cNvSpPr>
          <p:nvPr/>
        </p:nvSpPr>
        <p:spPr bwMode="auto">
          <a:xfrm>
            <a:off x="5025008" y="1196752"/>
            <a:ext cx="381654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Harmonic Oscillator, first excited state </a:t>
            </a:r>
            <a:endParaRPr lang="en-US" altLang="ca-ES" sz="18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QuadreDeText 6"/>
          <p:cNvSpPr txBox="1">
            <a:spLocks noChangeArrowheads="1"/>
          </p:cNvSpPr>
          <p:nvPr/>
        </p:nvSpPr>
        <p:spPr bwMode="auto">
          <a:xfrm>
            <a:off x="5385048" y="3429000"/>
            <a:ext cx="316835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Ring-like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density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defined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by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r>
              <a:rPr lang="en-US" altLang="ca-ES" sz="1800" b="0" dirty="0" smtClean="0">
                <a:solidFill>
                  <a:srgbClr val="002060"/>
                </a:solidFill>
                <a:latin typeface="Symbol" pitchFamily="18" charset="2"/>
              </a:rPr>
              <a:t>y 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(r,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q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) = </a:t>
            </a:r>
            <a:r>
              <a:rPr lang="pt-BR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Exp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[-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 (r-r</a:t>
            </a:r>
            <a:r>
              <a:rPr lang="pt-BR" altLang="ca-ES" sz="1800" b="0" i="1" baseline="-25000" dirty="0" smtClean="0">
                <a:solidFill>
                  <a:srgbClr val="002060"/>
                </a:solidFill>
                <a:latin typeface="Calibri" pitchFamily="34" charset="0"/>
              </a:rPr>
              <a:t>0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pt-BR" altLang="ca-ES" sz="1800" b="0" i="1" baseline="30000" dirty="0" smtClean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] </a:t>
            </a:r>
            <a:r>
              <a:rPr lang="pt-BR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Exp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[-</a:t>
            </a:r>
            <a:r>
              <a:rPr lang="pt-BR" altLang="ca-ES" sz="1800" b="0" i="1" dirty="0" err="1" smtClean="0">
                <a:solidFill>
                  <a:srgbClr val="002060"/>
                </a:solidFill>
                <a:latin typeface="Calibri" pitchFamily="34" charset="0"/>
              </a:rPr>
              <a:t>i</a:t>
            </a:r>
            <a:r>
              <a:rPr lang="pt-BR" altLang="ca-ES" sz="1800" b="0" i="1" dirty="0" err="1" smtClean="0">
                <a:solidFill>
                  <a:srgbClr val="002060"/>
                </a:solidFill>
                <a:latin typeface="Symbol" pitchFamily="18" charset="2"/>
              </a:rPr>
              <a:t>q</a:t>
            </a:r>
            <a:r>
              <a:rPr lang="pt-BR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].</a:t>
            </a:r>
            <a:endParaRPr lang="en-US" altLang="ca-ES" sz="18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3" y="3356992"/>
            <a:ext cx="468210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QuadreDeText 5"/>
          <p:cNvSpPr txBox="1">
            <a:spLocks noChangeArrowheads="1"/>
          </p:cNvSpPr>
          <p:nvPr/>
        </p:nvSpPr>
        <p:spPr bwMode="auto">
          <a:xfrm>
            <a:off x="5457056" y="4509120"/>
            <a:ext cx="381635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Histogram of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50.000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random numbers from non-uniform density </a:t>
            </a:r>
            <a:r>
              <a:rPr lang="en-US" altLang="ca-ES" sz="1800" b="0" dirty="0">
                <a:solidFill>
                  <a:srgbClr val="002060"/>
                </a:solidFill>
                <a:latin typeface="Calibri" pitchFamily="34" charset="0"/>
              </a:rPr>
              <a:t>|</a:t>
            </a:r>
            <a:r>
              <a:rPr lang="en-US" altLang="ca-ES" sz="1800" b="0" dirty="0">
                <a:solidFill>
                  <a:srgbClr val="002060"/>
                </a:solidFill>
                <a:latin typeface="Symbol" pitchFamily="18" charset="2"/>
              </a:rPr>
              <a:t>y</a:t>
            </a:r>
            <a:r>
              <a:rPr lang="en-US" altLang="ca-ES" sz="1800" b="0" dirty="0">
                <a:solidFill>
                  <a:srgbClr val="002060"/>
                </a:solidFill>
                <a:latin typeface="Calibri" pitchFamily="34" charset="0"/>
              </a:rPr>
              <a:t>|</a:t>
            </a:r>
            <a:r>
              <a:rPr lang="en-US" altLang="ca-ES" sz="1800" b="0" baseline="30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 in the domain </a:t>
            </a:r>
            <a:r>
              <a:rPr lang="en-US" altLang="ca-ES" sz="1800" b="0" i="1" dirty="0" smtClean="0">
                <a:solidFill>
                  <a:srgbClr val="002060"/>
                </a:solidFill>
                <a:latin typeface="Calibri" pitchFamily="34" charset="0"/>
              </a:rPr>
              <a:t>(-0.9,2.2) </a:t>
            </a:r>
            <a:r>
              <a:rPr lang="en-US" altLang="ca-ES" sz="1800" b="0" i="1" dirty="0">
                <a:solidFill>
                  <a:srgbClr val="002060"/>
                </a:solidFill>
                <a:latin typeface="Calibri" pitchFamily="34" charset="0"/>
              </a:rPr>
              <a:t>calculated  using the Metropolis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QuadreDeText 1"/>
          <p:cNvSpPr txBox="1">
            <a:spLocks noChangeArrowheads="1"/>
          </p:cNvSpPr>
          <p:nvPr/>
        </p:nvSpPr>
        <p:spPr bwMode="auto">
          <a:xfrm>
            <a:off x="200025" y="260350"/>
            <a:ext cx="370363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a-ES" sz="2400">
                <a:solidFill>
                  <a:srgbClr val="006C3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Metropolis random walkers</a:t>
            </a:r>
          </a:p>
        </p:txBody>
      </p:sp>
      <p:sp>
        <p:nvSpPr>
          <p:cNvPr id="12291" name="QuadreDeText 4"/>
          <p:cNvSpPr txBox="1">
            <a:spLocks noChangeArrowheads="1"/>
          </p:cNvSpPr>
          <p:nvPr/>
        </p:nvSpPr>
        <p:spPr bwMode="auto">
          <a:xfrm>
            <a:off x="200025" y="908050"/>
            <a:ext cx="9074150" cy="175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In complex problems, it is conventional to use a large number of independent random walkers that are started at random points in the configuration space. </a:t>
            </a:r>
          </a:p>
          <a:p>
            <a:endParaRPr lang="en-US" altLang="ca-ES" sz="1800" b="0" i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(In a multi-dimensional space: a single walker might have trouble locating all of the peaks in the distribution; using a large number of randomly located walkers improves the probability that the distribution will be correctly generated.)</a:t>
            </a:r>
          </a:p>
        </p:txBody>
      </p:sp>
      <p:sp>
        <p:nvSpPr>
          <p:cNvPr id="12292" name="QuadreDeText 5"/>
          <p:cNvSpPr txBox="1">
            <a:spLocks noChangeArrowheads="1"/>
          </p:cNvSpPr>
          <p:nvPr/>
        </p:nvSpPr>
        <p:spPr bwMode="auto">
          <a:xfrm>
            <a:off x="144463" y="2997200"/>
            <a:ext cx="489743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a-ES" sz="1800" b="0" i="1">
                <a:solidFill>
                  <a:srgbClr val="002060"/>
                </a:solidFill>
                <a:latin typeface="Calibri" pitchFamily="34" charset="0"/>
              </a:rPr>
              <a:t>Introducing walkers in the main program</a:t>
            </a:r>
          </a:p>
        </p:txBody>
      </p:sp>
      <p:pic>
        <p:nvPicPr>
          <p:cNvPr id="12293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365500"/>
            <a:ext cx="95154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99FF"/>
        </a:soli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99FF"/>
        </a:soli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29048</TotalTime>
  <Words>922</Words>
  <Application>Microsoft Office PowerPoint</Application>
  <PresentationFormat>Paper A4 (210 x 297 mm)</PresentationFormat>
  <Paragraphs>121</Paragraphs>
  <Slides>47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47</vt:i4>
      </vt:variant>
    </vt:vector>
  </HeadingPairs>
  <TitlesOfParts>
    <vt:vector size="49" baseType="lpstr">
      <vt:lpstr>Diseño predeterminado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despacho</dc:creator>
  <cp:lastModifiedBy>Usuari</cp:lastModifiedBy>
  <cp:revision>1732</cp:revision>
  <cp:lastPrinted>2002-07-16T14:06:01Z</cp:lastPrinted>
  <dcterms:created xsi:type="dcterms:W3CDTF">1999-06-23T18:08:44Z</dcterms:created>
  <dcterms:modified xsi:type="dcterms:W3CDTF">2020-03-06T17:48:31Z</dcterms:modified>
</cp:coreProperties>
</file>