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71"/>
  </p:notesMasterIdLst>
  <p:handoutMasterIdLst>
    <p:handoutMasterId r:id="rId72"/>
  </p:handoutMasterIdLst>
  <p:sldIdLst>
    <p:sldId id="900" r:id="rId5"/>
    <p:sldId id="960" r:id="rId6"/>
    <p:sldId id="948" r:id="rId7"/>
    <p:sldId id="962" r:id="rId8"/>
    <p:sldId id="999" r:id="rId9"/>
    <p:sldId id="963" r:id="rId10"/>
    <p:sldId id="964" r:id="rId11"/>
    <p:sldId id="965" r:id="rId12"/>
    <p:sldId id="966" r:id="rId13"/>
    <p:sldId id="967" r:id="rId14"/>
    <p:sldId id="968" r:id="rId15"/>
    <p:sldId id="969" r:id="rId16"/>
    <p:sldId id="970" r:id="rId17"/>
    <p:sldId id="971" r:id="rId18"/>
    <p:sldId id="972" r:id="rId19"/>
    <p:sldId id="973" r:id="rId20"/>
    <p:sldId id="974" r:id="rId21"/>
    <p:sldId id="1000" r:id="rId22"/>
    <p:sldId id="982" r:id="rId23"/>
    <p:sldId id="983" r:id="rId24"/>
    <p:sldId id="984" r:id="rId25"/>
    <p:sldId id="985" r:id="rId26"/>
    <p:sldId id="986" r:id="rId27"/>
    <p:sldId id="1001" r:id="rId28"/>
    <p:sldId id="976" r:id="rId29"/>
    <p:sldId id="977" r:id="rId30"/>
    <p:sldId id="978" r:id="rId31"/>
    <p:sldId id="979" r:id="rId32"/>
    <p:sldId id="980" r:id="rId33"/>
    <p:sldId id="1002" r:id="rId34"/>
    <p:sldId id="1005" r:id="rId35"/>
    <p:sldId id="996" r:id="rId36"/>
    <p:sldId id="998" r:id="rId37"/>
    <p:sldId id="1017" r:id="rId38"/>
    <p:sldId id="1019" r:id="rId39"/>
    <p:sldId id="1021" r:id="rId40"/>
    <p:sldId id="1022" r:id="rId41"/>
    <p:sldId id="1023" r:id="rId42"/>
    <p:sldId id="1024" r:id="rId43"/>
    <p:sldId id="1025" r:id="rId44"/>
    <p:sldId id="1026" r:id="rId45"/>
    <p:sldId id="1027" r:id="rId46"/>
    <p:sldId id="1028" r:id="rId47"/>
    <p:sldId id="1029" r:id="rId48"/>
    <p:sldId id="1030" r:id="rId49"/>
    <p:sldId id="1031" r:id="rId50"/>
    <p:sldId id="1032" r:id="rId51"/>
    <p:sldId id="1033" r:id="rId52"/>
    <p:sldId id="1034" r:id="rId53"/>
    <p:sldId id="1035" r:id="rId54"/>
    <p:sldId id="1006" r:id="rId55"/>
    <p:sldId id="1007" r:id="rId56"/>
    <p:sldId id="1008" r:id="rId57"/>
    <p:sldId id="1036" r:id="rId58"/>
    <p:sldId id="1018" r:id="rId59"/>
    <p:sldId id="1009" r:id="rId60"/>
    <p:sldId id="1010" r:id="rId61"/>
    <p:sldId id="1011" r:id="rId62"/>
    <p:sldId id="1012" r:id="rId63"/>
    <p:sldId id="1013" r:id="rId64"/>
    <p:sldId id="1014" r:id="rId65"/>
    <p:sldId id="1015" r:id="rId66"/>
    <p:sldId id="1016" r:id="rId67"/>
    <p:sldId id="1004" r:id="rId68"/>
    <p:sldId id="994" r:id="rId69"/>
    <p:sldId id="995" r:id="rId70"/>
  </p:sldIdLst>
  <p:sldSz cx="12188825" cy="6858000"/>
  <p:notesSz cx="7315200" cy="96012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836">
          <p15:clr>
            <a:srgbClr val="A4A3A4"/>
          </p15:clr>
        </p15:guide>
        <p15:guide id="3" pos="7306">
          <p15:clr>
            <a:srgbClr val="A4A3A4"/>
          </p15:clr>
        </p15:guide>
        <p15:guide id="4" pos="384">
          <p15:clr>
            <a:srgbClr val="A4A3A4"/>
          </p15:clr>
        </p15:guide>
        <p15:guide id="5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Xilinx" initials="X" lastIdx="43" clrIdx="0"/>
  <p:cmAuthor id="1" name="Jennifer Lockhart" initials="JL" lastIdx="3" clrIdx="1"/>
  <p:cmAuthor id="2" name="Bielby" initials="T" lastIdx="106" clrIdx="2"/>
  <p:cmAuthor id="3" name="glaser" initials="g" lastIdx="7" clrIdx="3"/>
  <p:cmAuthor id="4" name="Intersil Corporate Template" initials="SV" lastIdx="1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B800"/>
    <a:srgbClr val="FFFFFF"/>
    <a:srgbClr val="00446A"/>
    <a:srgbClr val="965B8E"/>
    <a:srgbClr val="7B4B88"/>
    <a:srgbClr val="E9EEF1"/>
    <a:srgbClr val="CA1D10"/>
    <a:srgbClr val="E06262"/>
    <a:srgbClr val="CF7373"/>
    <a:srgbClr val="C147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preferSingleView="1">
    <p:restoredLeft sz="5732" autoAdjust="0"/>
    <p:restoredTop sz="91975" autoAdjust="0"/>
  </p:normalViewPr>
  <p:slideViewPr>
    <p:cSldViewPr snapToGrid="0" showGuides="1">
      <p:cViewPr varScale="1">
        <p:scale>
          <a:sx n="86" d="100"/>
          <a:sy n="86" d="100"/>
        </p:scale>
        <p:origin x="1190" y="72"/>
      </p:cViewPr>
      <p:guideLst>
        <p:guide orient="horz" pos="2160"/>
        <p:guide orient="horz" pos="836"/>
        <p:guide pos="7306"/>
        <p:guide pos="384"/>
        <p:guide pos="3840"/>
      </p:guideLst>
    </p:cSldViewPr>
  </p:slideViewPr>
  <p:outlineViewPr>
    <p:cViewPr>
      <p:scale>
        <a:sx n="33" d="100"/>
        <a:sy n="33" d="100"/>
      </p:scale>
      <p:origin x="0" y="17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1" d="100"/>
          <a:sy n="61" d="100"/>
        </p:scale>
        <p:origin x="-3130" y="-8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6" Type="http://schemas.openxmlformats.org/officeDocument/2006/relationships/theme" Target="theme/theme1.xml"/><Relationship Id="rId7" Type="http://schemas.openxmlformats.org/officeDocument/2006/relationships/slide" Target="slides/slide3.xml"/><Relationship Id="rId71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61" Type="http://schemas.openxmlformats.org/officeDocument/2006/relationships/slide" Target="slides/slide57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tableStyles" Target="tableStyle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9491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97" tIns="48349" rIns="96697" bIns="48349" numCol="1" anchor="t" anchorCtr="0" compatLnSpc="1">
            <a:prstTxWarp prst="textNoShape">
              <a:avLst/>
            </a:prstTxWarp>
          </a:bodyPr>
          <a:lstStyle>
            <a:lvl1pPr algn="l" defTabSz="96714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7" y="1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97" tIns="48349" rIns="96697" bIns="48349" numCol="1" anchor="t" anchorCtr="0" compatLnSpc="1">
            <a:prstTxWarp prst="textNoShape">
              <a:avLst/>
            </a:prstTxWarp>
          </a:bodyPr>
          <a:lstStyle>
            <a:lvl1pPr algn="r" defTabSz="96714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19138"/>
            <a:ext cx="6400800" cy="3602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40" y="4560891"/>
            <a:ext cx="5851525" cy="4319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97" tIns="48349" rIns="96697" bIns="483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20191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97" tIns="48349" rIns="96697" bIns="48349" numCol="1" anchor="b" anchorCtr="0" compatLnSpc="1">
            <a:prstTxWarp prst="textNoShape">
              <a:avLst/>
            </a:prstTxWarp>
          </a:bodyPr>
          <a:lstStyle>
            <a:lvl1pPr algn="l" defTabSz="96714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70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8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925" y="558800"/>
            <a:ext cx="6745288" cy="3795713"/>
          </a:xfrm>
          <a:ln/>
        </p:spPr>
      </p:sp>
      <p:sp>
        <p:nvSpPr>
          <p:cNvPr id="62467" name="Rectangle 19"/>
          <p:cNvSpPr>
            <a:spLocks noGrp="1" noChangeArrowheads="1"/>
          </p:cNvSpPr>
          <p:nvPr>
            <p:ph type="body" idx="1"/>
          </p:nvPr>
        </p:nvSpPr>
        <p:spPr>
          <a:xfrm>
            <a:off x="1143001" y="4983163"/>
            <a:ext cx="5033963" cy="3668712"/>
          </a:xfrm>
          <a:noFill/>
          <a:ln/>
        </p:spPr>
        <p:txBody>
          <a:bodyPr lIns="98464" tIns="49232" rIns="98464" bIns="49232"/>
          <a:lstStyle/>
          <a:p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8806799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19138"/>
            <a:ext cx="6400800" cy="36020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lIns="94851" tIns="47425" rIns="94851" bIns="47425"/>
          <a:lstStyle/>
          <a:p>
            <a:fld id="{76F0A2C8-C80D-4FA6-9395-33B607B809E4}" type="slidenum">
              <a:rPr lang="en-US" smtClean="0"/>
              <a:pPr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7286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73075" y="711200"/>
            <a:ext cx="6372225" cy="358616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Rectangle 3"/>
          <p:cNvSpPr>
            <a:spLocks noGrp="1"/>
          </p:cNvSpPr>
          <p:nvPr>
            <p:ph type="body" idx="1"/>
          </p:nvPr>
        </p:nvSpPr>
        <p:spPr bwMode="auto">
          <a:xfrm>
            <a:off x="1005369" y="4559544"/>
            <a:ext cx="5304465" cy="4350971"/>
          </a:xfrm>
          <a:noFill/>
        </p:spPr>
        <p:txBody>
          <a:bodyPr/>
          <a:lstStyle/>
          <a:p>
            <a:endParaRPr lang="zh-CN" altLang="en-US" smtClean="0"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515852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73075" y="711200"/>
            <a:ext cx="6372225" cy="358616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Rectangle 3"/>
          <p:cNvSpPr>
            <a:spLocks noGrp="1"/>
          </p:cNvSpPr>
          <p:nvPr>
            <p:ph type="body" idx="1"/>
          </p:nvPr>
        </p:nvSpPr>
        <p:spPr bwMode="auto">
          <a:xfrm>
            <a:off x="1005369" y="4559544"/>
            <a:ext cx="5304465" cy="4350971"/>
          </a:xfrm>
          <a:noFill/>
        </p:spPr>
        <p:txBody>
          <a:bodyPr/>
          <a:lstStyle/>
          <a:p>
            <a:endParaRPr lang="zh-CN" altLang="en-US" smtClean="0"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581506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73075" y="711200"/>
            <a:ext cx="6372225" cy="358616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Rectangle 3"/>
          <p:cNvSpPr>
            <a:spLocks noGrp="1"/>
          </p:cNvSpPr>
          <p:nvPr>
            <p:ph type="body" idx="1"/>
          </p:nvPr>
        </p:nvSpPr>
        <p:spPr bwMode="auto">
          <a:xfrm>
            <a:off x="1005369" y="4559544"/>
            <a:ext cx="5304465" cy="4350971"/>
          </a:xfrm>
          <a:noFill/>
        </p:spPr>
        <p:txBody>
          <a:bodyPr/>
          <a:lstStyle/>
          <a:p>
            <a:endParaRPr lang="zh-CN" altLang="en-US" smtClean="0"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972834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73075" y="711200"/>
            <a:ext cx="6372225" cy="358616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Rectangle 3"/>
          <p:cNvSpPr>
            <a:spLocks noGrp="1"/>
          </p:cNvSpPr>
          <p:nvPr>
            <p:ph type="body" idx="1"/>
          </p:nvPr>
        </p:nvSpPr>
        <p:spPr bwMode="auto">
          <a:xfrm>
            <a:off x="1005369" y="4559544"/>
            <a:ext cx="5304465" cy="4350971"/>
          </a:xfrm>
          <a:noFill/>
        </p:spPr>
        <p:txBody>
          <a:bodyPr/>
          <a:lstStyle/>
          <a:p>
            <a:endParaRPr lang="zh-CN" altLang="en-US" smtClean="0"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927348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73075" y="711200"/>
            <a:ext cx="6372225" cy="3586163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Rectangle 3"/>
          <p:cNvSpPr>
            <a:spLocks noGrp="1"/>
          </p:cNvSpPr>
          <p:nvPr>
            <p:ph type="body" idx="1"/>
          </p:nvPr>
        </p:nvSpPr>
        <p:spPr bwMode="auto">
          <a:xfrm>
            <a:off x="1005369" y="4559544"/>
            <a:ext cx="5304465" cy="4350971"/>
          </a:xfrm>
          <a:noFill/>
        </p:spPr>
        <p:txBody>
          <a:bodyPr/>
          <a:lstStyle/>
          <a:p>
            <a:endParaRPr lang="zh-CN" altLang="en-US" smtClean="0"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6636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19138"/>
            <a:ext cx="6400800" cy="36020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lIns="94851" tIns="47425" rIns="94851" bIns="47425"/>
          <a:lstStyle/>
          <a:p>
            <a:fld id="{76F0A2C8-C80D-4FA6-9395-33B607B809E4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80804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19138"/>
            <a:ext cx="6400800" cy="36020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lIns="94851" tIns="47425" rIns="94851" bIns="47425"/>
          <a:lstStyle/>
          <a:p>
            <a:fld id="{76F0A2C8-C80D-4FA6-9395-33B607B809E4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7286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19138"/>
            <a:ext cx="6400800" cy="36020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lIns="94851" tIns="47425" rIns="94851" bIns="47425"/>
          <a:lstStyle/>
          <a:p>
            <a:fld id="{76F0A2C8-C80D-4FA6-9395-33B607B809E4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8080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Documents and Settings\Jennifer Lockhart\Desktop\Picture2 copy.jpg"/>
          <p:cNvPicPr>
            <a:picLocks noChangeArrowheads="1"/>
          </p:cNvPicPr>
          <p:nvPr userDrawn="1"/>
        </p:nvPicPr>
        <p:blipFill>
          <a:blip r:embed="rId2"/>
          <a:srcRect t="24879"/>
          <a:stretch>
            <a:fillRect/>
          </a:stretch>
        </p:blipFill>
        <p:spPr bwMode="auto">
          <a:xfrm>
            <a:off x="-7940" y="0"/>
            <a:ext cx="12196768" cy="6876288"/>
          </a:xfrm>
          <a:prstGeom prst="rect">
            <a:avLst/>
          </a:prstGeom>
          <a:noFill/>
        </p:spPr>
      </p:pic>
      <p:sp>
        <p:nvSpPr>
          <p:cNvPr id="19462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1986" y="5536000"/>
            <a:ext cx="6627674" cy="6762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8000"/>
              <a:buFont typeface="Wingdings" pitchFamily="2" charset="2"/>
              <a:buNone/>
              <a:defRPr lang="en-US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46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167513" y="3661163"/>
            <a:ext cx="7099835" cy="111442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800" b="1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All_Programmable_Lock_up.jpg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77662" y="1068534"/>
            <a:ext cx="4340321" cy="1307592"/>
          </a:xfrm>
          <a:prstGeom prst="rect">
            <a:avLst/>
          </a:prstGeom>
        </p:spPr>
      </p:pic>
      <p:sp>
        <p:nvSpPr>
          <p:cNvPr id="9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  <p:sp>
        <p:nvSpPr>
          <p:cNvPr id="7" name="Rectangle 11"/>
          <p:cNvSpPr txBox="1">
            <a:spLocks noGrp="1" noChangeArrowheads="1"/>
          </p:cNvSpPr>
          <p:nvPr userDrawn="1"/>
        </p:nvSpPr>
        <p:spPr bwMode="auto">
          <a:xfrm>
            <a:off x="325781" y="6621977"/>
            <a:ext cx="4440237" cy="2301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1000" dirty="0">
                <a:solidFill>
                  <a:schemeClr val="bg2"/>
                </a:solidFill>
                <a:latin typeface="+mj-lt"/>
              </a:rPr>
              <a:t>This material exempt per Department of Commerce license exception TSU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4268337"/>
          </a:xfrm>
        </p:spPr>
        <p:txBody>
          <a:bodyPr/>
          <a:lstStyle>
            <a:lvl1pPr marL="228600" indent="-228600"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8000"/>
              <a:buFont typeface="Wingdings" pitchFamily="2" charset="2"/>
              <a:buBlip>
                <a:blip r:embed="rId2"/>
              </a:buBlip>
              <a:defRPr lang="en-US" sz="2000" b="1" dirty="0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09440" y="6577184"/>
            <a:ext cx="2260760" cy="2808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441" y="209550"/>
            <a:ext cx="10969943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8000"/>
              </a:lnSpc>
              <a:defRPr lang="en-US" sz="2800" b="1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0" y="0"/>
            <a:ext cx="12188825" cy="1238250"/>
          </a:xfrm>
          <a:prstGeom prst="rect">
            <a:avLst/>
          </a:prstGeom>
          <a:solidFill>
            <a:schemeClr val="bg1"/>
          </a:solidFill>
          <a:ln w="762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smtClean="0">
              <a:solidFill>
                <a:srgbClr val="000000"/>
              </a:solidFill>
            </a:endParaRPr>
          </a:p>
        </p:txBody>
      </p:sp>
      <p:grpSp>
        <p:nvGrpSpPr>
          <p:cNvPr id="9" name="Group 8"/>
          <p:cNvGrpSpPr/>
          <p:nvPr userDrawn="1"/>
        </p:nvGrpSpPr>
        <p:grpSpPr>
          <a:xfrm>
            <a:off x="0" y="514"/>
            <a:ext cx="12188825" cy="200025"/>
            <a:chOff x="0" y="-1"/>
            <a:chExt cx="9144000" cy="200025"/>
          </a:xfrm>
        </p:grpSpPr>
        <p:sp>
          <p:nvSpPr>
            <p:cNvPr id="10" name="Rectangle 9"/>
            <p:cNvSpPr/>
            <p:nvPr userDrawn="1"/>
          </p:nvSpPr>
          <p:spPr bwMode="auto">
            <a:xfrm>
              <a:off x="0" y="-1"/>
              <a:ext cx="9144000" cy="200025"/>
            </a:xfrm>
            <a:prstGeom prst="rect">
              <a:avLst/>
            </a:prstGeom>
            <a:solidFill>
              <a:schemeClr val="bg2"/>
            </a:solidFill>
            <a:ln w="762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rgbClr val="000000"/>
                </a:solidFill>
              </a:endParaRPr>
            </a:p>
          </p:txBody>
        </p:sp>
        <p:pic>
          <p:nvPicPr>
            <p:cNvPr id="11" name="Picture 17" descr="Red Header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invGray">
            <a:xfrm>
              <a:off x="7658100" y="0"/>
              <a:ext cx="1485900" cy="194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441" y="209550"/>
            <a:ext cx="10969943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2800" b="1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09669" y="6577184"/>
            <a:ext cx="2019459" cy="2808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6"/>
            <a:ext cx="5078677" cy="45259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2000" b="1" dirty="0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8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2951" y="1600206"/>
            <a:ext cx="5135478" cy="45259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2000" b="1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800" b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09440" y="6577184"/>
            <a:ext cx="2286159" cy="28081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Coding Considerations 23- </a:t>
            </a:r>
            <a:fld id="{99D29FBF-A473-46DA-BC14-675AC1C8F9A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09443" y="6577184"/>
            <a:ext cx="2044858" cy="28081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Coding Considerations 23- </a:t>
            </a:r>
            <a:fld id="{48005198-8FB0-4BE5-A5FF-99FA6973717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3" descr="Red Head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88825" cy="119538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rgbClr val="008CA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4" y="1535113"/>
            <a:ext cx="538763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4" y="2174875"/>
            <a:ext cx="538763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23- </a:t>
            </a:r>
            <a:fld id="{0E88F696-905B-490D-9D4B-03324367559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 bwMode="white">
          <a:xfrm>
            <a:off x="4164515" y="6351588"/>
            <a:ext cx="385979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1pPr>
          </a:lstStyle>
          <a:p>
            <a:pPr>
              <a:defRPr/>
            </a:pPr>
            <a:r>
              <a:rPr lang="en-US" altLang="zh-CN" dirty="0" smtClean="0"/>
              <a:t>© Copyright 2015 Xilinx</a:t>
            </a:r>
            <a:endParaRPr lang="zh-CN" altLang="zh-C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514"/>
            <a:ext cx="12188825" cy="200025"/>
            <a:chOff x="0" y="-1"/>
            <a:chExt cx="9144000" cy="200025"/>
          </a:xfrm>
        </p:grpSpPr>
        <p:sp>
          <p:nvSpPr>
            <p:cNvPr id="14" name="Rectangle 13"/>
            <p:cNvSpPr/>
            <p:nvPr userDrawn="1"/>
          </p:nvSpPr>
          <p:spPr bwMode="auto">
            <a:xfrm>
              <a:off x="0" y="-1"/>
              <a:ext cx="9144000" cy="200025"/>
            </a:xfrm>
            <a:prstGeom prst="rect">
              <a:avLst/>
            </a:prstGeom>
            <a:solidFill>
              <a:schemeClr val="bg2"/>
            </a:solidFill>
            <a:ln w="762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rgbClr val="000000"/>
                </a:solidFill>
              </a:endParaRPr>
            </a:p>
          </p:txBody>
        </p:sp>
        <p:pic>
          <p:nvPicPr>
            <p:cNvPr id="15" name="Picture 17" descr="Red Header"/>
            <p:cNvPicPr>
              <a:picLocks noChangeArrowheads="1"/>
            </p:cNvPicPr>
            <p:nvPr userDrawn="1"/>
          </p:nvPicPr>
          <p:blipFill>
            <a:blip r:embed="rId8" cstate="print"/>
            <a:srcRect/>
            <a:stretch>
              <a:fillRect/>
            </a:stretch>
          </p:blipFill>
          <p:spPr bwMode="invGray">
            <a:xfrm>
              <a:off x="8043576" y="0"/>
              <a:ext cx="1100424" cy="194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51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09441" y="209550"/>
            <a:ext cx="1096994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205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441" y="1600201"/>
            <a:ext cx="10964549" cy="42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09440" y="6580887"/>
            <a:ext cx="2057560" cy="277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6" name="Picture 15" descr="All_Programmable_Text_FINAL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14232" y="6624491"/>
            <a:ext cx="3108959" cy="157267"/>
          </a:xfrm>
          <a:prstGeom prst="rect">
            <a:avLst/>
          </a:prstGeom>
        </p:spPr>
      </p:pic>
      <p:sp>
        <p:nvSpPr>
          <p:cNvPr id="17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05" r:id="rId2"/>
    <p:sldLayoutId id="2147483948" r:id="rId3"/>
    <p:sldLayoutId id="2147483907" r:id="rId4"/>
    <p:sldLayoutId id="2147483910" r:id="rId5"/>
    <p:sldLayoutId id="2147483950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lnSpc>
          <a:spcPct val="98000"/>
        </a:lnSpc>
        <a:spcBef>
          <a:spcPct val="0"/>
        </a:spcBef>
        <a:spcAft>
          <a:spcPct val="0"/>
        </a:spcAft>
        <a:defRPr lang="en-US" sz="2800" b="1" dirty="0" smtClean="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2pPr>
      <a:lvl3pPr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3pPr>
      <a:lvl4pPr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4pPr>
      <a:lvl5pPr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9pPr>
    </p:titleStyle>
    <p:bodyStyle>
      <a:lvl1pPr marL="2286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2"/>
        </a:buClr>
        <a:buSzPct val="88000"/>
        <a:buFont typeface="Wingdings" pitchFamily="2" charset="2"/>
        <a:buBlip>
          <a:blip r:embed="rId10"/>
        </a:buBlip>
        <a:defRPr lang="en-US" sz="2000" b="1" dirty="0" smtClean="0">
          <a:solidFill>
            <a:schemeClr val="accent4"/>
          </a:solidFill>
          <a:latin typeface="+mn-lt"/>
          <a:ea typeface="+mn-ea"/>
          <a:cs typeface="+mn-cs"/>
        </a:defRPr>
      </a:lvl1pPr>
      <a:lvl2pPr marL="5715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1"/>
        </a:buClr>
        <a:buChar char="–"/>
        <a:defRPr lang="en-US" sz="1800" b="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855663" indent="-169863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1"/>
        </a:buClr>
        <a:buChar char="•"/>
        <a:defRPr lang="en-US" sz="1600" b="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5462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lang="en-US" sz="1600" b="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20034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1"/>
        </a:buClr>
        <a:buChar char="»"/>
        <a:defRPr lang="en-US" sz="1600" b="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4606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9178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3750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8322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err="1" smtClean="0"/>
              <a:t>Vivado</a:t>
            </a:r>
            <a:r>
              <a:rPr lang="en-US" dirty="0" smtClean="0"/>
              <a:t> HLS </a:t>
            </a:r>
            <a:r>
              <a:rPr lang="en-US" dirty="0" smtClean="0"/>
              <a:t>2015.4 </a:t>
            </a:r>
            <a:r>
              <a:rPr lang="en-US" dirty="0" smtClean="0"/>
              <a:t>Version</a:t>
            </a:r>
          </a:p>
        </p:txBody>
      </p:sp>
      <p:sp>
        <p:nvSpPr>
          <p:cNvPr id="4099" name="Rectangle 15"/>
          <p:cNvSpPr>
            <a:spLocks noGrp="1" noChangeArrowheads="1"/>
          </p:cNvSpPr>
          <p:nvPr>
            <p:ph type="ctrTitle" sz="quarter"/>
          </p:nvPr>
        </p:nvSpPr>
        <p:spPr/>
        <p:txBody>
          <a:bodyPr/>
          <a:lstStyle/>
          <a:p>
            <a:pPr algn="l"/>
            <a:r>
              <a:rPr lang="en-US" altLang="zh-CN" dirty="0" smtClean="0">
                <a:ea typeface="SimSun" pitchFamily="2" charset="-122"/>
              </a:rPr>
              <a:t>Coding Considerations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SystemC Style</a:t>
            </a:r>
          </a:p>
          <a:p>
            <a:pPr lvl="1"/>
            <a:r>
              <a:rPr lang="en-US" sz="1600" dirty="0" smtClean="0"/>
              <a:t>The header defines the IO ports</a:t>
            </a:r>
          </a:p>
          <a:p>
            <a:pPr lvl="1"/>
            <a:r>
              <a:rPr lang="en-US" sz="1600" dirty="0" smtClean="0"/>
              <a:t>The constructor calls the functions</a:t>
            </a:r>
          </a:p>
          <a:p>
            <a:pPr lvl="2"/>
            <a:r>
              <a:rPr lang="en-US" sz="1400" dirty="0" smtClean="0"/>
              <a:t>Can be SC_CTHREAD sensitive on the clock (with optional reset)</a:t>
            </a:r>
          </a:p>
          <a:p>
            <a:pPr lvl="2"/>
            <a:r>
              <a:rPr lang="en-US" sz="1400" dirty="0" smtClean="0"/>
              <a:t>Can be SC_METHOD sensitive on any signal</a:t>
            </a:r>
          </a:p>
          <a:p>
            <a:pPr lvl="1"/>
            <a:r>
              <a:rPr lang="en-US" sz="1600" dirty="0" smtClean="0"/>
              <a:t>Multiple threads, methods and functions can be used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 Filter with SystemC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923887" y="3659431"/>
            <a:ext cx="3333002" cy="2585323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900" dirty="0" smtClean="0"/>
              <a:t>SC_MODULE (fir) {</a:t>
            </a:r>
          </a:p>
          <a:p>
            <a:pPr algn="l"/>
            <a:r>
              <a:rPr lang="en-US" sz="900" dirty="0" smtClean="0"/>
              <a:t>//-----------Input Ports---------------</a:t>
            </a:r>
          </a:p>
          <a:p>
            <a:pPr algn="l"/>
            <a:r>
              <a:rPr lang="en-US" sz="900" dirty="0" err="1" smtClean="0"/>
              <a:t>sc_in</a:t>
            </a:r>
            <a:r>
              <a:rPr lang="en-US" sz="900" dirty="0" smtClean="0"/>
              <a:t>    &lt;</a:t>
            </a:r>
            <a:r>
              <a:rPr lang="en-US" sz="900" dirty="0" err="1" smtClean="0"/>
              <a:t>bool</a:t>
            </a:r>
            <a:r>
              <a:rPr lang="en-US" sz="900" dirty="0" smtClean="0"/>
              <a:t>&gt;        	</a:t>
            </a:r>
            <a:r>
              <a:rPr lang="en-US" sz="900" dirty="0" err="1" smtClean="0"/>
              <a:t>clk</a:t>
            </a:r>
            <a:r>
              <a:rPr lang="en-US" sz="900" dirty="0" smtClean="0"/>
              <a:t>;</a:t>
            </a:r>
          </a:p>
          <a:p>
            <a:pPr algn="l"/>
            <a:r>
              <a:rPr lang="en-US" sz="900" dirty="0" err="1" smtClean="0"/>
              <a:t>sc_in</a:t>
            </a:r>
            <a:r>
              <a:rPr lang="en-US" sz="900" dirty="0" smtClean="0"/>
              <a:t>    &lt;</a:t>
            </a:r>
            <a:r>
              <a:rPr lang="en-US" sz="900" dirty="0" err="1" smtClean="0"/>
              <a:t>bool</a:t>
            </a:r>
            <a:r>
              <a:rPr lang="en-US" sz="900" dirty="0" smtClean="0"/>
              <a:t>&gt;        	reset;</a:t>
            </a:r>
          </a:p>
          <a:p>
            <a:pPr algn="l"/>
            <a:r>
              <a:rPr lang="en-US" sz="900" dirty="0" err="1" smtClean="0"/>
              <a:t>sc_in</a:t>
            </a:r>
            <a:r>
              <a:rPr lang="en-US" sz="900" dirty="0" smtClean="0"/>
              <a:t>    &lt;</a:t>
            </a:r>
            <a:r>
              <a:rPr lang="en-US" sz="900" dirty="0" err="1" smtClean="0"/>
              <a:t>sc_uint</a:t>
            </a:r>
            <a:r>
              <a:rPr lang="en-US" sz="900" dirty="0" smtClean="0"/>
              <a:t>&lt;8&gt; &gt;     x;</a:t>
            </a:r>
          </a:p>
          <a:p>
            <a:pPr algn="l"/>
            <a:r>
              <a:rPr lang="en-US" sz="900" dirty="0" smtClean="0"/>
              <a:t>//-----------Output Ports---------------</a:t>
            </a:r>
          </a:p>
          <a:p>
            <a:pPr algn="l"/>
            <a:r>
              <a:rPr lang="en-US" sz="900" dirty="0" err="1" smtClean="0"/>
              <a:t>sc_out</a:t>
            </a:r>
            <a:r>
              <a:rPr lang="en-US" sz="900" dirty="0" smtClean="0"/>
              <a:t>   &lt;</a:t>
            </a:r>
            <a:r>
              <a:rPr lang="en-US" sz="900" dirty="0" err="1" smtClean="0"/>
              <a:t>sc_uint</a:t>
            </a:r>
            <a:r>
              <a:rPr lang="en-US" sz="900" dirty="0" smtClean="0"/>
              <a:t>&lt;8&gt; &gt;    y;</a:t>
            </a:r>
          </a:p>
          <a:p>
            <a:pPr algn="l"/>
            <a:r>
              <a:rPr lang="en-US" sz="900" dirty="0" smtClean="0"/>
              <a:t>//------------Internal Variables--------</a:t>
            </a:r>
          </a:p>
          <a:p>
            <a:pPr algn="l"/>
            <a:r>
              <a:rPr lang="en-US" sz="900" dirty="0" err="1" smtClean="0"/>
              <a:t>sc_uint</a:t>
            </a:r>
            <a:r>
              <a:rPr lang="en-US" sz="900" dirty="0" smtClean="0"/>
              <a:t>&lt;8&gt;  acc, m, </a:t>
            </a:r>
            <a:r>
              <a:rPr lang="en-US" sz="900" dirty="0" err="1" smtClean="0"/>
              <a:t>i</a:t>
            </a:r>
            <a:r>
              <a:rPr lang="en-US" sz="900" dirty="0" smtClean="0"/>
              <a:t>;</a:t>
            </a:r>
          </a:p>
          <a:p>
            <a:pPr algn="l"/>
            <a:r>
              <a:rPr lang="en-US" sz="900" dirty="0" err="1" smtClean="0"/>
              <a:t>sc_uint</a:t>
            </a:r>
            <a:r>
              <a:rPr lang="en-US" sz="900" dirty="0" smtClean="0"/>
              <a:t>&lt;8&gt; </a:t>
            </a:r>
            <a:r>
              <a:rPr lang="en-US" sz="900" dirty="0" err="1" smtClean="0"/>
              <a:t>shift_reg</a:t>
            </a:r>
            <a:r>
              <a:rPr lang="en-US" sz="900" dirty="0" smtClean="0"/>
              <a:t>[N];	</a:t>
            </a:r>
          </a:p>
          <a:p>
            <a:pPr algn="l"/>
            <a:r>
              <a:rPr lang="en-US" sz="900" dirty="0" smtClean="0"/>
              <a:t>//-------------Code Starts Here---------</a:t>
            </a:r>
          </a:p>
          <a:p>
            <a:pPr algn="l"/>
            <a:r>
              <a:rPr lang="en-US" sz="900" dirty="0" smtClean="0"/>
              <a:t>void go ();</a:t>
            </a:r>
          </a:p>
          <a:p>
            <a:pPr algn="l"/>
            <a:endParaRPr lang="en-US" sz="900" dirty="0" smtClean="0"/>
          </a:p>
          <a:p>
            <a:pPr algn="l"/>
            <a:r>
              <a:rPr lang="en-US" sz="900" dirty="0" smtClean="0"/>
              <a:t>SC_CTOR(fir) {</a:t>
            </a:r>
          </a:p>
          <a:p>
            <a:pPr algn="l"/>
            <a:r>
              <a:rPr lang="en-US" sz="900" dirty="0" smtClean="0"/>
              <a:t>	SC_CTHREAD (go, clk.pos());</a:t>
            </a:r>
          </a:p>
          <a:p>
            <a:pPr algn="l"/>
            <a:r>
              <a:rPr lang="en-US" sz="900" dirty="0" smtClean="0"/>
              <a:t>	</a:t>
            </a:r>
            <a:r>
              <a:rPr lang="en-US" sz="900" dirty="0" err="1" smtClean="0"/>
              <a:t>reset_signal_is</a:t>
            </a:r>
            <a:r>
              <a:rPr lang="en-US" sz="900" dirty="0" smtClean="0"/>
              <a:t>(reset, true);</a:t>
            </a:r>
          </a:p>
          <a:p>
            <a:pPr algn="l"/>
            <a:r>
              <a:rPr lang="en-US" sz="900" dirty="0" smtClean="0"/>
              <a:t>	} </a:t>
            </a:r>
          </a:p>
          <a:p>
            <a:pPr algn="l"/>
            <a:r>
              <a:rPr lang="en-US" sz="900" dirty="0" smtClean="0"/>
              <a:t>};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046680" y="3582620"/>
            <a:ext cx="767900" cy="253916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050" b="1" dirty="0" err="1" smtClean="0"/>
              <a:t>fir.h</a:t>
            </a:r>
            <a:endParaRPr lang="en-US" sz="1050" b="1" dirty="0">
              <a:latin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381167" y="4312315"/>
            <a:ext cx="1586993" cy="253916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1050" b="1" dirty="0" smtClean="0">
                <a:latin typeface="+mn-lt"/>
                <a:ea typeface="宋体" charset="-122"/>
              </a:rPr>
              <a:t>IO defined</a:t>
            </a:r>
            <a:endParaRPr lang="en-US" altLang="zh-CN" sz="1050" b="1" dirty="0">
              <a:latin typeface="+mn-lt"/>
              <a:ea typeface="宋体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841906" y="5541275"/>
            <a:ext cx="3890693" cy="738664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1050" b="1" dirty="0" smtClean="0">
                <a:latin typeface="+mn-lt"/>
                <a:ea typeface="宋体" charset="-122"/>
              </a:rPr>
              <a:t>Clock sensitive thread (SC_CTHREAD)</a:t>
            </a:r>
          </a:p>
          <a:p>
            <a:pPr>
              <a:spcBef>
                <a:spcPct val="50000"/>
              </a:spcBef>
              <a:defRPr/>
            </a:pPr>
            <a:r>
              <a:rPr lang="en-US" altLang="zh-CN" sz="1050" b="1" dirty="0" smtClean="0">
                <a:latin typeface="+mn-lt"/>
                <a:ea typeface="宋体" charset="-122"/>
              </a:rPr>
              <a:t>SC_METHOD is also supported (combo)</a:t>
            </a:r>
          </a:p>
          <a:p>
            <a:pPr>
              <a:spcBef>
                <a:spcPct val="50000"/>
              </a:spcBef>
              <a:defRPr/>
            </a:pPr>
            <a:r>
              <a:rPr lang="en-US" altLang="zh-CN" sz="1050" b="1" dirty="0" smtClean="0">
                <a:latin typeface="+mn-lt"/>
                <a:ea typeface="宋体" charset="-122"/>
              </a:rPr>
              <a:t>SC_THREAD is not supported</a:t>
            </a:r>
            <a:endParaRPr lang="en-US" altLang="zh-CN" sz="1050" b="1" dirty="0">
              <a:latin typeface="+mn-lt"/>
              <a:ea typeface="宋体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015893" y="1854395"/>
            <a:ext cx="4459256" cy="3693319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900" dirty="0" smtClean="0"/>
              <a:t>#include “</a:t>
            </a:r>
            <a:r>
              <a:rPr lang="en-US" sz="900" dirty="0" err="1" smtClean="0"/>
              <a:t>fir.h</a:t>
            </a:r>
            <a:r>
              <a:rPr lang="en-US" sz="900" dirty="0" smtClean="0"/>
              <a:t>"</a:t>
            </a:r>
          </a:p>
          <a:p>
            <a:pPr algn="l"/>
            <a:endParaRPr lang="en-US" sz="900" dirty="0" smtClean="0"/>
          </a:p>
          <a:p>
            <a:pPr algn="l"/>
            <a:r>
              <a:rPr lang="en-US" sz="900" dirty="0" smtClean="0"/>
              <a:t>const </a:t>
            </a:r>
            <a:r>
              <a:rPr lang="en-US" sz="900" dirty="0" err="1" smtClean="0"/>
              <a:t>sc_int</a:t>
            </a:r>
            <a:r>
              <a:rPr lang="en-US" sz="900" dirty="0" smtClean="0"/>
              <a:t>&lt;8&gt; c ={</a:t>
            </a:r>
          </a:p>
          <a:p>
            <a:pPr algn="l"/>
            <a:r>
              <a:rPr lang="en-US" sz="900" dirty="0" smtClean="0"/>
              <a:t>#include "</a:t>
            </a:r>
            <a:r>
              <a:rPr lang="en-US" sz="900" dirty="0" err="1" smtClean="0"/>
              <a:t>fir_coeff.h</a:t>
            </a:r>
            <a:r>
              <a:rPr lang="en-US" sz="900" dirty="0" smtClean="0"/>
              <a:t>“</a:t>
            </a:r>
          </a:p>
          <a:p>
            <a:pPr algn="l"/>
            <a:r>
              <a:rPr lang="en-US" sz="900" dirty="0" smtClean="0"/>
              <a:t>		};</a:t>
            </a:r>
          </a:p>
          <a:p>
            <a:pPr algn="l"/>
            <a:endParaRPr lang="en-US" sz="900" dirty="0" smtClean="0"/>
          </a:p>
          <a:p>
            <a:pPr algn="l"/>
            <a:r>
              <a:rPr lang="en-US" sz="900" dirty="0" smtClean="0"/>
              <a:t>void fir::go (void) {</a:t>
            </a:r>
          </a:p>
          <a:p>
            <a:pPr algn="l"/>
            <a:r>
              <a:rPr lang="en-US" sz="900" dirty="0" smtClean="0"/>
              <a:t>	if (</a:t>
            </a:r>
            <a:r>
              <a:rPr lang="en-US" sz="900" dirty="0" err="1" smtClean="0"/>
              <a:t>reset.read</a:t>
            </a:r>
            <a:r>
              <a:rPr lang="en-US" sz="900" dirty="0" smtClean="0"/>
              <a:t>() == 1) {</a:t>
            </a:r>
          </a:p>
          <a:p>
            <a:pPr algn="l">
              <a:tabLst>
                <a:tab pos="1371600" algn="l"/>
              </a:tabLst>
            </a:pPr>
            <a:r>
              <a:rPr lang="en-US" sz="900" dirty="0" smtClean="0"/>
              <a:t>	acc=0;</a:t>
            </a:r>
          </a:p>
          <a:p>
            <a:pPr algn="l">
              <a:tabLst>
                <a:tab pos="1371600" algn="l"/>
              </a:tabLst>
            </a:pPr>
            <a:r>
              <a:rPr lang="en-US" sz="900" dirty="0" smtClean="0"/>
              <a:t>	</a:t>
            </a:r>
            <a:r>
              <a:rPr lang="en-US" sz="900" dirty="0" err="1" smtClean="0"/>
              <a:t>i</a:t>
            </a:r>
            <a:r>
              <a:rPr lang="en-US" sz="900" dirty="0" smtClean="0"/>
              <a:t>=0;</a:t>
            </a:r>
          </a:p>
          <a:p>
            <a:pPr algn="l"/>
            <a:r>
              <a:rPr lang="en-US" sz="900" dirty="0" smtClean="0"/>
              <a:t>	}</a:t>
            </a:r>
          </a:p>
          <a:p>
            <a:pPr algn="l"/>
            <a:r>
              <a:rPr lang="en-US" sz="900" b="1" dirty="0" smtClean="0"/>
              <a:t>	wait ();</a:t>
            </a:r>
          </a:p>
          <a:p>
            <a:pPr algn="l"/>
            <a:r>
              <a:rPr lang="en-US" sz="900" dirty="0" smtClean="0"/>
              <a:t>	while (1) {</a:t>
            </a:r>
          </a:p>
          <a:p>
            <a:pPr algn="l"/>
            <a:r>
              <a:rPr lang="en-US" sz="900" dirty="0" smtClean="0"/>
              <a:t>	         </a:t>
            </a:r>
            <a:r>
              <a:rPr lang="en-US" sz="900" b="1" dirty="0" err="1" smtClean="0"/>
              <a:t>mac_loop</a:t>
            </a:r>
            <a:r>
              <a:rPr lang="en-US" sz="900" dirty="0" smtClean="0"/>
              <a:t>: for (</a:t>
            </a:r>
            <a:r>
              <a:rPr lang="en-US" sz="900" dirty="0" err="1" smtClean="0"/>
              <a:t>i</a:t>
            </a:r>
            <a:r>
              <a:rPr lang="en-US" sz="900" dirty="0" smtClean="0"/>
              <a:t>=N-1;i&gt;=0;i--) {</a:t>
            </a:r>
          </a:p>
          <a:p>
            <a:pPr lvl="2" algn="l"/>
            <a:r>
              <a:rPr lang="en-US" sz="900" dirty="0" smtClean="0"/>
              <a:t>         if (</a:t>
            </a:r>
            <a:r>
              <a:rPr lang="en-US" sz="900" dirty="0" err="1" smtClean="0"/>
              <a:t>i</a:t>
            </a:r>
            <a:r>
              <a:rPr lang="en-US" sz="900" dirty="0" smtClean="0"/>
              <a:t>==0) {</a:t>
            </a:r>
          </a:p>
          <a:p>
            <a:pPr lvl="2" algn="l">
              <a:tabLst>
                <a:tab pos="1371600" algn="l"/>
              </a:tabLst>
            </a:pPr>
            <a:r>
              <a:rPr lang="en-US" sz="900" dirty="0" smtClean="0"/>
              <a:t>           	acc+=x*c[0];</a:t>
            </a:r>
          </a:p>
          <a:p>
            <a:pPr lvl="2" algn="l">
              <a:tabLst>
                <a:tab pos="1371600" algn="l"/>
              </a:tabLst>
            </a:pPr>
            <a:r>
              <a:rPr lang="en-US" sz="900" dirty="0" smtClean="0"/>
              <a:t>           	</a:t>
            </a:r>
            <a:r>
              <a:rPr lang="en-US" sz="900" dirty="0" err="1" smtClean="0"/>
              <a:t>shift_reg</a:t>
            </a:r>
            <a:r>
              <a:rPr lang="en-US" sz="900" dirty="0" smtClean="0"/>
              <a:t>[0]=x;</a:t>
            </a:r>
          </a:p>
          <a:p>
            <a:pPr lvl="2" algn="l"/>
            <a:r>
              <a:rPr lang="en-US" sz="900" dirty="0" smtClean="0"/>
              <a:t>         } else {</a:t>
            </a:r>
          </a:p>
          <a:p>
            <a:pPr lvl="2" algn="l">
              <a:tabLst>
                <a:tab pos="1371600" algn="l"/>
              </a:tabLst>
            </a:pPr>
            <a:r>
              <a:rPr lang="en-US" sz="900" dirty="0" smtClean="0"/>
              <a:t>           	</a:t>
            </a:r>
            <a:r>
              <a:rPr lang="en-US" sz="900" dirty="0" err="1" smtClean="0"/>
              <a:t>shift_reg</a:t>
            </a:r>
            <a:r>
              <a:rPr lang="en-US" sz="900" dirty="0" smtClean="0"/>
              <a:t>[</a:t>
            </a:r>
            <a:r>
              <a:rPr lang="en-US" sz="900" dirty="0" err="1" smtClean="0"/>
              <a:t>i</a:t>
            </a:r>
            <a:r>
              <a:rPr lang="en-US" sz="900" dirty="0" smtClean="0"/>
              <a:t>]=</a:t>
            </a:r>
            <a:r>
              <a:rPr lang="en-US" sz="900" dirty="0" err="1" smtClean="0"/>
              <a:t>shift_reg</a:t>
            </a:r>
            <a:r>
              <a:rPr lang="en-US" sz="900" dirty="0" smtClean="0"/>
              <a:t>[i-1];  </a:t>
            </a:r>
          </a:p>
          <a:p>
            <a:pPr lvl="2" algn="l">
              <a:tabLst>
                <a:tab pos="1371600" algn="l"/>
              </a:tabLst>
            </a:pPr>
            <a:r>
              <a:rPr lang="en-US" sz="900" dirty="0" smtClean="0"/>
              <a:t>           	acc+=</a:t>
            </a:r>
            <a:r>
              <a:rPr lang="en-US" sz="900" dirty="0" err="1" smtClean="0"/>
              <a:t>shift_reg</a:t>
            </a:r>
            <a:r>
              <a:rPr lang="en-US" sz="900" dirty="0" smtClean="0"/>
              <a:t>[</a:t>
            </a:r>
            <a:r>
              <a:rPr lang="en-US" sz="900" dirty="0" err="1" smtClean="0"/>
              <a:t>i</a:t>
            </a:r>
            <a:r>
              <a:rPr lang="en-US" sz="900" dirty="0" smtClean="0"/>
              <a:t>]*c[</a:t>
            </a:r>
            <a:r>
              <a:rPr lang="en-US" sz="900" dirty="0" err="1" smtClean="0"/>
              <a:t>i</a:t>
            </a:r>
            <a:r>
              <a:rPr lang="en-US" sz="900" dirty="0" smtClean="0"/>
              <a:t>];</a:t>
            </a:r>
          </a:p>
          <a:p>
            <a:pPr lvl="2" algn="l"/>
            <a:r>
              <a:rPr lang="en-US" sz="900" dirty="0" smtClean="0"/>
              <a:t>         }</a:t>
            </a:r>
          </a:p>
          <a:p>
            <a:pPr lvl="2" algn="l"/>
            <a:r>
              <a:rPr lang="en-US" sz="900" dirty="0" smtClean="0"/>
              <a:t>}    </a:t>
            </a:r>
          </a:p>
          <a:p>
            <a:pPr lvl="2" algn="l"/>
            <a:r>
              <a:rPr lang="en-US" sz="900" dirty="0" smtClean="0"/>
              <a:t>y=acc; 		</a:t>
            </a:r>
          </a:p>
          <a:p>
            <a:pPr lvl="2" algn="l"/>
            <a:r>
              <a:rPr lang="en-US" sz="900" b="1" dirty="0" smtClean="0"/>
              <a:t>wait();</a:t>
            </a:r>
          </a:p>
          <a:p>
            <a:pPr algn="l"/>
            <a:r>
              <a:rPr lang="en-US" sz="900" dirty="0" smtClean="0"/>
              <a:t>	}</a:t>
            </a:r>
          </a:p>
          <a:p>
            <a:pPr algn="l"/>
            <a:r>
              <a:rPr lang="en-US" sz="900" dirty="0" smtClean="0"/>
              <a:t>}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419573" y="2783072"/>
            <a:ext cx="2715653" cy="415498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1050" b="1" dirty="0" smtClean="0">
                <a:latin typeface="+mn-lt"/>
                <a:ea typeface="宋体" charset="-122"/>
              </a:rPr>
              <a:t>Reset  behavior is defined in the code (optional)</a:t>
            </a:r>
            <a:endParaRPr lang="en-US" altLang="zh-CN" sz="1050" b="1" dirty="0">
              <a:latin typeface="+mn-lt"/>
              <a:ea typeface="宋体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80332" y="1700775"/>
            <a:ext cx="1023867" cy="253916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050" b="1" dirty="0" smtClean="0"/>
              <a:t>fir.cpp</a:t>
            </a:r>
            <a:endParaRPr lang="en-US" sz="1050" b="1" dirty="0"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958833" y="4895347"/>
            <a:ext cx="3071600" cy="415498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1050" b="1" dirty="0" smtClean="0">
                <a:latin typeface="+mn-lt"/>
                <a:ea typeface="宋体" charset="-122"/>
              </a:rPr>
              <a:t>Wait() allows for a break in the infinitive processing loop</a:t>
            </a:r>
            <a:endParaRPr lang="en-US" altLang="zh-CN" sz="1050" b="1" dirty="0">
              <a:latin typeface="+mn-lt"/>
              <a:ea typeface="宋体" charset="-122"/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8756466" y="2392065"/>
            <a:ext cx="2406085" cy="0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0650619" y="2276850"/>
            <a:ext cx="1228640" cy="253916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050" b="1" dirty="0" err="1" smtClean="0"/>
              <a:t>fir_coeff.h</a:t>
            </a:r>
            <a:endParaRPr lang="en-US" sz="1050" b="1" dirty="0" smtClean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4952999"/>
          </a:xfrm>
        </p:spPr>
        <p:txBody>
          <a:bodyPr>
            <a:normAutofit fontScale="85000" lnSpcReduction="20000"/>
          </a:bodyPr>
          <a:lstStyle/>
          <a:p>
            <a:r>
              <a:rPr lang="en-US" altLang="zh-CN" sz="2400" dirty="0" smtClean="0">
                <a:ea typeface="宋体" charset="-122"/>
              </a:rPr>
              <a:t>System calls and function pointers</a:t>
            </a:r>
          </a:p>
          <a:p>
            <a:pPr lvl="1"/>
            <a:r>
              <a:rPr lang="en-US" altLang="zh-CN" sz="2100" dirty="0" smtClean="0">
                <a:ea typeface="宋体" charset="-122"/>
              </a:rPr>
              <a:t>Dynamic memory allocation</a:t>
            </a:r>
          </a:p>
          <a:p>
            <a:pPr lvl="2"/>
            <a:r>
              <a:rPr lang="en-US" altLang="zh-CN" sz="1900" dirty="0" smtClean="0">
                <a:ea typeface="宋体" charset="-122"/>
              </a:rPr>
              <a:t>malloc()  &amp; free()</a:t>
            </a:r>
          </a:p>
          <a:p>
            <a:pPr lvl="1"/>
            <a:r>
              <a:rPr lang="en-US" altLang="zh-CN" sz="2100" dirty="0" smtClean="0">
                <a:ea typeface="宋体" charset="-122"/>
              </a:rPr>
              <a:t>Standard I/0 and file I/O operations</a:t>
            </a:r>
          </a:p>
          <a:p>
            <a:pPr lvl="2"/>
            <a:r>
              <a:rPr lang="en-US" altLang="zh-CN" sz="1900" dirty="0" smtClean="0">
                <a:ea typeface="宋体" charset="-122"/>
              </a:rPr>
              <a:t>fprintf() / fscanf() etc.</a:t>
            </a:r>
          </a:p>
          <a:p>
            <a:pPr lvl="1"/>
            <a:r>
              <a:rPr lang="en-US" altLang="zh-CN" sz="2100" dirty="0" smtClean="0">
                <a:ea typeface="宋体" charset="-122"/>
              </a:rPr>
              <a:t>System calls</a:t>
            </a:r>
          </a:p>
          <a:p>
            <a:pPr lvl="2"/>
            <a:r>
              <a:rPr lang="en-US" altLang="zh-CN" sz="1900" dirty="0" smtClean="0">
                <a:ea typeface="宋体" charset="-122"/>
              </a:rPr>
              <a:t>time(), sleep() etc.</a:t>
            </a:r>
          </a:p>
          <a:p>
            <a:r>
              <a:rPr lang="en-US" altLang="zh-CN" sz="2400" dirty="0" smtClean="0">
                <a:ea typeface="宋体" charset="-122"/>
              </a:rPr>
              <a:t>Data types</a:t>
            </a:r>
            <a:endParaRPr lang="en-US" altLang="zh-CN" dirty="0" smtClean="0">
              <a:ea typeface="宋体" charset="-122"/>
            </a:endParaRPr>
          </a:p>
          <a:p>
            <a:pPr lvl="1"/>
            <a:r>
              <a:rPr lang="en-US" altLang="zh-CN" sz="2100" dirty="0" smtClean="0">
                <a:ea typeface="宋体" charset="-122"/>
              </a:rPr>
              <a:t>Forward declared type</a:t>
            </a:r>
          </a:p>
          <a:p>
            <a:pPr lvl="1"/>
            <a:r>
              <a:rPr lang="en-US" altLang="zh-CN" sz="2100" dirty="0" smtClean="0">
                <a:ea typeface="宋体" charset="-122"/>
              </a:rPr>
              <a:t>Recursive type definitions</a:t>
            </a:r>
          </a:p>
          <a:p>
            <a:pPr lvl="2"/>
            <a:r>
              <a:rPr lang="en-US" altLang="zh-CN" sz="1900" dirty="0" smtClean="0">
                <a:ea typeface="宋体" charset="-122"/>
              </a:rPr>
              <a:t>Type contains members with the same type</a:t>
            </a:r>
            <a:endParaRPr lang="en-US" altLang="zh-CN" dirty="0" smtClean="0">
              <a:ea typeface="宋体" charset="-122"/>
            </a:endParaRPr>
          </a:p>
          <a:p>
            <a:r>
              <a:rPr lang="en-US" altLang="zh-CN" sz="2400" dirty="0" smtClean="0">
                <a:ea typeface="宋体" charset="-122"/>
              </a:rPr>
              <a:t>Non-standard Pointers</a:t>
            </a:r>
          </a:p>
          <a:p>
            <a:pPr lvl="1"/>
            <a:r>
              <a:rPr lang="en-US" altLang="zh-CN" sz="2100" dirty="0" smtClean="0">
                <a:ea typeface="宋体" charset="-122"/>
              </a:rPr>
              <a:t>Pointer casting between general data types</a:t>
            </a:r>
          </a:p>
          <a:p>
            <a:pPr lvl="2"/>
            <a:r>
              <a:rPr lang="en-US" altLang="zh-CN" sz="1900" dirty="0" smtClean="0">
                <a:ea typeface="宋体" charset="-122"/>
              </a:rPr>
              <a:t>OK with native integers types</a:t>
            </a:r>
          </a:p>
          <a:p>
            <a:pPr lvl="1"/>
            <a:r>
              <a:rPr lang="en-US" altLang="zh-CN" sz="2100" dirty="0" smtClean="0">
                <a:ea typeface="宋体" charset="-122"/>
              </a:rPr>
              <a:t>If a double pointer is used in multiple functions, </a:t>
            </a:r>
            <a:r>
              <a:rPr lang="en-US" altLang="zh-CN" sz="2100" dirty="0" err="1" smtClean="0">
                <a:ea typeface="宋体" charset="-122"/>
              </a:rPr>
              <a:t>Vivado</a:t>
            </a:r>
            <a:r>
              <a:rPr lang="en-US" altLang="zh-CN" sz="2100" dirty="0" smtClean="0">
                <a:ea typeface="宋体" charset="-122"/>
              </a:rPr>
              <a:t> HLS will inline all the functions </a:t>
            </a:r>
          </a:p>
          <a:p>
            <a:pPr lvl="2"/>
            <a:r>
              <a:rPr lang="en-US" altLang="zh-CN" sz="1900" dirty="0" smtClean="0">
                <a:ea typeface="宋体" charset="-122"/>
              </a:rPr>
              <a:t>Slower synthesis, may increase area &amp; run time</a:t>
            </a:r>
          </a:p>
          <a:p>
            <a:pPr lvl="2"/>
            <a:endParaRPr lang="en-US" altLang="zh-CN" sz="1600" dirty="0" smtClean="0">
              <a:ea typeface="宋体" charset="-122"/>
            </a:endParaRPr>
          </a:p>
        </p:txBody>
      </p:sp>
      <p:sp>
        <p:nvSpPr>
          <p:cNvPr id="3686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ea typeface="宋体" charset="-122"/>
              </a:rPr>
              <a:t>Unsupported Constructs: Overview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>
                <a:ea typeface="宋体" charset="-122"/>
              </a:rPr>
              <a:t>Dynamic memory allocation</a:t>
            </a:r>
          </a:p>
          <a:p>
            <a:pPr lvl="1"/>
            <a:r>
              <a:rPr lang="en-US" altLang="zh-CN" dirty="0" smtClean="0">
                <a:ea typeface="宋体" charset="-122"/>
              </a:rPr>
              <a:t>Not allowed since it requires the construction (or destruction) of hardware at runtime</a:t>
            </a:r>
          </a:p>
          <a:p>
            <a:pPr lvl="1"/>
            <a:r>
              <a:rPr lang="en-US" altLang="zh-CN" i="1" dirty="0" smtClean="0">
                <a:ea typeface="宋体" charset="-122"/>
              </a:rPr>
              <a:t>malloc</a:t>
            </a:r>
            <a:r>
              <a:rPr lang="en-US" altLang="zh-CN" dirty="0" smtClean="0">
                <a:ea typeface="宋体" charset="-122"/>
              </a:rPr>
              <a:t>, </a:t>
            </a:r>
            <a:r>
              <a:rPr lang="en-US" altLang="zh-CN" i="1" dirty="0" smtClean="0">
                <a:ea typeface="宋体" charset="-122"/>
              </a:rPr>
              <a:t>alloc</a:t>
            </a:r>
            <a:r>
              <a:rPr lang="en-US" altLang="zh-CN" dirty="0" smtClean="0">
                <a:ea typeface="宋体" charset="-122"/>
              </a:rPr>
              <a:t>, </a:t>
            </a:r>
            <a:r>
              <a:rPr lang="en-US" altLang="zh-CN" i="1" dirty="0" smtClean="0">
                <a:ea typeface="宋体" charset="-122"/>
              </a:rPr>
              <a:t>free</a:t>
            </a:r>
            <a:r>
              <a:rPr lang="en-US" altLang="zh-CN" dirty="0" smtClean="0">
                <a:ea typeface="宋体" charset="-122"/>
              </a:rPr>
              <a:t> are </a:t>
            </a:r>
            <a:r>
              <a:rPr lang="en-US" altLang="zh-CN" b="1" u="sng" dirty="0" smtClean="0">
                <a:ea typeface="宋体" charset="-122"/>
              </a:rPr>
              <a:t>not</a:t>
            </a:r>
            <a:r>
              <a:rPr lang="en-US" altLang="zh-CN" dirty="0" smtClean="0">
                <a:ea typeface="宋体" charset="-122"/>
              </a:rPr>
              <a:t> synthesizable</a:t>
            </a:r>
          </a:p>
          <a:p>
            <a:pPr lvl="1"/>
            <a:r>
              <a:rPr lang="en-US" altLang="zh-CN" dirty="0" smtClean="0">
                <a:ea typeface="宋体" charset="-122"/>
              </a:rPr>
              <a:t>Similarly for constructor initialization</a:t>
            </a:r>
          </a:p>
          <a:p>
            <a:pPr lvl="1">
              <a:buNone/>
            </a:pPr>
            <a:endParaRPr lang="en-US" altLang="zh-CN" dirty="0" smtClean="0">
              <a:ea typeface="宋体" charset="-122"/>
            </a:endParaRPr>
          </a:p>
          <a:p>
            <a:pPr lvl="1"/>
            <a:r>
              <a:rPr lang="en-US" altLang="zh-CN" dirty="0" smtClean="0">
                <a:ea typeface="宋体" charset="-122"/>
              </a:rPr>
              <a:t>Use persistent static variables and fixed-size arrays instead </a:t>
            </a:r>
          </a:p>
          <a:p>
            <a:pPr lvl="1"/>
            <a:endParaRPr lang="en-US" altLang="zh-CN" dirty="0" smtClean="0">
              <a:ea typeface="宋体" charset="-122"/>
            </a:endParaRPr>
          </a:p>
          <a:p>
            <a:r>
              <a:rPr lang="en-US" altLang="zh-CN" dirty="0" smtClean="0">
                <a:ea typeface="宋体" charset="-122"/>
              </a:rPr>
              <a:t>Dynamic virtual function call</a:t>
            </a:r>
          </a:p>
          <a:p>
            <a:endParaRPr lang="en-US" altLang="zh-CN" dirty="0" smtClean="0">
              <a:ea typeface="宋体" charset="-122"/>
            </a:endParaRPr>
          </a:p>
          <a:p>
            <a:pPr lvl="1"/>
            <a:endParaRPr lang="en-US" altLang="zh-CN" dirty="0" smtClean="0">
              <a:ea typeface="宋体" charset="-122"/>
            </a:endParaRPr>
          </a:p>
          <a:p>
            <a:pPr lvl="1"/>
            <a:endParaRPr lang="en-US" altLang="zh-CN" dirty="0" smtClean="0">
              <a:ea typeface="宋体" charset="-122"/>
            </a:endParaRPr>
          </a:p>
          <a:p>
            <a:pPr lvl="1"/>
            <a:endParaRPr lang="en-US" altLang="zh-CN" dirty="0" smtClean="0">
              <a:ea typeface="宋体" charset="-122"/>
            </a:endParaRPr>
          </a:p>
          <a:p>
            <a:pPr lvl="2"/>
            <a:endParaRPr lang="en-US" altLang="zh-CN" dirty="0" smtClean="0">
              <a:ea typeface="宋体" charset="-122"/>
            </a:endParaRPr>
          </a:p>
        </p:txBody>
      </p:sp>
      <p:sp>
        <p:nvSpPr>
          <p:cNvPr id="3891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ea typeface="宋体" charset="-122"/>
              </a:rPr>
              <a:t>Unsupported: Dynamic Memory Allocation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374246" y="2415330"/>
            <a:ext cx="3993080" cy="707886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altLang="zh-CN" sz="1000" dirty="0" smtClean="0">
                <a:solidFill>
                  <a:schemeClr val="tx1"/>
                </a:solidFill>
                <a:ea typeface="宋体" charset="-122"/>
              </a:rPr>
              <a:t>long long x = malloc (sizeof(long long));</a:t>
            </a:r>
          </a:p>
          <a:p>
            <a:pPr algn="l">
              <a:buNone/>
            </a:pPr>
            <a:endParaRPr lang="en-US" altLang="zh-CN" sz="1000" dirty="0" smtClean="0">
              <a:solidFill>
                <a:schemeClr val="tx1"/>
              </a:solidFill>
              <a:ea typeface="宋体" charset="-122"/>
            </a:endParaRPr>
          </a:p>
          <a:p>
            <a:pPr algn="l">
              <a:buNone/>
            </a:pPr>
            <a:r>
              <a:rPr lang="en-US" altLang="zh-CN" sz="1000" dirty="0" smtClean="0">
                <a:solidFill>
                  <a:schemeClr val="tx1"/>
                </a:solidFill>
                <a:ea typeface="宋体" charset="-122"/>
              </a:rPr>
              <a:t>int* arr = malloc (64 * sizeof(int));</a:t>
            </a:r>
          </a:p>
          <a:p>
            <a:pPr algn="l">
              <a:buNone/>
            </a:pPr>
            <a:endParaRPr lang="en-US" altLang="zh-CN" sz="1000" dirty="0" smtClean="0">
              <a:solidFill>
                <a:schemeClr val="tx1"/>
              </a:solidFill>
              <a:ea typeface="宋体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74246" y="3540624"/>
            <a:ext cx="3993080" cy="707886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altLang="zh-CN" sz="1000" dirty="0" smtClean="0">
                <a:solidFill>
                  <a:schemeClr val="tx1"/>
                </a:solidFill>
                <a:ea typeface="宋体" charset="-122"/>
              </a:rPr>
              <a:t>static long long x;</a:t>
            </a:r>
          </a:p>
          <a:p>
            <a:pPr algn="l">
              <a:buNone/>
            </a:pPr>
            <a:endParaRPr lang="en-US" altLang="zh-CN" sz="1000" dirty="0" smtClean="0">
              <a:solidFill>
                <a:schemeClr val="tx1"/>
              </a:solidFill>
              <a:ea typeface="宋体" charset="-122"/>
            </a:endParaRPr>
          </a:p>
          <a:p>
            <a:pPr algn="l">
              <a:buNone/>
            </a:pPr>
            <a:r>
              <a:rPr lang="en-US" altLang="zh-CN" sz="1000" dirty="0" smtClean="0">
                <a:solidFill>
                  <a:schemeClr val="tx1"/>
                </a:solidFill>
                <a:ea typeface="宋体" charset="-122"/>
              </a:rPr>
              <a:t>int array[64];</a:t>
            </a:r>
          </a:p>
          <a:p>
            <a:pPr algn="l">
              <a:buNone/>
            </a:pPr>
            <a:endParaRPr lang="en-US" altLang="zh-CN" sz="1000" dirty="0" smtClean="0">
              <a:solidFill>
                <a:schemeClr val="tx1"/>
              </a:solidFill>
              <a:ea typeface="宋体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78780" y="4465935"/>
            <a:ext cx="2713247" cy="861774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altLang="zh-CN" sz="1000" dirty="0" smtClean="0">
                <a:ea typeface="宋体" charset="-122"/>
              </a:rPr>
              <a:t>Class A { </a:t>
            </a:r>
            <a:br>
              <a:rPr lang="en-US" altLang="zh-CN" sz="1000" dirty="0" smtClean="0">
                <a:ea typeface="宋体" charset="-122"/>
              </a:rPr>
            </a:br>
            <a:r>
              <a:rPr lang="en-US" altLang="zh-CN" sz="1000" dirty="0" smtClean="0">
                <a:ea typeface="宋体" charset="-122"/>
              </a:rPr>
              <a:t>public:</a:t>
            </a:r>
          </a:p>
          <a:p>
            <a:pPr algn="l">
              <a:spcBef>
                <a:spcPct val="50000"/>
              </a:spcBef>
              <a:defRPr/>
            </a:pPr>
            <a:r>
              <a:rPr lang="en-US" altLang="zh-CN" sz="1000" dirty="0" smtClean="0">
                <a:ea typeface="宋体" charset="-122"/>
              </a:rPr>
              <a:t>  virtual void bar() {…}; </a:t>
            </a:r>
          </a:p>
          <a:p>
            <a:pPr algn="l">
              <a:spcBef>
                <a:spcPct val="50000"/>
              </a:spcBef>
              <a:defRPr/>
            </a:pPr>
            <a:r>
              <a:rPr lang="en-US" altLang="zh-CN" sz="1000" dirty="0" smtClean="0">
                <a:ea typeface="宋体" charset="-122"/>
              </a:rPr>
              <a:t>};</a:t>
            </a:r>
            <a:endParaRPr lang="en-US" altLang="zh-CN" sz="1000" dirty="0">
              <a:ea typeface="宋体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75320" y="4888391"/>
            <a:ext cx="2713247" cy="1400383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altLang="zh-CN" sz="1000" dirty="0" smtClean="0">
                <a:ea typeface="宋体" charset="-122"/>
              </a:rPr>
              <a:t>void fun(A* a) { </a:t>
            </a:r>
            <a:br>
              <a:rPr lang="en-US" altLang="zh-CN" sz="1000" dirty="0" smtClean="0">
                <a:ea typeface="宋体" charset="-122"/>
              </a:rPr>
            </a:br>
            <a:r>
              <a:rPr lang="en-US" altLang="zh-CN" sz="1000" dirty="0" smtClean="0">
                <a:ea typeface="宋体" charset="-122"/>
              </a:rPr>
              <a:t>    a-&gt;bar(); </a:t>
            </a:r>
            <a:br>
              <a:rPr lang="en-US" altLang="zh-CN" sz="1000" dirty="0" smtClean="0">
                <a:ea typeface="宋体" charset="-122"/>
              </a:rPr>
            </a:br>
            <a:r>
              <a:rPr lang="en-US" altLang="zh-CN" sz="1000" dirty="0" smtClean="0">
                <a:ea typeface="宋体" charset="-122"/>
              </a:rPr>
              <a:t>}</a:t>
            </a:r>
          </a:p>
          <a:p>
            <a:pPr algn="l">
              <a:spcBef>
                <a:spcPct val="50000"/>
              </a:spcBef>
              <a:defRPr/>
            </a:pPr>
            <a:r>
              <a:rPr lang="en-US" altLang="zh-CN" sz="1000" dirty="0" smtClean="0">
                <a:ea typeface="宋体" charset="-122"/>
              </a:rPr>
              <a:t>A* a = 0;</a:t>
            </a:r>
          </a:p>
          <a:p>
            <a:pPr algn="l">
              <a:spcBef>
                <a:spcPct val="50000"/>
              </a:spcBef>
              <a:defRPr/>
            </a:pPr>
            <a:r>
              <a:rPr lang="en-US" altLang="zh-CN" sz="1000" dirty="0" smtClean="0">
                <a:ea typeface="宋体" charset="-122"/>
              </a:rPr>
              <a:t>if (base) A= </a:t>
            </a:r>
            <a:r>
              <a:rPr lang="en-US" altLang="zh-CN" sz="1000" b="1" dirty="0" smtClean="0">
                <a:ea typeface="宋体" charset="-122"/>
              </a:rPr>
              <a:t>new</a:t>
            </a:r>
            <a:r>
              <a:rPr lang="en-US" altLang="zh-CN" sz="1000" dirty="0" smtClean="0">
                <a:ea typeface="宋体" charset="-122"/>
              </a:rPr>
              <a:t> A();</a:t>
            </a:r>
            <a:br>
              <a:rPr lang="en-US" altLang="zh-CN" sz="1000" dirty="0" smtClean="0">
                <a:ea typeface="宋体" charset="-122"/>
              </a:rPr>
            </a:br>
            <a:r>
              <a:rPr lang="en-US" altLang="zh-CN" sz="1000" dirty="0" smtClean="0">
                <a:ea typeface="宋体" charset="-122"/>
              </a:rPr>
              <a:t>else A = </a:t>
            </a:r>
            <a:r>
              <a:rPr lang="en-US" altLang="zh-CN" sz="1000" b="1" dirty="0" smtClean="0">
                <a:ea typeface="宋体" charset="-122"/>
              </a:rPr>
              <a:t>new</a:t>
            </a:r>
            <a:r>
              <a:rPr lang="en-US" altLang="zh-CN" sz="1000" dirty="0" smtClean="0">
                <a:ea typeface="宋体" charset="-122"/>
              </a:rPr>
              <a:t> B();</a:t>
            </a:r>
          </a:p>
          <a:p>
            <a:pPr algn="l">
              <a:spcBef>
                <a:spcPct val="50000"/>
              </a:spcBef>
              <a:defRPr/>
            </a:pPr>
            <a:r>
              <a:rPr lang="en-US" altLang="zh-CN" sz="1000" dirty="0" smtClean="0">
                <a:ea typeface="宋体" charset="-122"/>
              </a:rPr>
              <a:t>foo(a);</a:t>
            </a:r>
            <a:endParaRPr lang="en-US" altLang="zh-CN" sz="1000" dirty="0">
              <a:ea typeface="宋体" charset="-122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>
                <a:ea typeface="宋体" charset="-122"/>
              </a:rPr>
              <a:t>System calls</a:t>
            </a:r>
          </a:p>
          <a:p>
            <a:pPr lvl="1"/>
            <a:r>
              <a:rPr lang="en-US" altLang="zh-CN" dirty="0" smtClean="0">
                <a:ea typeface="宋体" charset="-122"/>
              </a:rPr>
              <a:t>Most of C system calls do not have hardware counterparts and are not synthesizable</a:t>
            </a:r>
          </a:p>
          <a:p>
            <a:pPr lvl="2"/>
            <a:r>
              <a:rPr lang="en-US" altLang="zh-CN" dirty="0" smtClean="0">
                <a:ea typeface="宋体" charset="-122"/>
              </a:rPr>
              <a:t>printf(), getc(), time(), </a:t>
            </a:r>
            <a:r>
              <a:rPr lang="en-US" altLang="zh-CN" dirty="0" smtClean="0">
                <a:latin typeface="Arial Narrow" pitchFamily="34" charset="0"/>
                <a:ea typeface="宋体" charset="-122"/>
              </a:rPr>
              <a:t>…   </a:t>
            </a:r>
          </a:p>
          <a:p>
            <a:pPr lvl="1"/>
            <a:r>
              <a:rPr lang="en-US" altLang="zh-CN" dirty="0" err="1" smtClean="0">
                <a:ea typeface="宋体" charset="-122"/>
              </a:rPr>
              <a:t>Vivado</a:t>
            </a:r>
            <a:r>
              <a:rPr lang="en-US" altLang="zh-CN" dirty="0" smtClean="0">
                <a:ea typeface="宋体" charset="-122"/>
              </a:rPr>
              <a:t> HLS will ignore system calls</a:t>
            </a:r>
          </a:p>
          <a:p>
            <a:pPr lvl="2"/>
            <a:r>
              <a:rPr lang="en-US" altLang="zh-CN" dirty="0" smtClean="0">
                <a:ea typeface="宋体" charset="-122"/>
              </a:rPr>
              <a:t>They can also be removed by the __SYNTHESIS__ macro</a:t>
            </a:r>
          </a:p>
          <a:p>
            <a:pPr lvl="1"/>
            <a:r>
              <a:rPr lang="en-US" altLang="zh-CN" dirty="0" smtClean="0">
                <a:ea typeface="宋体" charset="-122"/>
              </a:rPr>
              <a:t>Good Practice: </a:t>
            </a:r>
          </a:p>
          <a:p>
            <a:pPr lvl="2"/>
            <a:r>
              <a:rPr lang="en-US" altLang="zh-CN" dirty="0" smtClean="0">
                <a:ea typeface="宋体" charset="-122"/>
              </a:rPr>
              <a:t>Use </a:t>
            </a:r>
            <a:r>
              <a:rPr lang="en-US" altLang="zh-CN" dirty="0" smtClean="0">
                <a:latin typeface="Arial Narrow" pitchFamily="34" charset="0"/>
                <a:ea typeface="宋体" charset="-122"/>
              </a:rPr>
              <a:t>Macro “</a:t>
            </a:r>
            <a:r>
              <a:rPr lang="en-US" altLang="zh-CN" dirty="0" smtClean="0">
                <a:ea typeface="宋体" charset="-122"/>
              </a:rPr>
              <a:t>__SYNTHESIS__</a:t>
            </a:r>
            <a:r>
              <a:rPr lang="en-US" altLang="zh-CN" dirty="0" smtClean="0">
                <a:latin typeface="Arial Narrow" pitchFamily="34" charset="0"/>
                <a:ea typeface="宋体" charset="-122"/>
              </a:rPr>
              <a:t>”</a:t>
            </a:r>
            <a:r>
              <a:rPr lang="en-US" altLang="zh-CN" dirty="0" smtClean="0">
                <a:ea typeface="宋体" charset="-122"/>
              </a:rPr>
              <a:t> to remove code segment involving system calls from synthesis</a:t>
            </a:r>
          </a:p>
          <a:p>
            <a:pPr lvl="2"/>
            <a:r>
              <a:rPr lang="en-US" altLang="zh-CN" dirty="0" smtClean="0">
                <a:ea typeface="宋体" charset="-122"/>
              </a:rPr>
              <a:t>Macro “__SYNTHESIS__” is automatically defined by the </a:t>
            </a:r>
            <a:r>
              <a:rPr lang="en-US" altLang="zh-CN" dirty="0" err="1" smtClean="0">
                <a:ea typeface="宋体" charset="-122"/>
              </a:rPr>
              <a:t>Vivado</a:t>
            </a:r>
            <a:r>
              <a:rPr lang="en-US" altLang="zh-CN" dirty="0" smtClean="0">
                <a:ea typeface="宋体" charset="-122"/>
              </a:rPr>
              <a:t> HLS during elaboration</a:t>
            </a:r>
          </a:p>
          <a:p>
            <a:pPr lvl="2"/>
            <a:endParaRPr lang="en-US" altLang="zh-CN" dirty="0" smtClean="0">
              <a:ea typeface="宋体" charset="-122"/>
            </a:endParaRPr>
          </a:p>
          <a:p>
            <a:pPr lvl="2"/>
            <a:endParaRPr lang="en-US" altLang="zh-CN" dirty="0" smtClean="0">
              <a:ea typeface="宋体" charset="-122"/>
            </a:endParaRPr>
          </a:p>
          <a:p>
            <a:pPr lvl="2"/>
            <a:endParaRPr lang="en-US" altLang="zh-CN" dirty="0" smtClean="0">
              <a:ea typeface="宋体" charset="-122"/>
            </a:endParaRPr>
          </a:p>
          <a:p>
            <a:pPr lvl="2"/>
            <a:endParaRPr lang="en-US" altLang="zh-CN" dirty="0" smtClean="0">
              <a:ea typeface="宋体" charset="-122"/>
            </a:endParaRPr>
          </a:p>
          <a:p>
            <a:pPr lvl="2"/>
            <a:endParaRPr lang="en-US" altLang="zh-CN" dirty="0" smtClean="0">
              <a:ea typeface="宋体" charset="-122"/>
            </a:endParaRPr>
          </a:p>
          <a:p>
            <a:pPr lvl="2">
              <a:buNone/>
            </a:pPr>
            <a:endParaRPr lang="en-US" altLang="zh-CN" dirty="0" smtClean="0">
              <a:ea typeface="宋体" charset="-122"/>
            </a:endParaRPr>
          </a:p>
        </p:txBody>
      </p:sp>
      <p:sp>
        <p:nvSpPr>
          <p:cNvPr id="450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ea typeface="宋体" charset="-122"/>
              </a:rPr>
              <a:t>Unsupported: System Calls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72932" y="4465935"/>
            <a:ext cx="3993080" cy="1785104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1000" dirty="0" smtClean="0">
                <a:ea typeface="宋体" charset="-122"/>
              </a:rPr>
              <a:t>void foo (…]) {</a:t>
            </a:r>
          </a:p>
          <a:p>
            <a:pPr algn="l">
              <a:spcBef>
                <a:spcPct val="50000"/>
              </a:spcBef>
            </a:pPr>
            <a:r>
              <a:rPr lang="en-US" altLang="zh-CN" sz="1000" dirty="0" smtClean="0">
                <a:ea typeface="宋体" charset="-122"/>
              </a:rPr>
              <a:t>   ...</a:t>
            </a:r>
          </a:p>
          <a:p>
            <a:pPr algn="l">
              <a:spcBef>
                <a:spcPct val="50000"/>
              </a:spcBef>
            </a:pPr>
            <a:r>
              <a:rPr lang="en-US" altLang="zh-CN" sz="1000" b="1" dirty="0" smtClean="0">
                <a:ea typeface="宋体" charset="-122"/>
              </a:rPr>
              <a:t>#ifndef __SYNTHESIS__ </a:t>
            </a:r>
          </a:p>
          <a:p>
            <a:pPr algn="l">
              <a:spcBef>
                <a:spcPct val="50000"/>
              </a:spcBef>
            </a:pPr>
            <a:r>
              <a:rPr lang="en-US" altLang="zh-CN" sz="1000" b="1" dirty="0" smtClean="0">
                <a:ea typeface="宋体" charset="-122"/>
              </a:rPr>
              <a:t>  Code will  be seen by simulation.</a:t>
            </a:r>
          </a:p>
          <a:p>
            <a:pPr algn="l">
              <a:spcBef>
                <a:spcPct val="50000"/>
              </a:spcBef>
            </a:pPr>
            <a:r>
              <a:rPr lang="en-US" altLang="zh-CN" sz="1000" b="1" dirty="0" smtClean="0">
                <a:ea typeface="宋体" charset="-122"/>
              </a:rPr>
              <a:t>  But not synthesis.</a:t>
            </a:r>
          </a:p>
          <a:p>
            <a:pPr algn="l">
              <a:spcBef>
                <a:spcPct val="50000"/>
              </a:spcBef>
            </a:pPr>
            <a:r>
              <a:rPr lang="en-US" altLang="zh-CN" sz="1000" b="1" dirty="0" smtClean="0">
                <a:ea typeface="宋体" charset="-122"/>
              </a:rPr>
              <a:t>#endif</a:t>
            </a:r>
          </a:p>
          <a:p>
            <a:pPr algn="l">
              <a:spcBef>
                <a:spcPct val="50000"/>
              </a:spcBef>
            </a:pPr>
            <a:r>
              <a:rPr lang="en-US" altLang="zh-CN" sz="1000" dirty="0" smtClean="0">
                <a:ea typeface="宋体" charset="-122"/>
              </a:rPr>
              <a:t>   …</a:t>
            </a:r>
            <a:br>
              <a:rPr lang="en-US" altLang="zh-CN" sz="1000" dirty="0" smtClean="0">
                <a:ea typeface="宋体" charset="-122"/>
              </a:rPr>
            </a:br>
            <a:r>
              <a:rPr lang="en-US" altLang="zh-CN" sz="1000" dirty="0" smtClean="0">
                <a:ea typeface="宋体" charset="-122"/>
              </a:rPr>
              <a:t>}</a:t>
            </a:r>
            <a:endParaRPr lang="en-US" altLang="zh-CN" sz="1000" dirty="0">
              <a:ea typeface="宋体" charset="-122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rot="5400000">
            <a:off x="4783568" y="5347464"/>
            <a:ext cx="576075" cy="2117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203720" y="5137295"/>
            <a:ext cx="2764439" cy="430887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Only read this code if macro __SYNTHESIS__ is </a:t>
            </a:r>
            <a:r>
              <a:rPr lang="en-US" sz="1100" b="1" u="sng" dirty="0" smtClean="0"/>
              <a:t>not</a:t>
            </a:r>
            <a:r>
              <a:rPr lang="en-US" sz="1100" b="1" dirty="0" smtClean="0"/>
              <a:t> set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>
                <a:ea typeface="宋体" charset="-122"/>
              </a:rPr>
              <a:t>Pointer reinterpretation</a:t>
            </a:r>
          </a:p>
          <a:p>
            <a:pPr lvl="1"/>
            <a:r>
              <a:rPr lang="en-US" altLang="zh-CN" dirty="0" smtClean="0">
                <a:ea typeface="宋体" charset="-122"/>
              </a:rPr>
              <a:t>Casting a pointer to a different type is </a:t>
            </a:r>
            <a:br>
              <a:rPr lang="en-US" altLang="zh-CN" dirty="0" smtClean="0">
                <a:ea typeface="宋体" charset="-122"/>
              </a:rPr>
            </a:br>
            <a:r>
              <a:rPr lang="en-US" altLang="zh-CN" dirty="0" smtClean="0">
                <a:ea typeface="宋体" charset="-122"/>
              </a:rPr>
              <a:t>not allowed in the general case</a:t>
            </a:r>
          </a:p>
          <a:p>
            <a:pPr lvl="1"/>
            <a:endParaRPr lang="en-US" altLang="zh-CN" dirty="0" smtClean="0">
              <a:ea typeface="宋体" charset="-122"/>
            </a:endParaRPr>
          </a:p>
          <a:p>
            <a:pPr lvl="1"/>
            <a:endParaRPr lang="en-US" altLang="zh-CN" dirty="0" smtClean="0">
              <a:ea typeface="宋体" charset="-122"/>
            </a:endParaRPr>
          </a:p>
          <a:p>
            <a:pPr lvl="1"/>
            <a:endParaRPr lang="en-US" altLang="zh-CN" dirty="0" smtClean="0">
              <a:ea typeface="宋体" charset="-122"/>
            </a:endParaRPr>
          </a:p>
          <a:p>
            <a:pPr lvl="1">
              <a:buNone/>
            </a:pPr>
            <a:endParaRPr lang="en-US" altLang="zh-CN" dirty="0" smtClean="0">
              <a:ea typeface="宋体" charset="-122"/>
            </a:endParaRPr>
          </a:p>
          <a:p>
            <a:r>
              <a:rPr lang="en-US" altLang="zh-CN" dirty="0" smtClean="0">
                <a:ea typeface="宋体" charset="-122"/>
              </a:rPr>
              <a:t>Pointer casting </a:t>
            </a:r>
            <a:r>
              <a:rPr lang="en-US" altLang="zh-CN" u="sng" dirty="0" smtClean="0">
                <a:ea typeface="宋体" charset="-122"/>
              </a:rPr>
              <a:t>is allowed </a:t>
            </a:r>
            <a:r>
              <a:rPr lang="en-US" altLang="zh-CN" dirty="0" smtClean="0">
                <a:ea typeface="宋体" charset="-122"/>
              </a:rPr>
              <a:t>between native C integer types</a:t>
            </a:r>
          </a:p>
          <a:p>
            <a:pPr lvl="1"/>
            <a:endParaRPr lang="en-US" altLang="zh-CN" dirty="0" smtClean="0">
              <a:ea typeface="宋体" charset="-122"/>
            </a:endParaRPr>
          </a:p>
          <a:p>
            <a:pPr lvl="1"/>
            <a:endParaRPr lang="en-US" altLang="zh-CN" dirty="0" smtClean="0">
              <a:ea typeface="宋体" charset="-122"/>
            </a:endParaRPr>
          </a:p>
        </p:txBody>
      </p:sp>
      <p:sp>
        <p:nvSpPr>
          <p:cNvPr id="10" name="Rectangle 3"/>
          <p:cNvSpPr txBox="1">
            <a:spLocks/>
          </p:cNvSpPr>
          <p:nvPr/>
        </p:nvSpPr>
        <p:spPr bwMode="auto">
          <a:xfrm>
            <a:off x="6145607" y="1672021"/>
            <a:ext cx="5733653" cy="2726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7429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endParaRPr kumimoji="0" lang="en-US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charset="-122"/>
              <a:cs typeface="+mn-cs"/>
            </a:endParaRPr>
          </a:p>
          <a:p>
            <a:pPr marL="7429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charset="-122"/>
                <a:cs typeface="+mn-cs"/>
              </a:rPr>
              <a:t>Solution: assign values using the original type</a:t>
            </a:r>
          </a:p>
          <a:p>
            <a:pPr marL="7429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endParaRPr kumimoji="0" lang="en-US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charset="-122"/>
              <a:cs typeface="+mn-cs"/>
            </a:endParaRPr>
          </a:p>
          <a:p>
            <a:pPr marL="7429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endParaRPr kumimoji="0" lang="en-US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charset="-122"/>
              <a:cs typeface="+mn-cs"/>
            </a:endParaRPr>
          </a:p>
          <a:p>
            <a:pPr marL="7429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endParaRPr kumimoji="0" lang="en-US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charset="-122"/>
              <a:cs typeface="+mn-cs"/>
            </a:endParaRPr>
          </a:p>
          <a:p>
            <a:pPr marL="7429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endParaRPr kumimoji="0" lang="en-US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charset="-122"/>
              <a:cs typeface="+mn-cs"/>
            </a:endParaRPr>
          </a:p>
          <a:p>
            <a:pPr marL="7429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endParaRPr kumimoji="0" lang="en-US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charset="-122"/>
              <a:cs typeface="+mn-cs"/>
            </a:endParaRPr>
          </a:p>
          <a:p>
            <a:pPr marL="7429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endParaRPr kumimoji="0" lang="en-US" altLang="zh-CN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charset="-122"/>
              <a:cs typeface="+mn-cs"/>
            </a:endParaRPr>
          </a:p>
        </p:txBody>
      </p:sp>
      <p:sp>
        <p:nvSpPr>
          <p:cNvPr id="4096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ea typeface="宋体" charset="-122"/>
              </a:rPr>
              <a:t>Unsupported: General Pointer Casting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08493" y="2759755"/>
            <a:ext cx="2201313" cy="1142620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altLang="zh-CN" sz="1050" dirty="0" smtClean="0">
                <a:ea typeface="宋体" charset="-122"/>
              </a:rPr>
              <a:t>struct {</a:t>
            </a:r>
            <a:br>
              <a:rPr lang="en-US" altLang="zh-CN" sz="1050" dirty="0" smtClean="0">
                <a:ea typeface="宋体" charset="-122"/>
              </a:rPr>
            </a:br>
            <a:r>
              <a:rPr lang="en-US" altLang="zh-CN" sz="1050" dirty="0" smtClean="0">
                <a:ea typeface="宋体" charset="-122"/>
              </a:rPr>
              <a:t>  short first; </a:t>
            </a:r>
            <a:br>
              <a:rPr lang="en-US" altLang="zh-CN" sz="1050" dirty="0" smtClean="0">
                <a:ea typeface="宋体" charset="-122"/>
              </a:rPr>
            </a:br>
            <a:r>
              <a:rPr lang="en-US" altLang="zh-CN" sz="1050" dirty="0" smtClean="0">
                <a:ea typeface="宋体" charset="-122"/>
              </a:rPr>
              <a:t>  short second; </a:t>
            </a:r>
            <a:br>
              <a:rPr lang="en-US" altLang="zh-CN" sz="1050" dirty="0" smtClean="0">
                <a:ea typeface="宋体" charset="-122"/>
              </a:rPr>
            </a:br>
            <a:r>
              <a:rPr lang="en-US" altLang="zh-CN" sz="1050" dirty="0" smtClean="0">
                <a:ea typeface="宋体" charset="-122"/>
              </a:rPr>
              <a:t>} pair;</a:t>
            </a:r>
          </a:p>
          <a:p>
            <a:pPr algn="l">
              <a:spcBef>
                <a:spcPct val="50000"/>
              </a:spcBef>
              <a:defRPr/>
            </a:pPr>
            <a:r>
              <a:rPr lang="en-US" altLang="zh-CN" sz="1050" dirty="0" smtClean="0">
                <a:ea typeface="宋体" charset="-122"/>
              </a:rPr>
              <a:t>*(unsigned*)pair = -1U;</a:t>
            </a:r>
          </a:p>
          <a:p>
            <a:pPr algn="l">
              <a:buNone/>
            </a:pPr>
            <a:endParaRPr lang="en-US" altLang="zh-CN" sz="1050" dirty="0" smtClean="0">
              <a:solidFill>
                <a:schemeClr val="tx1"/>
              </a:solidFill>
              <a:ea typeface="宋体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86179" y="2682945"/>
            <a:ext cx="2150120" cy="1142620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altLang="zh-CN" sz="1050" dirty="0" smtClean="0">
                <a:ea typeface="宋体" charset="-122"/>
              </a:rPr>
              <a:t>struct {</a:t>
            </a:r>
            <a:br>
              <a:rPr lang="en-US" altLang="zh-CN" sz="1050" dirty="0" smtClean="0">
                <a:ea typeface="宋体" charset="-122"/>
              </a:rPr>
            </a:br>
            <a:r>
              <a:rPr lang="en-US" altLang="zh-CN" sz="1050" dirty="0" smtClean="0">
                <a:ea typeface="宋体" charset="-122"/>
              </a:rPr>
              <a:t>  short first; </a:t>
            </a:r>
            <a:br>
              <a:rPr lang="en-US" altLang="zh-CN" sz="1050" dirty="0" smtClean="0">
                <a:ea typeface="宋体" charset="-122"/>
              </a:rPr>
            </a:br>
            <a:r>
              <a:rPr lang="en-US" altLang="zh-CN" sz="1050" dirty="0" smtClean="0">
                <a:ea typeface="宋体" charset="-122"/>
              </a:rPr>
              <a:t>  short second; </a:t>
            </a:r>
            <a:br>
              <a:rPr lang="en-US" altLang="zh-CN" sz="1050" dirty="0" smtClean="0">
                <a:ea typeface="宋体" charset="-122"/>
              </a:rPr>
            </a:br>
            <a:r>
              <a:rPr lang="en-US" altLang="zh-CN" sz="1050" dirty="0" smtClean="0">
                <a:ea typeface="宋体" charset="-122"/>
              </a:rPr>
              <a:t>} pair;</a:t>
            </a:r>
          </a:p>
          <a:p>
            <a:pPr algn="l">
              <a:spcBef>
                <a:spcPct val="50000"/>
              </a:spcBef>
              <a:defRPr/>
            </a:pPr>
            <a:r>
              <a:rPr lang="en-US" altLang="zh-CN" sz="1050" dirty="0" smtClean="0">
                <a:ea typeface="宋体" charset="-122"/>
              </a:rPr>
              <a:t>pair.first = -1U;</a:t>
            </a:r>
            <a:br>
              <a:rPr lang="en-US" altLang="zh-CN" sz="1050" dirty="0" smtClean="0">
                <a:ea typeface="宋体" charset="-122"/>
              </a:rPr>
            </a:br>
            <a:r>
              <a:rPr lang="en-US" altLang="zh-CN" sz="1050" dirty="0" smtClean="0">
                <a:ea typeface="宋体" charset="-122"/>
              </a:rPr>
              <a:t>pair.second = -1U;</a:t>
            </a:r>
            <a:endParaRPr lang="en-US" altLang="zh-CN" sz="1050" dirty="0">
              <a:ea typeface="宋体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03406" y="4458673"/>
            <a:ext cx="3993080" cy="1938992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1000" dirty="0" smtClean="0">
                <a:ea typeface="宋体" charset="-122"/>
              </a:rPr>
              <a:t>int foo (int index,  int A[N]) {</a:t>
            </a:r>
            <a:br>
              <a:rPr lang="en-US" altLang="zh-CN" sz="1000" dirty="0" smtClean="0">
                <a:ea typeface="宋体" charset="-122"/>
              </a:rPr>
            </a:br>
            <a:r>
              <a:rPr lang="en-US" altLang="zh-CN" sz="1000" dirty="0" smtClean="0">
                <a:ea typeface="宋体" charset="-122"/>
              </a:rPr>
              <a:t>  char* ptr;</a:t>
            </a:r>
            <a:br>
              <a:rPr lang="en-US" altLang="zh-CN" sz="1000" dirty="0" smtClean="0">
                <a:ea typeface="宋体" charset="-122"/>
              </a:rPr>
            </a:br>
            <a:r>
              <a:rPr lang="en-US" altLang="zh-CN" sz="1000" dirty="0" smtClean="0">
                <a:ea typeface="宋体" charset="-122"/>
              </a:rPr>
              <a:t>  int i =0, result = 0;</a:t>
            </a:r>
          </a:p>
          <a:p>
            <a:pPr algn="l">
              <a:spcBef>
                <a:spcPct val="50000"/>
              </a:spcBef>
            </a:pPr>
            <a:r>
              <a:rPr lang="en-US" altLang="zh-CN" sz="1000" b="1" dirty="0" smtClean="0">
                <a:solidFill>
                  <a:schemeClr val="tx1"/>
                </a:solidFill>
                <a:ea typeface="宋体" charset="-122"/>
              </a:rPr>
              <a:t>  ptr = (char*)(&amp;A[index]);</a:t>
            </a:r>
          </a:p>
          <a:p>
            <a:pPr algn="l">
              <a:spcBef>
                <a:spcPct val="50000"/>
              </a:spcBef>
            </a:pPr>
            <a:r>
              <a:rPr lang="en-US" altLang="zh-CN" sz="1000" dirty="0" smtClean="0">
                <a:solidFill>
                  <a:srgbClr val="009900"/>
                </a:solidFill>
                <a:ea typeface="宋体" charset="-122"/>
              </a:rPr>
              <a:t/>
            </a:r>
            <a:br>
              <a:rPr lang="en-US" altLang="zh-CN" sz="1000" dirty="0" smtClean="0">
                <a:solidFill>
                  <a:srgbClr val="009900"/>
                </a:solidFill>
                <a:ea typeface="宋体" charset="-122"/>
              </a:rPr>
            </a:br>
            <a:r>
              <a:rPr lang="en-US" altLang="zh-CN" sz="1000" dirty="0" smtClean="0">
                <a:ea typeface="宋体" charset="-122"/>
              </a:rPr>
              <a:t>  for (i = 0; i &lt; 4*N; ++i) {</a:t>
            </a:r>
            <a:br>
              <a:rPr lang="en-US" altLang="zh-CN" sz="1000" dirty="0" smtClean="0">
                <a:ea typeface="宋体" charset="-122"/>
              </a:rPr>
            </a:br>
            <a:r>
              <a:rPr lang="en-US" altLang="zh-CN" sz="1000" dirty="0" smtClean="0">
                <a:ea typeface="宋体" charset="-122"/>
              </a:rPr>
              <a:t>    result += *ptr;</a:t>
            </a:r>
            <a:br>
              <a:rPr lang="en-US" altLang="zh-CN" sz="1000" dirty="0" smtClean="0">
                <a:ea typeface="宋体" charset="-122"/>
              </a:rPr>
            </a:br>
            <a:r>
              <a:rPr lang="en-US" altLang="zh-CN" sz="1000" dirty="0" smtClean="0">
                <a:ea typeface="宋体" charset="-122"/>
              </a:rPr>
              <a:t>    ptr+=1;</a:t>
            </a:r>
            <a:br>
              <a:rPr lang="en-US" altLang="zh-CN" sz="1000" dirty="0" smtClean="0">
                <a:ea typeface="宋体" charset="-122"/>
              </a:rPr>
            </a:br>
            <a:r>
              <a:rPr lang="en-US" altLang="zh-CN" sz="1000" dirty="0" smtClean="0">
                <a:ea typeface="宋体" charset="-122"/>
              </a:rPr>
              <a:t>  }</a:t>
            </a:r>
            <a:br>
              <a:rPr lang="en-US" altLang="zh-CN" sz="1000" dirty="0" smtClean="0">
                <a:ea typeface="宋体" charset="-122"/>
              </a:rPr>
            </a:br>
            <a:r>
              <a:rPr lang="en-US" altLang="zh-CN" sz="1000" dirty="0" smtClean="0">
                <a:ea typeface="宋体" charset="-122"/>
              </a:rPr>
              <a:t>  return result;</a:t>
            </a:r>
            <a:br>
              <a:rPr lang="en-US" altLang="zh-CN" sz="1000" dirty="0" smtClean="0">
                <a:ea typeface="宋体" charset="-122"/>
              </a:rPr>
            </a:br>
            <a:r>
              <a:rPr lang="en-US" altLang="zh-CN" sz="1000" dirty="0" smtClean="0">
                <a:ea typeface="宋体" charset="-122"/>
              </a:rPr>
              <a:t>}</a:t>
            </a:r>
            <a:endParaRPr lang="en-US" altLang="zh-CN" sz="1000" dirty="0">
              <a:ea typeface="宋体" charset="-122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4813299"/>
          </a:xfrm>
        </p:spPr>
        <p:txBody>
          <a:bodyPr>
            <a:normAutofit lnSpcReduction="10000"/>
          </a:bodyPr>
          <a:lstStyle/>
          <a:p>
            <a:r>
              <a:rPr lang="en-US" altLang="zh-CN" dirty="0" smtClean="0">
                <a:ea typeface="宋体" charset="-122"/>
              </a:rPr>
              <a:t>Avoid recursive functions</a:t>
            </a:r>
          </a:p>
          <a:p>
            <a:pPr lvl="1"/>
            <a:r>
              <a:rPr lang="en-US" altLang="zh-CN" dirty="0" smtClean="0">
                <a:ea typeface="宋体" charset="-122"/>
              </a:rPr>
              <a:t>Not synthesizable in general </a:t>
            </a:r>
          </a:p>
          <a:p>
            <a:pPr lvl="2"/>
            <a:r>
              <a:rPr lang="en-US" altLang="zh-CN" dirty="0" smtClean="0">
                <a:ea typeface="宋体" charset="-122"/>
              </a:rPr>
              <a:t>The code re-entrance indirectly uses dynamic memory allocation</a:t>
            </a:r>
          </a:p>
          <a:p>
            <a:pPr lvl="2"/>
            <a:endParaRPr lang="en-US" altLang="zh-CN" dirty="0" smtClean="0">
              <a:ea typeface="宋体" charset="-122"/>
            </a:endParaRPr>
          </a:p>
          <a:p>
            <a:pPr lvl="2"/>
            <a:endParaRPr lang="en-US" altLang="zh-CN" dirty="0" smtClean="0">
              <a:ea typeface="宋体" charset="-122"/>
            </a:endParaRPr>
          </a:p>
          <a:p>
            <a:pPr lvl="2"/>
            <a:endParaRPr lang="en-US" altLang="zh-CN" dirty="0" smtClean="0">
              <a:ea typeface="宋体" charset="-122"/>
            </a:endParaRPr>
          </a:p>
          <a:p>
            <a:pPr lvl="2"/>
            <a:endParaRPr lang="en-US" altLang="zh-CN" dirty="0" smtClean="0">
              <a:ea typeface="宋体" charset="-122"/>
            </a:endParaRPr>
          </a:p>
          <a:p>
            <a:pPr lvl="2"/>
            <a:endParaRPr lang="en-US" altLang="zh-CN" dirty="0" smtClean="0">
              <a:ea typeface="宋体" charset="-122"/>
            </a:endParaRPr>
          </a:p>
          <a:p>
            <a:pPr lvl="2">
              <a:buNone/>
            </a:pPr>
            <a:endParaRPr lang="en-US" altLang="zh-CN" dirty="0" smtClean="0">
              <a:ea typeface="宋体" charset="-122"/>
            </a:endParaRPr>
          </a:p>
          <a:p>
            <a:r>
              <a:rPr lang="en-US" altLang="zh-CN" dirty="0" smtClean="0">
                <a:ea typeface="宋体" charset="-122"/>
              </a:rPr>
              <a:t>Standard Template Libraries (STLs)</a:t>
            </a:r>
          </a:p>
          <a:p>
            <a:pPr lvl="1"/>
            <a:r>
              <a:rPr lang="en-US" altLang="zh-CN" dirty="0" smtClean="0">
                <a:ea typeface="宋体" charset="-122"/>
              </a:rPr>
              <a:t>Many are unbounded or use recursive functions</a:t>
            </a:r>
          </a:p>
          <a:p>
            <a:pPr lvl="2"/>
            <a:r>
              <a:rPr lang="en-US" altLang="zh-CN" dirty="0" smtClean="0">
                <a:ea typeface="宋体" charset="-122"/>
              </a:rPr>
              <a:t>In general they cannot be synthesized</a:t>
            </a:r>
          </a:p>
          <a:p>
            <a:pPr lvl="1"/>
            <a:r>
              <a:rPr lang="en-US" altLang="zh-CN" dirty="0" smtClean="0">
                <a:ea typeface="宋体" charset="-122"/>
              </a:rPr>
              <a:t>Re-code to create a local bounded model</a:t>
            </a:r>
          </a:p>
          <a:p>
            <a:pPr lvl="2"/>
            <a:r>
              <a:rPr lang="en-US" altLang="zh-CN" dirty="0" smtClean="0">
                <a:ea typeface="宋体" charset="-122"/>
              </a:rPr>
              <a:t>Use arrays instead of vectors</a:t>
            </a:r>
          </a:p>
          <a:p>
            <a:pPr lvl="2"/>
            <a:r>
              <a:rPr lang="en-US" altLang="zh-CN" dirty="0" smtClean="0">
                <a:ea typeface="宋体" charset="-122"/>
              </a:rPr>
              <a:t>Shifts instead of queues</a:t>
            </a:r>
          </a:p>
          <a:p>
            <a:pPr lvl="2">
              <a:buNone/>
            </a:pPr>
            <a:endParaRPr lang="en-US" altLang="zh-CN" dirty="0" smtClean="0">
              <a:ea typeface="宋体" charset="-122"/>
            </a:endParaRPr>
          </a:p>
        </p:txBody>
      </p:sp>
      <p:sp>
        <p:nvSpPr>
          <p:cNvPr id="4300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ea typeface="宋体" charset="-122"/>
              </a:rPr>
              <a:t>Unsupported: Recursive Functions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384626" y="2684165"/>
            <a:ext cx="4249048" cy="861774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altLang="zh-CN" sz="1000" dirty="0" smtClean="0">
                <a:ea typeface="宋体" charset="-122"/>
              </a:rPr>
              <a:t>unsigned </a:t>
            </a:r>
            <a:r>
              <a:rPr lang="en-US" altLang="zh-CN" sz="1000" b="1" dirty="0" smtClean="0">
                <a:ea typeface="宋体" charset="-122"/>
              </a:rPr>
              <a:t>foo </a:t>
            </a:r>
            <a:r>
              <a:rPr lang="en-US" altLang="zh-CN" sz="1000" dirty="0" smtClean="0">
                <a:ea typeface="宋体" charset="-122"/>
              </a:rPr>
              <a:t>(unsigned n)</a:t>
            </a:r>
            <a:br>
              <a:rPr lang="en-US" altLang="zh-CN" sz="1000" dirty="0" smtClean="0">
                <a:ea typeface="宋体" charset="-122"/>
              </a:rPr>
            </a:br>
            <a:r>
              <a:rPr lang="en-US" altLang="zh-CN" sz="1000" dirty="0" smtClean="0">
                <a:ea typeface="宋体" charset="-122"/>
              </a:rPr>
              <a:t>{ </a:t>
            </a:r>
            <a:br>
              <a:rPr lang="en-US" altLang="zh-CN" sz="1000" dirty="0" smtClean="0">
                <a:ea typeface="宋体" charset="-122"/>
              </a:rPr>
            </a:br>
            <a:r>
              <a:rPr lang="en-US" altLang="zh-CN" sz="1000" dirty="0" smtClean="0">
                <a:ea typeface="宋体" charset="-122"/>
              </a:rPr>
              <a:t>    if (n == 0 || n == 1) return 1; </a:t>
            </a:r>
            <a:br>
              <a:rPr lang="en-US" altLang="zh-CN" sz="1000" dirty="0" smtClean="0">
                <a:ea typeface="宋体" charset="-122"/>
              </a:rPr>
            </a:br>
            <a:r>
              <a:rPr lang="en-US" altLang="zh-CN" sz="1000" dirty="0" smtClean="0">
                <a:ea typeface="宋体" charset="-122"/>
              </a:rPr>
              <a:t>    return (</a:t>
            </a:r>
            <a:r>
              <a:rPr lang="en-US" altLang="zh-CN" sz="1000" b="1" dirty="0" smtClean="0">
                <a:solidFill>
                  <a:schemeClr val="tx1"/>
                </a:solidFill>
                <a:ea typeface="宋体" charset="-122"/>
              </a:rPr>
              <a:t>foo(n-2)</a:t>
            </a:r>
            <a:r>
              <a:rPr lang="en-US" altLang="zh-CN" sz="1000" dirty="0" smtClean="0">
                <a:ea typeface="宋体" charset="-122"/>
              </a:rPr>
              <a:t> + foo(n-1));</a:t>
            </a:r>
            <a:br>
              <a:rPr lang="en-US" altLang="zh-CN" sz="1000" dirty="0" smtClean="0">
                <a:ea typeface="宋体" charset="-122"/>
              </a:rPr>
            </a:br>
            <a:r>
              <a:rPr lang="en-US" altLang="zh-CN" sz="1000" dirty="0" smtClean="0">
                <a:ea typeface="宋体" charset="-122"/>
              </a:rPr>
              <a:t>}</a:t>
            </a:r>
            <a:endParaRPr lang="en-US" altLang="zh-CN" sz="1000" dirty="0">
              <a:ea typeface="宋体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89400" y="3682695"/>
            <a:ext cx="3941887" cy="253916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1050" b="1" dirty="0" smtClean="0">
                <a:latin typeface="+mn-lt"/>
                <a:ea typeface="宋体" charset="-122"/>
              </a:rPr>
              <a:t>Not synthesizable: Endless recursion</a:t>
            </a:r>
            <a:endParaRPr lang="en-US" altLang="zh-CN" sz="1050" b="1" dirty="0">
              <a:latin typeface="+mn-lt"/>
              <a:ea typeface="宋体" charset="-122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4940299"/>
          </a:xfrm>
        </p:spPr>
        <p:txBody>
          <a:bodyPr>
            <a:normAutofit/>
          </a:bodyPr>
          <a:lstStyle/>
          <a:p>
            <a:r>
              <a:rPr lang="en-US" dirty="0" smtClean="0"/>
              <a:t>Use a RETURN value</a:t>
            </a:r>
          </a:p>
          <a:p>
            <a:pPr lvl="1"/>
            <a:r>
              <a:rPr lang="en-US" dirty="0" smtClean="0"/>
              <a:t>RTL verification re-uses the C test bench to verify the RTL design</a:t>
            </a:r>
          </a:p>
          <a:p>
            <a:pPr lvl="1"/>
            <a:r>
              <a:rPr lang="en-US" dirty="0" smtClean="0"/>
              <a:t>If the test bench does not return a 0, RTL </a:t>
            </a:r>
            <a:r>
              <a:rPr lang="en-US" dirty="0" err="1" smtClean="0"/>
              <a:t>sim</a:t>
            </a:r>
            <a:r>
              <a:rPr lang="en-US" dirty="0" smtClean="0"/>
              <a:t> will say it failed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Bench: Gotcha 1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487013" y="2740097"/>
            <a:ext cx="6143200" cy="197795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en-US" sz="800" dirty="0" smtClean="0">
                <a:solidFill>
                  <a:schemeClr val="tx1"/>
                </a:solidFill>
              </a:rPr>
              <a:t>@I [LIC-101] Checked in features [ </a:t>
            </a:r>
            <a:r>
              <a:rPr lang="en-US" sz="800" dirty="0" err="1" smtClean="0">
                <a:solidFill>
                  <a:schemeClr val="tx1"/>
                </a:solidFill>
              </a:rPr>
              <a:t>Vivado</a:t>
            </a:r>
            <a:r>
              <a:rPr lang="en-US" sz="800" dirty="0" smtClean="0">
                <a:solidFill>
                  <a:schemeClr val="tx1"/>
                </a:solidFill>
              </a:rPr>
              <a:t> HLS_FLOW </a:t>
            </a:r>
            <a:r>
              <a:rPr lang="en-US" sz="800" dirty="0" err="1" smtClean="0">
                <a:solidFill>
                  <a:schemeClr val="tx1"/>
                </a:solidFill>
              </a:rPr>
              <a:t>Vivado</a:t>
            </a:r>
            <a:r>
              <a:rPr lang="en-US" sz="800" dirty="0" smtClean="0">
                <a:solidFill>
                  <a:schemeClr val="tx1"/>
                </a:solidFill>
              </a:rPr>
              <a:t> HLS_OPT </a:t>
            </a:r>
            <a:r>
              <a:rPr lang="en-US" sz="800" dirty="0" err="1" smtClean="0">
                <a:solidFill>
                  <a:schemeClr val="tx1"/>
                </a:solidFill>
              </a:rPr>
              <a:t>Vivado</a:t>
            </a:r>
            <a:r>
              <a:rPr lang="en-US" sz="800" dirty="0" smtClean="0">
                <a:solidFill>
                  <a:schemeClr val="tx1"/>
                </a:solidFill>
              </a:rPr>
              <a:t> HLS_SC </a:t>
            </a:r>
            <a:r>
              <a:rPr lang="en-US" sz="800" dirty="0" err="1" smtClean="0">
                <a:solidFill>
                  <a:schemeClr val="tx1"/>
                </a:solidFill>
              </a:rPr>
              <a:t>Vivado</a:t>
            </a:r>
            <a:r>
              <a:rPr lang="en-US" sz="800" dirty="0" smtClean="0">
                <a:solidFill>
                  <a:schemeClr val="tx1"/>
                </a:solidFill>
              </a:rPr>
              <a:t> HLS_XILINX ]</a:t>
            </a:r>
          </a:p>
          <a:p>
            <a:pPr algn="l"/>
            <a:r>
              <a:rPr lang="en-US" sz="800" dirty="0" smtClean="0">
                <a:solidFill>
                  <a:schemeClr val="tx1"/>
                </a:solidFill>
              </a:rPr>
              <a:t>   Generating </a:t>
            </a:r>
            <a:r>
              <a:rPr lang="en-US" sz="800" dirty="0" err="1" smtClean="0">
                <a:solidFill>
                  <a:schemeClr val="tx1"/>
                </a:solidFill>
              </a:rPr>
              <a:t>autosim.sc.exe</a:t>
            </a:r>
            <a:endParaRPr lang="en-US" sz="800" dirty="0" smtClean="0">
              <a:solidFill>
                <a:schemeClr val="tx1"/>
              </a:solidFill>
            </a:endParaRPr>
          </a:p>
          <a:p>
            <a:pPr algn="l"/>
            <a:r>
              <a:rPr lang="en-US" sz="800" dirty="0" smtClean="0">
                <a:solidFill>
                  <a:schemeClr val="tx1"/>
                </a:solidFill>
              </a:rPr>
              <a:t>@I [SIM-6] Starting SystemC simulation ...</a:t>
            </a:r>
          </a:p>
          <a:p>
            <a:pPr algn="l"/>
            <a:endParaRPr lang="en-US" sz="800" dirty="0" smtClean="0">
              <a:solidFill>
                <a:schemeClr val="tx1"/>
              </a:solidFill>
            </a:endParaRPr>
          </a:p>
          <a:p>
            <a:pPr algn="l"/>
            <a:r>
              <a:rPr lang="en-US" sz="800" dirty="0" smtClean="0">
                <a:solidFill>
                  <a:schemeClr val="tx1"/>
                </a:solidFill>
              </a:rPr>
              <a:t>             SystemC 2.2.0 --- Sep 15 2011 23:59:06</a:t>
            </a:r>
          </a:p>
          <a:p>
            <a:pPr algn="l"/>
            <a:r>
              <a:rPr lang="en-US" sz="800" dirty="0" smtClean="0">
                <a:solidFill>
                  <a:schemeClr val="tx1"/>
                </a:solidFill>
              </a:rPr>
              <a:t>        Copyright (c) 1996-2006 by all Contributors</a:t>
            </a:r>
          </a:p>
          <a:p>
            <a:pPr algn="l"/>
            <a:r>
              <a:rPr lang="en-US" sz="800" dirty="0" smtClean="0">
                <a:solidFill>
                  <a:schemeClr val="tx1"/>
                </a:solidFill>
              </a:rPr>
              <a:t>                    ALL RIGHTS RESERVED</a:t>
            </a:r>
          </a:p>
          <a:p>
            <a:pPr algn="l"/>
            <a:r>
              <a:rPr lang="en-US" sz="800" dirty="0" smtClean="0">
                <a:solidFill>
                  <a:schemeClr val="tx1"/>
                </a:solidFill>
              </a:rPr>
              <a:t>Note: VCD trace timescale unit is set by user to 1.000000e-12 sec.</a:t>
            </a:r>
          </a:p>
          <a:p>
            <a:pPr algn="l"/>
            <a:r>
              <a:rPr lang="en-US" sz="800" dirty="0" smtClean="0">
                <a:solidFill>
                  <a:schemeClr val="tx1"/>
                </a:solidFill>
              </a:rPr>
              <a:t>  0 3</a:t>
            </a:r>
          </a:p>
          <a:p>
            <a:pPr algn="l"/>
            <a:r>
              <a:rPr lang="en-US" sz="800" dirty="0" smtClean="0">
                <a:solidFill>
                  <a:schemeClr val="tx1"/>
                </a:solidFill>
              </a:rPr>
              <a:t>  1 2</a:t>
            </a:r>
          </a:p>
          <a:p>
            <a:pPr algn="l"/>
            <a:r>
              <a:rPr lang="en-US" sz="800" dirty="0" smtClean="0">
                <a:solidFill>
                  <a:schemeClr val="tx1"/>
                </a:solidFill>
              </a:rPr>
              <a:t>  2 1</a:t>
            </a:r>
          </a:p>
          <a:p>
            <a:pPr algn="l"/>
            <a:r>
              <a:rPr lang="en-US" sz="800" dirty="0" smtClean="0">
                <a:solidFill>
                  <a:schemeClr val="tx1"/>
                </a:solidFill>
              </a:rPr>
              <a:t>  3 0</a:t>
            </a:r>
          </a:p>
          <a:p>
            <a:pPr algn="l"/>
            <a:r>
              <a:rPr lang="en-US" sz="800" b="1" dirty="0"/>
              <a:t>@E Simulation failed: Function 'main' returns nonzero value '1</a:t>
            </a:r>
            <a:r>
              <a:rPr lang="en-US" sz="800" b="1" dirty="0" smtClean="0"/>
              <a:t>'.</a:t>
            </a:r>
          </a:p>
          <a:p>
            <a:pPr algn="l"/>
            <a:r>
              <a:rPr lang="en-US" sz="800" b="1" dirty="0" smtClean="0"/>
              <a:t>@E [SIM-1] '</a:t>
            </a:r>
            <a:r>
              <a:rPr lang="en-US" sz="800" b="1" dirty="0" err="1" smtClean="0"/>
              <a:t>csim_design</a:t>
            </a:r>
            <a:r>
              <a:rPr lang="en-US" sz="800" b="1" dirty="0"/>
              <a:t>' failed: nonzero return value</a:t>
            </a:r>
            <a:r>
              <a:rPr lang="en-US" sz="800" b="1" dirty="0" smtClean="0"/>
              <a:t>*</a:t>
            </a:r>
            <a:endParaRPr lang="en-US" sz="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684866" y="3711270"/>
            <a:ext cx="2713247" cy="400110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+mn-lt"/>
              </a:rPr>
              <a:t>The test bench </a:t>
            </a:r>
            <a:r>
              <a:rPr lang="en-US" sz="1000" b="1" i="1" dirty="0" smtClean="0">
                <a:latin typeface="+mn-lt"/>
              </a:rPr>
              <a:t>could</a:t>
            </a:r>
            <a:r>
              <a:rPr lang="en-US" sz="1000" b="1" dirty="0" smtClean="0">
                <a:latin typeface="+mn-lt"/>
              </a:rPr>
              <a:t> show the correct results after RTL </a:t>
            </a:r>
            <a:r>
              <a:rPr lang="en-US" sz="1000" b="1" dirty="0" err="1" smtClean="0">
                <a:latin typeface="+mn-lt"/>
              </a:rPr>
              <a:t>sim</a:t>
            </a:r>
            <a:endParaRPr lang="en-US" sz="1000" b="1" dirty="0" smtClean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84866" y="4172130"/>
            <a:ext cx="2713247" cy="400110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latin typeface="+mn-lt"/>
              </a:rPr>
              <a:t>But if there is no return 0, </a:t>
            </a:r>
            <a:r>
              <a:rPr lang="en-US" sz="1000" b="1" dirty="0" err="1" smtClean="0">
                <a:latin typeface="+mn-lt"/>
              </a:rPr>
              <a:t>Vivado</a:t>
            </a:r>
            <a:r>
              <a:rPr lang="en-US" sz="1000" b="1" dirty="0" smtClean="0">
                <a:latin typeface="+mn-lt"/>
              </a:rPr>
              <a:t> HLS will report a failure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5019355" y="4018510"/>
            <a:ext cx="51193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5019353" y="4440965"/>
            <a:ext cx="51193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Slide Number Placeholder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68_add_tb_fil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0666" y="4413343"/>
            <a:ext cx="4137817" cy="17672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4749799"/>
          </a:xfrm>
        </p:spPr>
        <p:txBody>
          <a:bodyPr/>
          <a:lstStyle/>
          <a:p>
            <a:r>
              <a:rPr lang="en-US" dirty="0" smtClean="0"/>
              <a:t>Include all files used by the test bench in </a:t>
            </a:r>
            <a:r>
              <a:rPr lang="en-US" dirty="0" err="1" smtClean="0"/>
              <a:t>Vivado</a:t>
            </a:r>
            <a:r>
              <a:rPr lang="en-US" dirty="0" smtClean="0"/>
              <a:t> HLS</a:t>
            </a:r>
          </a:p>
          <a:p>
            <a:pPr lvl="1"/>
            <a:r>
              <a:rPr lang="en-US" dirty="0" smtClean="0"/>
              <a:t>This test bench reads golden data from files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Include all files or RTL verification </a:t>
            </a:r>
            <a:r>
              <a:rPr lang="en-US" b="1" u="sng" dirty="0" smtClean="0"/>
              <a:t>will</a:t>
            </a:r>
            <a:r>
              <a:rPr lang="en-US" dirty="0" smtClean="0"/>
              <a:t> fail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Bench : Gotcha 2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84626" y="2378450"/>
            <a:ext cx="3634727" cy="3323987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000" b="1" dirty="0" err="1" smtClean="0"/>
              <a:t>int</a:t>
            </a:r>
            <a:r>
              <a:rPr lang="en-US" sz="1000" b="1" dirty="0" smtClean="0"/>
              <a:t> main </a:t>
            </a:r>
            <a:r>
              <a:rPr lang="en-US" sz="1000" dirty="0" smtClean="0"/>
              <a:t>() { </a:t>
            </a:r>
          </a:p>
          <a:p>
            <a:pPr algn="l"/>
            <a:r>
              <a:rPr lang="en-US" sz="1000" dirty="0" smtClean="0"/>
              <a:t>   …</a:t>
            </a:r>
          </a:p>
          <a:p>
            <a:pPr algn="l">
              <a:tabLst>
                <a:tab pos="457200" algn="l"/>
              </a:tabLst>
            </a:pPr>
            <a:r>
              <a:rPr lang="en-US" sz="1000" b="1" dirty="0" smtClean="0"/>
              <a:t>	</a:t>
            </a:r>
            <a:r>
              <a:rPr lang="en-US" sz="1000" dirty="0" smtClean="0"/>
              <a:t>// Get data from files</a:t>
            </a:r>
          </a:p>
          <a:p>
            <a:pPr algn="l">
              <a:tabLst>
                <a:tab pos="457200" algn="l"/>
              </a:tabLst>
            </a:pPr>
            <a:r>
              <a:rPr lang="en-US" sz="1000" dirty="0" smtClean="0"/>
              <a:t>	</a:t>
            </a:r>
            <a:r>
              <a:rPr lang="en-US" sz="1000" dirty="0" err="1" smtClean="0"/>
              <a:t>fp</a:t>
            </a:r>
            <a:r>
              <a:rPr lang="en-US" sz="1000" dirty="0" smtClean="0"/>
              <a:t>=</a:t>
            </a:r>
            <a:r>
              <a:rPr lang="en-US" sz="1000" dirty="0" err="1" smtClean="0"/>
              <a:t>fopen</a:t>
            </a:r>
            <a:r>
              <a:rPr lang="en-US" sz="1000" dirty="0" smtClean="0"/>
              <a:t>("</a:t>
            </a:r>
            <a:r>
              <a:rPr lang="en-US" sz="1000" b="1" dirty="0" err="1" smtClean="0"/>
              <a:t>tb_data</a:t>
            </a:r>
            <a:r>
              <a:rPr lang="en-US" sz="1000" b="1" dirty="0" smtClean="0"/>
              <a:t>/</a:t>
            </a:r>
            <a:r>
              <a:rPr lang="en-US" sz="1000" b="1" dirty="0" err="1" smtClean="0"/>
              <a:t>inA.dat</a:t>
            </a:r>
            <a:r>
              <a:rPr lang="en-US" sz="1000" dirty="0" err="1" smtClean="0"/>
              <a:t>","r</a:t>
            </a:r>
            <a:r>
              <a:rPr lang="en-US" sz="1000" dirty="0" smtClean="0"/>
              <a:t>");</a:t>
            </a:r>
          </a:p>
          <a:p>
            <a:pPr algn="l">
              <a:tabLst>
                <a:tab pos="457200" algn="l"/>
              </a:tabLst>
            </a:pPr>
            <a:r>
              <a:rPr lang="en-US" sz="1000" dirty="0" smtClean="0"/>
              <a:t>	for (</a:t>
            </a:r>
            <a:r>
              <a:rPr lang="en-US" sz="1000" dirty="0" err="1" smtClean="0"/>
              <a:t>i</a:t>
            </a:r>
            <a:r>
              <a:rPr lang="en-US" sz="1000" dirty="0" smtClean="0"/>
              <a:t>=0; </a:t>
            </a:r>
            <a:r>
              <a:rPr lang="en-US" sz="1000" dirty="0" err="1" smtClean="0"/>
              <a:t>i</a:t>
            </a:r>
            <a:r>
              <a:rPr lang="en-US" sz="1000" dirty="0" smtClean="0"/>
              <a:t>&lt;N*NUM_TRANS; </a:t>
            </a:r>
            <a:r>
              <a:rPr lang="en-US" sz="1000" dirty="0" err="1" smtClean="0"/>
              <a:t>i</a:t>
            </a:r>
            <a:r>
              <a:rPr lang="en-US" sz="1000" dirty="0" smtClean="0"/>
              <a:t>++){</a:t>
            </a:r>
          </a:p>
          <a:p>
            <a:pPr algn="l">
              <a:tabLst>
                <a:tab pos="457200" algn="l"/>
              </a:tabLst>
            </a:pPr>
            <a:r>
              <a:rPr lang="en-US" sz="1000" dirty="0" smtClean="0"/>
              <a:t>		int </a:t>
            </a:r>
            <a:r>
              <a:rPr lang="en-US" sz="1000" dirty="0" err="1" smtClean="0"/>
              <a:t>tmp</a:t>
            </a:r>
            <a:r>
              <a:rPr lang="en-US" sz="1000" dirty="0" smtClean="0"/>
              <a:t>;</a:t>
            </a:r>
          </a:p>
          <a:p>
            <a:pPr algn="l">
              <a:tabLst>
                <a:tab pos="457200" algn="l"/>
              </a:tabLst>
            </a:pPr>
            <a:r>
              <a:rPr lang="en-US" sz="1000" dirty="0" smtClean="0"/>
              <a:t>		fscanf(</a:t>
            </a:r>
            <a:r>
              <a:rPr lang="en-US" sz="1000" dirty="0" err="1" smtClean="0"/>
              <a:t>fp</a:t>
            </a:r>
            <a:r>
              <a:rPr lang="en-US" sz="1000" dirty="0" smtClean="0"/>
              <a:t>, "%d", &amp;</a:t>
            </a:r>
            <a:r>
              <a:rPr lang="en-US" sz="1000" dirty="0" err="1" smtClean="0"/>
              <a:t>tmp</a:t>
            </a:r>
            <a:r>
              <a:rPr lang="en-US" sz="1000" dirty="0" smtClean="0"/>
              <a:t>);</a:t>
            </a:r>
          </a:p>
          <a:p>
            <a:pPr algn="l">
              <a:tabLst>
                <a:tab pos="457200" algn="l"/>
              </a:tabLst>
            </a:pPr>
            <a:r>
              <a:rPr lang="en-US" sz="1000" b="1" dirty="0" smtClean="0"/>
              <a:t>		</a:t>
            </a:r>
            <a:r>
              <a:rPr lang="en-US" sz="1000" b="1" dirty="0" err="1" smtClean="0"/>
              <a:t>a_gold</a:t>
            </a:r>
            <a:r>
              <a:rPr lang="en-US" sz="1000" b="1" dirty="0" smtClean="0"/>
              <a:t>[</a:t>
            </a:r>
            <a:r>
              <a:rPr lang="en-US" sz="1000" b="1" dirty="0" err="1" smtClean="0"/>
              <a:t>i</a:t>
            </a:r>
            <a:r>
              <a:rPr lang="en-US" sz="1000" b="1" dirty="0" smtClean="0"/>
              <a:t>] = </a:t>
            </a:r>
            <a:r>
              <a:rPr lang="en-US" sz="1000" b="1" dirty="0" err="1" smtClean="0"/>
              <a:t>tmp</a:t>
            </a:r>
            <a:r>
              <a:rPr lang="en-US" sz="1000" b="1" dirty="0" smtClean="0"/>
              <a:t>;</a:t>
            </a:r>
          </a:p>
          <a:p>
            <a:pPr algn="l">
              <a:tabLst>
                <a:tab pos="457200" algn="l"/>
              </a:tabLst>
            </a:pPr>
            <a:r>
              <a:rPr lang="en-US" sz="1000" dirty="0" smtClean="0"/>
              <a:t>	} </a:t>
            </a:r>
          </a:p>
          <a:p>
            <a:pPr algn="l">
              <a:tabLst>
                <a:tab pos="457200" algn="l"/>
              </a:tabLst>
            </a:pPr>
            <a:r>
              <a:rPr lang="en-US" sz="1000" dirty="0" smtClean="0"/>
              <a:t>	</a:t>
            </a:r>
            <a:r>
              <a:rPr lang="en-US" sz="1000" dirty="0" err="1" smtClean="0"/>
              <a:t>fclose</a:t>
            </a:r>
            <a:r>
              <a:rPr lang="en-US" sz="1000" dirty="0" smtClean="0"/>
              <a:t>(</a:t>
            </a:r>
            <a:r>
              <a:rPr lang="en-US" sz="1000" dirty="0" err="1" smtClean="0"/>
              <a:t>fp</a:t>
            </a:r>
            <a:r>
              <a:rPr lang="en-US" sz="1000" dirty="0" smtClean="0"/>
              <a:t>);</a:t>
            </a:r>
          </a:p>
          <a:p>
            <a:pPr algn="l">
              <a:tabLst>
                <a:tab pos="457200" algn="l"/>
              </a:tabLst>
            </a:pPr>
            <a:endParaRPr lang="en-US" sz="1000" dirty="0" smtClean="0"/>
          </a:p>
          <a:p>
            <a:pPr algn="l">
              <a:tabLst>
                <a:tab pos="457200" algn="l"/>
              </a:tabLst>
            </a:pPr>
            <a:r>
              <a:rPr lang="en-US" sz="1000" dirty="0" smtClean="0"/>
              <a:t>	</a:t>
            </a:r>
            <a:r>
              <a:rPr lang="en-US" sz="1000" dirty="0" err="1" smtClean="0"/>
              <a:t>fp</a:t>
            </a:r>
            <a:r>
              <a:rPr lang="en-US" sz="1000" dirty="0" smtClean="0"/>
              <a:t>=</a:t>
            </a:r>
            <a:r>
              <a:rPr lang="en-US" sz="1000" dirty="0" err="1" smtClean="0"/>
              <a:t>fopen</a:t>
            </a:r>
            <a:r>
              <a:rPr lang="en-US" sz="1000" dirty="0" smtClean="0"/>
              <a:t>("</a:t>
            </a:r>
            <a:r>
              <a:rPr lang="en-US" sz="1000" b="1" dirty="0" err="1" smtClean="0"/>
              <a:t>tb_data</a:t>
            </a:r>
            <a:r>
              <a:rPr lang="en-US" sz="1000" b="1" dirty="0" smtClean="0"/>
              <a:t>/</a:t>
            </a:r>
            <a:r>
              <a:rPr lang="en-US" sz="1000" b="1" dirty="0" err="1" smtClean="0"/>
              <a:t>inB.dat</a:t>
            </a:r>
            <a:r>
              <a:rPr lang="en-US" sz="1000" dirty="0" err="1" smtClean="0"/>
              <a:t>","r</a:t>
            </a:r>
            <a:r>
              <a:rPr lang="en-US" sz="1000" dirty="0" smtClean="0"/>
              <a:t>");</a:t>
            </a:r>
          </a:p>
          <a:p>
            <a:pPr algn="l">
              <a:tabLst>
                <a:tab pos="457200" algn="l"/>
              </a:tabLst>
            </a:pPr>
            <a:r>
              <a:rPr lang="en-US" sz="1000" dirty="0" smtClean="0"/>
              <a:t>	for (</a:t>
            </a:r>
            <a:r>
              <a:rPr lang="en-US" sz="1000" dirty="0" err="1" smtClean="0"/>
              <a:t>i</a:t>
            </a:r>
            <a:r>
              <a:rPr lang="en-US" sz="1000" dirty="0" smtClean="0"/>
              <a:t>=0; </a:t>
            </a:r>
            <a:r>
              <a:rPr lang="en-US" sz="1000" dirty="0" err="1" smtClean="0"/>
              <a:t>i</a:t>
            </a:r>
            <a:r>
              <a:rPr lang="en-US" sz="1000" dirty="0" smtClean="0"/>
              <a:t>&lt;N*NUM_TRANS; </a:t>
            </a:r>
            <a:r>
              <a:rPr lang="en-US" sz="1000" dirty="0" err="1" smtClean="0"/>
              <a:t>i</a:t>
            </a:r>
            <a:r>
              <a:rPr lang="en-US" sz="1000" dirty="0" smtClean="0"/>
              <a:t>++){</a:t>
            </a:r>
          </a:p>
          <a:p>
            <a:pPr algn="l">
              <a:tabLst>
                <a:tab pos="457200" algn="l"/>
              </a:tabLst>
            </a:pPr>
            <a:r>
              <a:rPr lang="en-US" sz="1000" dirty="0" smtClean="0"/>
              <a:t>		int </a:t>
            </a:r>
            <a:r>
              <a:rPr lang="en-US" sz="1000" dirty="0" err="1" smtClean="0"/>
              <a:t>tmp</a:t>
            </a:r>
            <a:r>
              <a:rPr lang="en-US" sz="1000" dirty="0" smtClean="0"/>
              <a:t>;</a:t>
            </a:r>
          </a:p>
          <a:p>
            <a:pPr algn="l">
              <a:tabLst>
                <a:tab pos="457200" algn="l"/>
              </a:tabLst>
            </a:pPr>
            <a:r>
              <a:rPr lang="en-US" sz="1000" dirty="0" smtClean="0"/>
              <a:t>		fscanf(</a:t>
            </a:r>
            <a:r>
              <a:rPr lang="en-US" sz="1000" dirty="0" err="1" smtClean="0"/>
              <a:t>fp</a:t>
            </a:r>
            <a:r>
              <a:rPr lang="en-US" sz="1000" dirty="0" smtClean="0"/>
              <a:t>, "%d", &amp;</a:t>
            </a:r>
            <a:r>
              <a:rPr lang="en-US" sz="1000" dirty="0" err="1" smtClean="0"/>
              <a:t>tmp</a:t>
            </a:r>
            <a:r>
              <a:rPr lang="en-US" sz="1000" dirty="0" smtClean="0"/>
              <a:t>);</a:t>
            </a:r>
          </a:p>
          <a:p>
            <a:pPr algn="l">
              <a:tabLst>
                <a:tab pos="457200" algn="l"/>
              </a:tabLst>
            </a:pPr>
            <a:r>
              <a:rPr lang="en-US" sz="1000" b="1" dirty="0" smtClean="0"/>
              <a:t>		</a:t>
            </a:r>
            <a:r>
              <a:rPr lang="en-US" sz="1000" b="1" dirty="0" err="1" smtClean="0"/>
              <a:t>b_gold</a:t>
            </a:r>
            <a:r>
              <a:rPr lang="en-US" sz="1000" b="1" dirty="0" smtClean="0"/>
              <a:t>[</a:t>
            </a:r>
            <a:r>
              <a:rPr lang="en-US" sz="1000" b="1" dirty="0" err="1" smtClean="0"/>
              <a:t>i</a:t>
            </a:r>
            <a:r>
              <a:rPr lang="en-US" sz="1000" b="1" dirty="0" smtClean="0"/>
              <a:t>] = </a:t>
            </a:r>
            <a:r>
              <a:rPr lang="en-US" sz="1000" b="1" dirty="0" err="1" smtClean="0"/>
              <a:t>tmp</a:t>
            </a:r>
            <a:r>
              <a:rPr lang="en-US" sz="1000" b="1" dirty="0" smtClean="0"/>
              <a:t>;</a:t>
            </a:r>
          </a:p>
          <a:p>
            <a:pPr algn="l">
              <a:tabLst>
                <a:tab pos="457200" algn="l"/>
              </a:tabLst>
            </a:pPr>
            <a:r>
              <a:rPr lang="en-US" sz="1000" dirty="0" smtClean="0"/>
              <a:t>	} </a:t>
            </a:r>
          </a:p>
          <a:p>
            <a:pPr algn="l">
              <a:tabLst>
                <a:tab pos="457200" algn="l"/>
              </a:tabLst>
            </a:pPr>
            <a:r>
              <a:rPr lang="en-US" sz="1000" dirty="0" smtClean="0"/>
              <a:t>	</a:t>
            </a:r>
            <a:r>
              <a:rPr lang="en-US" sz="1000" dirty="0" err="1" smtClean="0"/>
              <a:t>fclose</a:t>
            </a:r>
            <a:r>
              <a:rPr lang="en-US" sz="1000" dirty="0" smtClean="0"/>
              <a:t>(</a:t>
            </a:r>
            <a:r>
              <a:rPr lang="en-US" sz="1000" dirty="0" err="1" smtClean="0"/>
              <a:t>fp</a:t>
            </a:r>
            <a:r>
              <a:rPr lang="en-US" sz="1000" dirty="0" smtClean="0"/>
              <a:t>);</a:t>
            </a:r>
          </a:p>
          <a:p>
            <a:pPr algn="l">
              <a:tabLst>
                <a:tab pos="457200" algn="l"/>
              </a:tabLst>
            </a:pPr>
            <a:r>
              <a:rPr lang="en-US" sz="1000" dirty="0" smtClean="0"/>
              <a:t>  …</a:t>
            </a:r>
          </a:p>
          <a:p>
            <a:pPr algn="l"/>
            <a:r>
              <a:rPr lang="en-US" sz="1000" dirty="0" smtClean="0"/>
              <a:t>  return ret;</a:t>
            </a:r>
          </a:p>
          <a:p>
            <a:pPr algn="l"/>
            <a:r>
              <a:rPr lang="en-US" sz="1000" dirty="0" smtClean="0"/>
              <a:t>}</a:t>
            </a:r>
          </a:p>
        </p:txBody>
      </p:sp>
      <p:pic>
        <p:nvPicPr>
          <p:cNvPr id="7" name="Picture 6" descr="67_add_t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7652" y="2377878"/>
            <a:ext cx="4102997" cy="1824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ight Arrow 7"/>
          <p:cNvSpPr/>
          <p:nvPr/>
        </p:nvSpPr>
        <p:spPr>
          <a:xfrm>
            <a:off x="4865772" y="2877715"/>
            <a:ext cx="2815633" cy="107534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814579" y="3184956"/>
            <a:ext cx="25596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+mn-lt"/>
              </a:rPr>
              <a:t>Include file directory with the test bench</a:t>
            </a:r>
          </a:p>
        </p:txBody>
      </p:sp>
      <p:sp>
        <p:nvSpPr>
          <p:cNvPr id="10" name="Right Arrow 9"/>
          <p:cNvSpPr/>
          <p:nvPr/>
        </p:nvSpPr>
        <p:spPr>
          <a:xfrm>
            <a:off x="4814580" y="4682750"/>
            <a:ext cx="2815633" cy="107534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763387" y="5105206"/>
            <a:ext cx="25596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latin typeface="+mn-lt"/>
              </a:rPr>
              <a:t>Or include both files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Language Support</a:t>
            </a:r>
          </a:p>
          <a:p>
            <a:r>
              <a:rPr lang="en-US" i="1" dirty="0" smtClean="0">
                <a:solidFill>
                  <a:schemeClr val="tx1"/>
                </a:solidFill>
              </a:rPr>
              <a:t>Pointers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Coding Considerations and IO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Streams</a:t>
            </a:r>
          </a:p>
          <a:p>
            <a:r>
              <a:rPr lang="en-US" dirty="0">
                <a:solidFill>
                  <a:schemeClr val="bg2"/>
                </a:solidFill>
              </a:rPr>
              <a:t>Libraries Support</a:t>
            </a:r>
          </a:p>
          <a:p>
            <a:pPr lvl="1"/>
            <a:r>
              <a:rPr lang="en-US" dirty="0">
                <a:solidFill>
                  <a:schemeClr val="bg2"/>
                </a:solidFill>
              </a:rPr>
              <a:t>FFT, FIR, Shift Registers and Linear Algebra</a:t>
            </a:r>
          </a:p>
          <a:p>
            <a:pPr lvl="1"/>
            <a:r>
              <a:rPr lang="en-US" dirty="0" err="1" smtClean="0">
                <a:solidFill>
                  <a:schemeClr val="bg2"/>
                </a:solidFill>
              </a:rPr>
              <a:t>OpenCV</a:t>
            </a:r>
            <a:endParaRPr lang="en-US" dirty="0">
              <a:solidFill>
                <a:schemeClr val="bg2"/>
              </a:solidFill>
            </a:endParaRPr>
          </a:p>
          <a:p>
            <a:r>
              <a:rPr lang="en-US" dirty="0" smtClean="0">
                <a:solidFill>
                  <a:schemeClr val="bg2"/>
                </a:solidFill>
              </a:rPr>
              <a:t>Summary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74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0" y="1600201"/>
            <a:ext cx="11268235" cy="4268337"/>
          </a:xfrm>
        </p:spPr>
        <p:txBody>
          <a:bodyPr/>
          <a:lstStyle/>
          <a:p>
            <a:r>
              <a:rPr lang="en-US" dirty="0" smtClean="0"/>
              <a:t>Structs as pointers </a:t>
            </a:r>
          </a:p>
          <a:p>
            <a:pPr lvl="1"/>
            <a:r>
              <a:rPr lang="en-US" dirty="0" smtClean="0"/>
              <a:t>Structs are implemented differently as pointers or pass-by-value</a:t>
            </a:r>
          </a:p>
          <a:p>
            <a:r>
              <a:rPr lang="en-US" dirty="0" smtClean="0"/>
              <a:t>Pointer arithmetic</a:t>
            </a:r>
          </a:p>
          <a:p>
            <a:pPr lvl="1"/>
            <a:r>
              <a:rPr lang="en-US" dirty="0" smtClean="0"/>
              <a:t>Only supported as interface using ap_bus</a:t>
            </a:r>
          </a:p>
          <a:p>
            <a:r>
              <a:rPr lang="en-US" dirty="0" smtClean="0"/>
              <a:t>Converting pointers using malloc</a:t>
            </a:r>
          </a:p>
          <a:p>
            <a:pPr lvl="1"/>
            <a:r>
              <a:rPr lang="en-US" dirty="0" smtClean="0"/>
              <a:t>Must be converted to fixed sized resources</a:t>
            </a:r>
          </a:p>
          <a:p>
            <a:r>
              <a:rPr lang="en-US" dirty="0" smtClean="0"/>
              <a:t>Multi-access Pointers</a:t>
            </a:r>
          </a:p>
          <a:p>
            <a:pPr lvl="1"/>
            <a:r>
              <a:rPr lang="en-US" dirty="0" smtClean="0"/>
              <a:t>Must be marked as volatile or reads and writes will be optimized away</a:t>
            </a:r>
          </a:p>
          <a:p>
            <a:pPr lvl="1"/>
            <a:r>
              <a:rPr lang="en-US" dirty="0" smtClean="0"/>
              <a:t>Cannot be rigorously validated with C simulation</a:t>
            </a:r>
          </a:p>
          <a:p>
            <a:pPr lvl="1"/>
            <a:r>
              <a:rPr lang="en-US" dirty="0" smtClean="0"/>
              <a:t>Require a depth specification for RTL simulation</a:t>
            </a:r>
          </a:p>
          <a:p>
            <a:r>
              <a:rPr lang="en-US" dirty="0" smtClean="0"/>
              <a:t>Arrays of Pointers</a:t>
            </a:r>
          </a:p>
          <a:p>
            <a:pPr lvl="1"/>
            <a:r>
              <a:rPr lang="en-US" b="0" dirty="0" smtClean="0"/>
              <a:t>When </a:t>
            </a:r>
            <a:r>
              <a:rPr lang="en-US" b="0" dirty="0"/>
              <a:t>using arrays of pointers, each pointer must point to a scalar or a scalar array (</a:t>
            </a:r>
            <a:r>
              <a:rPr lang="en-US" b="0" dirty="0" smtClean="0"/>
              <a:t>not another pointer</a:t>
            </a:r>
            <a:r>
              <a:rPr lang="en-US" b="0" dirty="0"/>
              <a:t>)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Pointer	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ts val="2200"/>
              </a:lnSpc>
              <a:tabLst>
                <a:tab pos="228600" algn="l"/>
              </a:tabLst>
            </a:pPr>
            <a:r>
              <a:rPr lang="en-US" altLang="zh-CN" dirty="0">
                <a:solidFill>
                  <a:schemeClr val="tx1"/>
                </a:solidFill>
                <a:cs typeface="Arial" pitchFamily="34" charset="0"/>
              </a:rPr>
              <a:t>After completing this </a:t>
            </a:r>
            <a:r>
              <a:rPr lang="en-US" altLang="zh-CN" dirty="0" smtClean="0">
                <a:solidFill>
                  <a:schemeClr val="tx1"/>
                </a:solidFill>
                <a:cs typeface="Arial" pitchFamily="34" charset="0"/>
              </a:rPr>
              <a:t>module, </a:t>
            </a:r>
            <a:r>
              <a:rPr lang="en-US" altLang="zh-CN" dirty="0">
                <a:solidFill>
                  <a:schemeClr val="tx1"/>
                </a:solidFill>
                <a:cs typeface="Arial" pitchFamily="34" charset="0"/>
              </a:rPr>
              <a:t>you will be able to:</a:t>
            </a:r>
          </a:p>
          <a:p>
            <a:pPr>
              <a:lnSpc>
                <a:spcPts val="1000"/>
              </a:lnSpc>
              <a:buNone/>
            </a:pPr>
            <a:endParaRPr lang="en-US" altLang="zh-CN" dirty="0">
              <a:solidFill>
                <a:schemeClr val="tx1"/>
              </a:solidFill>
            </a:endParaRPr>
          </a:p>
          <a:p>
            <a:pPr lvl="1"/>
            <a:r>
              <a:rPr lang="en-US" dirty="0"/>
              <a:t>List language support in </a:t>
            </a:r>
            <a:r>
              <a:rPr lang="en-US" dirty="0" err="1" smtClean="0"/>
              <a:t>Vivado</a:t>
            </a:r>
            <a:r>
              <a:rPr lang="en-US" dirty="0" smtClean="0"/>
              <a:t> HLS</a:t>
            </a:r>
            <a:endParaRPr lang="en-US" dirty="0"/>
          </a:p>
          <a:p>
            <a:pPr lvl="1"/>
            <a:r>
              <a:rPr lang="en-US" dirty="0"/>
              <a:t>State when a construct is not synthesizable</a:t>
            </a:r>
          </a:p>
          <a:p>
            <a:pPr lvl="1"/>
            <a:r>
              <a:rPr lang="en-US" dirty="0"/>
              <a:t>List unsupported constructs</a:t>
            </a:r>
          </a:p>
          <a:p>
            <a:pPr lvl="1"/>
            <a:r>
              <a:rPr lang="en-US" dirty="0"/>
              <a:t>Describe multi-access pointer and restriction imposed on using it</a:t>
            </a:r>
          </a:p>
          <a:p>
            <a:pPr lvl="1"/>
            <a:r>
              <a:rPr lang="en-US" dirty="0"/>
              <a:t>Describe how </a:t>
            </a:r>
            <a:r>
              <a:rPr lang="en-US" dirty="0" err="1"/>
              <a:t>structs</a:t>
            </a:r>
            <a:r>
              <a:rPr lang="en-US" dirty="0"/>
              <a:t> and pointers are handled in </a:t>
            </a:r>
            <a:r>
              <a:rPr lang="en-US" dirty="0" err="1" smtClean="0"/>
              <a:t>Vivado</a:t>
            </a:r>
            <a:r>
              <a:rPr lang="en-US" dirty="0" smtClean="0"/>
              <a:t> HLS</a:t>
            </a:r>
          </a:p>
          <a:p>
            <a:pPr lvl="1"/>
            <a:r>
              <a:rPr lang="en-US" dirty="0"/>
              <a:t>Generate efficient hardware from C sources using stream and shift register </a:t>
            </a:r>
            <a:r>
              <a:rPr lang="en-US" dirty="0" smtClean="0"/>
              <a:t>classes</a:t>
            </a:r>
          </a:p>
          <a:p>
            <a:pPr lvl="1"/>
            <a:r>
              <a:rPr lang="en-US" dirty="0" smtClean="0"/>
              <a:t>List supported functions in </a:t>
            </a:r>
            <a:r>
              <a:rPr lang="en-US" dirty="0" err="1" smtClean="0"/>
              <a:t>OpenCV</a:t>
            </a:r>
            <a:r>
              <a:rPr lang="en-US" dirty="0" smtClean="0"/>
              <a:t> library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Struct passed as a pointer</a:t>
            </a:r>
          </a:p>
          <a:p>
            <a:pPr lvl="1"/>
            <a:r>
              <a:rPr lang="en-US" dirty="0" smtClean="0"/>
              <a:t>When a struct is passed as a pointer</a:t>
            </a:r>
          </a:p>
          <a:p>
            <a:pPr lvl="1"/>
            <a:r>
              <a:rPr lang="en-US" dirty="0" smtClean="0"/>
              <a:t>The data will be accessed as pass-by-reference</a:t>
            </a:r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pPr lvl="1">
              <a:buNone/>
            </a:pPr>
            <a:endParaRPr lang="en-US" sz="1600" dirty="0"/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Struct passed by-value</a:t>
            </a:r>
          </a:p>
          <a:p>
            <a:pPr lvl="1"/>
            <a:r>
              <a:rPr lang="en-US" dirty="0" smtClean="0"/>
              <a:t>When a struct is passed directly and not as a pointer</a:t>
            </a:r>
          </a:p>
          <a:p>
            <a:pPr lvl="1"/>
            <a:r>
              <a:rPr lang="en-US" dirty="0" smtClean="0"/>
              <a:t>The data will be accessed as pass-by-value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Pointer &amp; Structs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742979" y="2721960"/>
            <a:ext cx="2457280" cy="1223412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>
              <a:tabLst>
                <a:tab pos="457200" algn="l"/>
              </a:tabLst>
            </a:pPr>
            <a:r>
              <a:rPr lang="en-US" sz="1050" dirty="0" err="1" smtClean="0"/>
              <a:t>typedef</a:t>
            </a:r>
            <a:r>
              <a:rPr lang="en-US" sz="1050" dirty="0" smtClean="0"/>
              <a:t> struct{  </a:t>
            </a:r>
          </a:p>
          <a:p>
            <a:pPr algn="l">
              <a:tabLst>
                <a:tab pos="457200" algn="l"/>
              </a:tabLst>
            </a:pPr>
            <a:r>
              <a:rPr lang="en-US" sz="1050" dirty="0" smtClean="0"/>
              <a:t>	unsigned char A;  	unsigned char B[4];  	unsigned char C;</a:t>
            </a:r>
          </a:p>
          <a:p>
            <a:pPr algn="l">
              <a:tabLst>
                <a:tab pos="457200" algn="l"/>
              </a:tabLst>
            </a:pPr>
            <a:r>
              <a:rPr lang="en-US" sz="1050" dirty="0" smtClean="0"/>
              <a:t>} </a:t>
            </a:r>
            <a:r>
              <a:rPr lang="en-US" sz="1050" dirty="0" err="1" smtClean="0"/>
              <a:t>my_data</a:t>
            </a:r>
            <a:r>
              <a:rPr lang="en-US" sz="1050" dirty="0" smtClean="0"/>
              <a:t>;</a:t>
            </a:r>
          </a:p>
          <a:p>
            <a:pPr algn="l">
              <a:tabLst>
                <a:tab pos="457200" algn="l"/>
              </a:tabLst>
            </a:pPr>
            <a:endParaRPr lang="en-US" sz="1050" dirty="0" smtClean="0"/>
          </a:p>
          <a:p>
            <a:pPr algn="l">
              <a:tabLst>
                <a:tab pos="457200" algn="l"/>
              </a:tabLst>
            </a:pPr>
            <a:r>
              <a:rPr lang="en-US" sz="1050" dirty="0" smtClean="0"/>
              <a:t>void foo(</a:t>
            </a:r>
            <a:r>
              <a:rPr lang="en-US" sz="1050" dirty="0" err="1" smtClean="0"/>
              <a:t>my_data</a:t>
            </a:r>
            <a:r>
              <a:rPr lang="en-US" sz="1050" dirty="0" smtClean="0"/>
              <a:t> </a:t>
            </a:r>
            <a:r>
              <a:rPr lang="en-US" sz="1050" b="1" dirty="0" smtClean="0"/>
              <a:t>*in</a:t>
            </a:r>
            <a:r>
              <a:rPr lang="en-US" sz="1050" dirty="0" smtClean="0"/>
              <a:t>);</a:t>
            </a:r>
          </a:p>
        </p:txBody>
      </p:sp>
      <p:sp>
        <p:nvSpPr>
          <p:cNvPr id="23" name="Rectangle 22"/>
          <p:cNvSpPr/>
          <p:nvPr/>
        </p:nvSpPr>
        <p:spPr>
          <a:xfrm>
            <a:off x="9319593" y="2645150"/>
            <a:ext cx="1586993" cy="11521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8910046" y="2952390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8436666" y="2799575"/>
            <a:ext cx="5100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/>
              <a:t>8-bit</a:t>
            </a:r>
            <a:endParaRPr lang="en-US" sz="1200" b="1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8902627" y="3173852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454623" y="3029201"/>
            <a:ext cx="14847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/>
              <a:t>8-bit Memory port</a:t>
            </a:r>
            <a:endParaRPr lang="en-US" sz="1200" b="1" dirty="0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8910046" y="3472124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8436666" y="3319309"/>
            <a:ext cx="5100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/>
              <a:t>8-bit</a:t>
            </a:r>
            <a:endParaRPr lang="en-US" sz="1200" b="1" dirty="0"/>
          </a:p>
        </p:txBody>
      </p:sp>
      <p:cxnSp>
        <p:nvCxnSpPr>
          <p:cNvPr id="44" name="Straight Arrow Connector 43"/>
          <p:cNvCxnSpPr/>
          <p:nvPr/>
        </p:nvCxnSpPr>
        <p:spPr>
          <a:xfrm rot="10800000">
            <a:off x="8858854" y="3258042"/>
            <a:ext cx="409544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Down Arrow 44"/>
          <p:cNvSpPr/>
          <p:nvPr/>
        </p:nvSpPr>
        <p:spPr>
          <a:xfrm rot="16200000">
            <a:off x="5454436" y="2581289"/>
            <a:ext cx="460860" cy="112625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1742979" y="5143305"/>
            <a:ext cx="2457280" cy="1223412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050" dirty="0" err="1" smtClean="0"/>
              <a:t>typedef</a:t>
            </a:r>
            <a:r>
              <a:rPr lang="en-US" sz="1050" dirty="0" smtClean="0"/>
              <a:t> struct{  </a:t>
            </a:r>
          </a:p>
          <a:p>
            <a:pPr algn="l">
              <a:tabLst>
                <a:tab pos="457200" algn="l"/>
              </a:tabLst>
            </a:pPr>
            <a:r>
              <a:rPr lang="en-US" sz="1050" dirty="0" smtClean="0"/>
              <a:t>	unsigned char A;  	unsigned char B[4];  	unsigned char C;</a:t>
            </a:r>
          </a:p>
          <a:p>
            <a:pPr algn="l">
              <a:tabLst>
                <a:tab pos="457200" algn="l"/>
              </a:tabLst>
            </a:pPr>
            <a:r>
              <a:rPr lang="en-US" sz="1050" dirty="0" smtClean="0"/>
              <a:t>} </a:t>
            </a:r>
            <a:r>
              <a:rPr lang="en-US" sz="1050" dirty="0" err="1" smtClean="0"/>
              <a:t>my_data</a:t>
            </a:r>
            <a:r>
              <a:rPr lang="en-US" sz="1050" dirty="0" smtClean="0"/>
              <a:t>;</a:t>
            </a:r>
          </a:p>
          <a:p>
            <a:pPr algn="l">
              <a:tabLst>
                <a:tab pos="457200" algn="l"/>
              </a:tabLst>
            </a:pPr>
            <a:endParaRPr lang="en-US" sz="1050" dirty="0" smtClean="0"/>
          </a:p>
          <a:p>
            <a:pPr algn="l">
              <a:tabLst>
                <a:tab pos="457200" algn="l"/>
              </a:tabLst>
            </a:pPr>
            <a:r>
              <a:rPr lang="en-US" sz="1050" dirty="0" smtClean="0"/>
              <a:t>void </a:t>
            </a:r>
            <a:r>
              <a:rPr lang="en-US" sz="1050" dirty="0" err="1" smtClean="0"/>
              <a:t>foo</a:t>
            </a:r>
            <a:r>
              <a:rPr lang="en-US" sz="1050" dirty="0" smtClean="0"/>
              <a:t>(</a:t>
            </a:r>
            <a:r>
              <a:rPr lang="en-US" sz="1050" dirty="0" err="1" smtClean="0"/>
              <a:t>my_data</a:t>
            </a:r>
            <a:r>
              <a:rPr lang="en-US" sz="1050" dirty="0" smtClean="0"/>
              <a:t> </a:t>
            </a:r>
            <a:r>
              <a:rPr lang="en-US" sz="1050" b="1" dirty="0" smtClean="0"/>
              <a:t>in</a:t>
            </a:r>
            <a:r>
              <a:rPr lang="en-US" sz="1050" dirty="0" smtClean="0"/>
              <a:t>);</a:t>
            </a:r>
          </a:p>
        </p:txBody>
      </p:sp>
      <p:sp>
        <p:nvSpPr>
          <p:cNvPr id="47" name="Rectangle 46"/>
          <p:cNvSpPr/>
          <p:nvPr/>
        </p:nvSpPr>
        <p:spPr>
          <a:xfrm>
            <a:off x="9319593" y="5066495"/>
            <a:ext cx="1586993" cy="11521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8910046" y="5373735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8436666" y="5220920"/>
            <a:ext cx="5100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/>
              <a:t>8-bit</a:t>
            </a:r>
            <a:endParaRPr lang="en-US" sz="1200" b="1" dirty="0"/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8902627" y="5595197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7986820" y="5450546"/>
            <a:ext cx="9525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/>
              <a:t>32(4x8)-bit</a:t>
            </a:r>
            <a:endParaRPr lang="en-US" sz="1200" b="1" dirty="0"/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8910046" y="5893469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8436666" y="5740654"/>
            <a:ext cx="5100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/>
              <a:t>8-bit</a:t>
            </a:r>
            <a:endParaRPr lang="en-US" sz="1200" b="1" dirty="0"/>
          </a:p>
        </p:txBody>
      </p:sp>
      <p:sp>
        <p:nvSpPr>
          <p:cNvPr id="55" name="Down Arrow 54"/>
          <p:cNvSpPr/>
          <p:nvPr/>
        </p:nvSpPr>
        <p:spPr>
          <a:xfrm rot="16200000">
            <a:off x="5454436" y="5002634"/>
            <a:ext cx="460860" cy="112625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/>
          <p:cNvSpPr txBox="1"/>
          <p:nvPr/>
        </p:nvSpPr>
        <p:spPr>
          <a:xfrm>
            <a:off x="9932754" y="5083897"/>
            <a:ext cx="4251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err="1" smtClean="0"/>
              <a:t>foo</a:t>
            </a:r>
            <a:endParaRPr lang="en-US" sz="12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9870697" y="2645151"/>
            <a:ext cx="4251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err="1" smtClean="0"/>
              <a:t>foo</a:t>
            </a:r>
            <a:endParaRPr lang="en-US" sz="1200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9317561" y="2797551"/>
            <a:ext cx="2952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A</a:t>
            </a:r>
            <a:endParaRPr lang="en-US" sz="1200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9316225" y="3067606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</a:t>
            </a:r>
            <a:endParaRPr lang="en-US" sz="1200" dirty="0"/>
          </a:p>
        </p:txBody>
      </p:sp>
      <p:sp>
        <p:nvSpPr>
          <p:cNvPr id="60" name="TextBox 59"/>
          <p:cNvSpPr txBox="1"/>
          <p:nvPr/>
        </p:nvSpPr>
        <p:spPr>
          <a:xfrm>
            <a:off x="9317560" y="3328277"/>
            <a:ext cx="2952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</a:t>
            </a:r>
            <a:endParaRPr lang="en-US" sz="1200" dirty="0"/>
          </a:p>
        </p:txBody>
      </p:sp>
      <p:sp>
        <p:nvSpPr>
          <p:cNvPr id="61" name="TextBox 60"/>
          <p:cNvSpPr txBox="1"/>
          <p:nvPr/>
        </p:nvSpPr>
        <p:spPr>
          <a:xfrm>
            <a:off x="9317561" y="5236297"/>
            <a:ext cx="2952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A</a:t>
            </a:r>
            <a:endParaRPr lang="en-US" sz="1200" b="1" dirty="0"/>
          </a:p>
        </p:txBody>
      </p:sp>
      <p:sp>
        <p:nvSpPr>
          <p:cNvPr id="62" name="TextBox 61"/>
          <p:cNvSpPr txBox="1"/>
          <p:nvPr/>
        </p:nvSpPr>
        <p:spPr>
          <a:xfrm>
            <a:off x="9316225" y="5506352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</a:t>
            </a:r>
            <a:endParaRPr lang="en-US" sz="1200" dirty="0"/>
          </a:p>
        </p:txBody>
      </p:sp>
      <p:sp>
        <p:nvSpPr>
          <p:cNvPr id="63" name="TextBox 62"/>
          <p:cNvSpPr txBox="1"/>
          <p:nvPr/>
        </p:nvSpPr>
        <p:spPr>
          <a:xfrm>
            <a:off x="9317560" y="5767023"/>
            <a:ext cx="2952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</a:t>
            </a:r>
            <a:endParaRPr lang="en-US" sz="1200" dirty="0"/>
          </a:p>
        </p:txBody>
      </p:sp>
      <p:sp>
        <p:nvSpPr>
          <p:cNvPr id="64" name="TextBox 63"/>
          <p:cNvSpPr txBox="1"/>
          <p:nvPr/>
        </p:nvSpPr>
        <p:spPr>
          <a:xfrm>
            <a:off x="4763387" y="3643680"/>
            <a:ext cx="1382220" cy="307777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Pointer</a:t>
            </a:r>
            <a:endParaRPr lang="en-US" sz="1400" b="1" dirty="0"/>
          </a:p>
        </p:txBody>
      </p:sp>
      <p:cxnSp>
        <p:nvCxnSpPr>
          <p:cNvPr id="66" name="Straight Arrow Connector 65"/>
          <p:cNvCxnSpPr/>
          <p:nvPr/>
        </p:nvCxnSpPr>
        <p:spPr>
          <a:xfrm flipH="1">
            <a:off x="3946681" y="3797300"/>
            <a:ext cx="716707" cy="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Slide Number Placeholder 3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38" name="Footer Placeholder 3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Accessing a struct: pass-by-reference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Accessing a struct: pass-by-value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 Access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245426" y="4090457"/>
            <a:ext cx="4812175" cy="2192908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>
              <a:tabLst>
                <a:tab pos="457200" algn="l"/>
                <a:tab pos="914400" algn="l"/>
              </a:tabLst>
            </a:pPr>
            <a:r>
              <a:rPr lang="en-US" sz="1050" dirty="0" err="1" smtClean="0"/>
              <a:t>my_data</a:t>
            </a:r>
            <a:r>
              <a:rPr lang="en-US" sz="1050" dirty="0" smtClean="0"/>
              <a:t> </a:t>
            </a:r>
            <a:r>
              <a:rPr lang="en-US" sz="1050" dirty="0" err="1" smtClean="0"/>
              <a:t>foo</a:t>
            </a:r>
            <a:r>
              <a:rPr lang="en-US" sz="1050" dirty="0" smtClean="0"/>
              <a:t>(</a:t>
            </a:r>
            <a:r>
              <a:rPr lang="en-US" sz="1050" dirty="0" err="1" smtClean="0"/>
              <a:t>my_data</a:t>
            </a:r>
            <a:r>
              <a:rPr lang="en-US" sz="1050" dirty="0" smtClean="0"/>
              <a:t> </a:t>
            </a:r>
            <a:r>
              <a:rPr lang="en-US" sz="1050" dirty="0" err="1" smtClean="0"/>
              <a:t>a_in</a:t>
            </a:r>
            <a:r>
              <a:rPr lang="en-US" sz="1050" dirty="0" smtClean="0"/>
              <a:t>, </a:t>
            </a:r>
            <a:r>
              <a:rPr lang="en-US" sz="1050" dirty="0" err="1" smtClean="0"/>
              <a:t>my_data</a:t>
            </a:r>
            <a:r>
              <a:rPr lang="en-US" sz="1050" dirty="0" smtClean="0"/>
              <a:t> </a:t>
            </a:r>
            <a:r>
              <a:rPr lang="en-US" sz="1050" dirty="0" err="1" smtClean="0"/>
              <a:t>b_out</a:t>
            </a:r>
            <a:r>
              <a:rPr lang="en-US" sz="1050" dirty="0" smtClean="0"/>
              <a:t>) {  </a:t>
            </a:r>
          </a:p>
          <a:p>
            <a:pPr algn="l">
              <a:tabLst>
                <a:tab pos="457200" algn="l"/>
                <a:tab pos="914400" algn="l"/>
              </a:tabLst>
            </a:pPr>
            <a:r>
              <a:rPr lang="en-US" sz="1050" dirty="0" smtClean="0"/>
              <a:t>	int </a:t>
            </a:r>
            <a:r>
              <a:rPr lang="en-US" sz="1050" dirty="0" err="1" smtClean="0"/>
              <a:t>i</a:t>
            </a:r>
            <a:r>
              <a:rPr lang="en-US" sz="1050" dirty="0" smtClean="0"/>
              <a:t>;  </a:t>
            </a:r>
          </a:p>
          <a:p>
            <a:pPr algn="l">
              <a:tabLst>
                <a:tab pos="457200" algn="l"/>
                <a:tab pos="914400" algn="l"/>
              </a:tabLst>
            </a:pPr>
            <a:endParaRPr lang="en-US" sz="1050" dirty="0" smtClean="0"/>
          </a:p>
          <a:p>
            <a:pPr algn="l">
              <a:tabLst>
                <a:tab pos="457200" algn="l"/>
                <a:tab pos="914400" algn="l"/>
              </a:tabLst>
            </a:pPr>
            <a:r>
              <a:rPr lang="en-US" sz="1050" dirty="0" smtClean="0"/>
              <a:t>	</a:t>
            </a:r>
            <a:r>
              <a:rPr lang="en-US" sz="1050" dirty="0" err="1" smtClean="0"/>
              <a:t>b_out.A</a:t>
            </a:r>
            <a:r>
              <a:rPr lang="en-US" sz="1050" dirty="0" smtClean="0"/>
              <a:t> = a_in.A+1;  </a:t>
            </a:r>
          </a:p>
          <a:p>
            <a:pPr algn="l">
              <a:tabLst>
                <a:tab pos="457200" algn="l"/>
                <a:tab pos="914400" algn="l"/>
              </a:tabLst>
            </a:pPr>
            <a:endParaRPr lang="en-US" sz="1050" dirty="0" smtClean="0"/>
          </a:p>
          <a:p>
            <a:pPr algn="l">
              <a:tabLst>
                <a:tab pos="457200" algn="l"/>
                <a:tab pos="914400" algn="l"/>
              </a:tabLst>
            </a:pPr>
            <a:r>
              <a:rPr lang="en-US" sz="1050" dirty="0" smtClean="0"/>
              <a:t>	for(</a:t>
            </a:r>
            <a:r>
              <a:rPr lang="en-US" sz="1050" dirty="0" err="1" smtClean="0"/>
              <a:t>i</a:t>
            </a:r>
            <a:r>
              <a:rPr lang="en-US" sz="1050" dirty="0" smtClean="0"/>
              <a:t>=0; </a:t>
            </a:r>
            <a:r>
              <a:rPr lang="en-US" sz="1050" dirty="0" err="1" smtClean="0"/>
              <a:t>i</a:t>
            </a:r>
            <a:r>
              <a:rPr lang="en-US" sz="1050" dirty="0" smtClean="0"/>
              <a:t> &lt;= N-1; </a:t>
            </a:r>
            <a:r>
              <a:rPr lang="en-US" sz="1050" dirty="0" err="1" smtClean="0"/>
              <a:t>i</a:t>
            </a:r>
            <a:r>
              <a:rPr lang="en-US" sz="1050" dirty="0" smtClean="0"/>
              <a:t>++) {    </a:t>
            </a:r>
          </a:p>
          <a:p>
            <a:pPr algn="l">
              <a:tabLst>
                <a:tab pos="457200" algn="l"/>
                <a:tab pos="914400" algn="l"/>
              </a:tabLst>
            </a:pPr>
            <a:r>
              <a:rPr lang="en-US" sz="1050" dirty="0" smtClean="0"/>
              <a:t>		</a:t>
            </a:r>
            <a:r>
              <a:rPr lang="en-US" sz="1050" dirty="0" err="1" smtClean="0"/>
              <a:t>b_out.B</a:t>
            </a:r>
            <a:r>
              <a:rPr lang="en-US" sz="1050" dirty="0" smtClean="0"/>
              <a:t>[</a:t>
            </a:r>
            <a:r>
              <a:rPr lang="en-US" sz="1050" dirty="0" err="1" smtClean="0"/>
              <a:t>i</a:t>
            </a:r>
            <a:r>
              <a:rPr lang="en-US" sz="1050" dirty="0" smtClean="0"/>
              <a:t>] = </a:t>
            </a:r>
            <a:r>
              <a:rPr lang="en-US" sz="1050" dirty="0" err="1" smtClean="0"/>
              <a:t>a_in.B</a:t>
            </a:r>
            <a:r>
              <a:rPr lang="en-US" sz="1050" dirty="0" smtClean="0"/>
              <a:t>[</a:t>
            </a:r>
            <a:r>
              <a:rPr lang="en-US" sz="1050" dirty="0" err="1" smtClean="0"/>
              <a:t>i</a:t>
            </a:r>
            <a:r>
              <a:rPr lang="en-US" sz="1050" dirty="0" smtClean="0"/>
              <a:t>]+1;  </a:t>
            </a:r>
          </a:p>
          <a:p>
            <a:pPr algn="l">
              <a:tabLst>
                <a:tab pos="457200" algn="l"/>
                <a:tab pos="914400" algn="l"/>
              </a:tabLst>
            </a:pPr>
            <a:r>
              <a:rPr lang="en-US" sz="1050" dirty="0" smtClean="0"/>
              <a:t>	}  </a:t>
            </a:r>
          </a:p>
          <a:p>
            <a:pPr algn="l">
              <a:tabLst>
                <a:tab pos="457200" algn="l"/>
                <a:tab pos="914400" algn="l"/>
              </a:tabLst>
            </a:pPr>
            <a:endParaRPr lang="en-US" sz="1050" dirty="0" smtClean="0"/>
          </a:p>
          <a:p>
            <a:pPr algn="l">
              <a:tabLst>
                <a:tab pos="457200" algn="l"/>
                <a:tab pos="914400" algn="l"/>
              </a:tabLst>
            </a:pPr>
            <a:r>
              <a:rPr lang="en-US" sz="1050" dirty="0" smtClean="0"/>
              <a:t>	</a:t>
            </a:r>
            <a:r>
              <a:rPr lang="en-US" sz="1050" dirty="0" err="1" smtClean="0"/>
              <a:t>b_out.C</a:t>
            </a:r>
            <a:r>
              <a:rPr lang="en-US" sz="1050" dirty="0" smtClean="0"/>
              <a:t> = a_in.C+1;  </a:t>
            </a:r>
          </a:p>
          <a:p>
            <a:pPr algn="l">
              <a:tabLst>
                <a:tab pos="457200" algn="l"/>
                <a:tab pos="914400" algn="l"/>
              </a:tabLst>
            </a:pPr>
            <a:r>
              <a:rPr lang="en-US" sz="1050" dirty="0" smtClean="0"/>
              <a:t>	</a:t>
            </a:r>
          </a:p>
          <a:p>
            <a:pPr algn="l">
              <a:tabLst>
                <a:tab pos="457200" algn="l"/>
                <a:tab pos="914400" algn="l"/>
              </a:tabLst>
            </a:pPr>
            <a:r>
              <a:rPr lang="en-US" sz="1050" dirty="0" smtClean="0"/>
              <a:t>	return </a:t>
            </a:r>
            <a:r>
              <a:rPr lang="en-US" sz="1050" dirty="0" err="1" smtClean="0"/>
              <a:t>b_out</a:t>
            </a:r>
            <a:r>
              <a:rPr lang="en-US" sz="1050" dirty="0" smtClean="0"/>
              <a:t>;</a:t>
            </a:r>
          </a:p>
          <a:p>
            <a:pPr algn="l">
              <a:tabLst>
                <a:tab pos="457200" algn="l"/>
                <a:tab pos="914400" algn="l"/>
              </a:tabLst>
            </a:pPr>
            <a:r>
              <a:rPr lang="en-US" sz="1050" dirty="0" smtClean="0"/>
              <a:t>}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33433" y="2056071"/>
            <a:ext cx="4812173" cy="1869743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>
              <a:tabLst>
                <a:tab pos="457200" algn="l"/>
                <a:tab pos="914400" algn="l"/>
              </a:tabLst>
            </a:pPr>
            <a:r>
              <a:rPr lang="en-US" sz="1050" dirty="0" smtClean="0"/>
              <a:t>void </a:t>
            </a:r>
            <a:r>
              <a:rPr lang="en-US" sz="1050" dirty="0" err="1" smtClean="0"/>
              <a:t>foo</a:t>
            </a:r>
            <a:r>
              <a:rPr lang="en-US" sz="1050" dirty="0" smtClean="0"/>
              <a:t>(</a:t>
            </a:r>
            <a:r>
              <a:rPr lang="en-US" sz="1050" dirty="0" err="1" smtClean="0"/>
              <a:t>my_data</a:t>
            </a:r>
            <a:r>
              <a:rPr lang="en-US" sz="1050" dirty="0" smtClean="0"/>
              <a:t> *</a:t>
            </a:r>
            <a:r>
              <a:rPr lang="en-US" sz="1050" dirty="0" err="1" smtClean="0"/>
              <a:t>a_in</a:t>
            </a:r>
            <a:r>
              <a:rPr lang="en-US" sz="1050" dirty="0" smtClean="0"/>
              <a:t>, </a:t>
            </a:r>
            <a:r>
              <a:rPr lang="en-US" sz="1050" dirty="0" err="1" smtClean="0"/>
              <a:t>my_data</a:t>
            </a:r>
            <a:r>
              <a:rPr lang="en-US" sz="1050" dirty="0" smtClean="0"/>
              <a:t> *</a:t>
            </a:r>
            <a:r>
              <a:rPr lang="en-US" sz="1050" dirty="0" err="1" smtClean="0"/>
              <a:t>b_out</a:t>
            </a:r>
            <a:r>
              <a:rPr lang="en-US" sz="1050" dirty="0" smtClean="0"/>
              <a:t>) {  </a:t>
            </a:r>
          </a:p>
          <a:p>
            <a:pPr algn="l">
              <a:tabLst>
                <a:tab pos="457200" algn="l"/>
                <a:tab pos="914400" algn="l"/>
              </a:tabLst>
            </a:pPr>
            <a:r>
              <a:rPr lang="en-US" sz="1050" dirty="0" smtClean="0"/>
              <a:t>	int </a:t>
            </a:r>
            <a:r>
              <a:rPr lang="en-US" sz="1050" dirty="0" err="1" smtClean="0"/>
              <a:t>i</a:t>
            </a:r>
            <a:r>
              <a:rPr lang="en-US" sz="1050" dirty="0" smtClean="0"/>
              <a:t>;  </a:t>
            </a:r>
          </a:p>
          <a:p>
            <a:pPr algn="l">
              <a:tabLst>
                <a:tab pos="457200" algn="l"/>
                <a:tab pos="914400" algn="l"/>
              </a:tabLst>
            </a:pPr>
            <a:endParaRPr lang="en-US" sz="1050" dirty="0" smtClean="0"/>
          </a:p>
          <a:p>
            <a:pPr algn="l">
              <a:tabLst>
                <a:tab pos="457200" algn="l"/>
                <a:tab pos="914400" algn="l"/>
              </a:tabLst>
            </a:pPr>
            <a:r>
              <a:rPr lang="en-US" sz="1050" dirty="0" smtClean="0"/>
              <a:t>	</a:t>
            </a:r>
            <a:r>
              <a:rPr lang="en-US" sz="1050" dirty="0" err="1" smtClean="0"/>
              <a:t>b_out</a:t>
            </a:r>
            <a:r>
              <a:rPr lang="en-US" sz="1050" dirty="0" smtClean="0"/>
              <a:t>-&gt;A = </a:t>
            </a:r>
            <a:r>
              <a:rPr lang="en-US" sz="1050" dirty="0" err="1" smtClean="0"/>
              <a:t>a_in</a:t>
            </a:r>
            <a:r>
              <a:rPr lang="en-US" sz="1050" dirty="0" smtClean="0"/>
              <a:t>-&gt;A + 1; </a:t>
            </a:r>
          </a:p>
          <a:p>
            <a:pPr algn="l">
              <a:tabLst>
                <a:tab pos="457200" algn="l"/>
                <a:tab pos="914400" algn="l"/>
              </a:tabLst>
            </a:pPr>
            <a:r>
              <a:rPr lang="en-US" sz="1050" dirty="0" smtClean="0"/>
              <a:t> </a:t>
            </a:r>
          </a:p>
          <a:p>
            <a:pPr algn="l">
              <a:tabLst>
                <a:tab pos="457200" algn="l"/>
                <a:tab pos="914400" algn="l"/>
              </a:tabLst>
            </a:pPr>
            <a:r>
              <a:rPr lang="en-US" sz="1050" dirty="0" smtClean="0"/>
              <a:t>	for(</a:t>
            </a:r>
            <a:r>
              <a:rPr lang="en-US" sz="1050" dirty="0" err="1" smtClean="0"/>
              <a:t>i</a:t>
            </a:r>
            <a:r>
              <a:rPr lang="en-US" sz="1050" dirty="0" smtClean="0"/>
              <a:t>=0; </a:t>
            </a:r>
            <a:r>
              <a:rPr lang="en-US" sz="1050" dirty="0" err="1" smtClean="0"/>
              <a:t>i</a:t>
            </a:r>
            <a:r>
              <a:rPr lang="en-US" sz="1050" dirty="0" smtClean="0"/>
              <a:t> &lt;= 319; </a:t>
            </a:r>
            <a:r>
              <a:rPr lang="en-US" sz="1050" dirty="0" err="1" smtClean="0"/>
              <a:t>i</a:t>
            </a:r>
            <a:r>
              <a:rPr lang="en-US" sz="1050" dirty="0" smtClean="0"/>
              <a:t>++) {    </a:t>
            </a:r>
          </a:p>
          <a:p>
            <a:pPr algn="l">
              <a:tabLst>
                <a:tab pos="457200" algn="l"/>
                <a:tab pos="914400" algn="l"/>
              </a:tabLst>
            </a:pPr>
            <a:r>
              <a:rPr lang="en-US" sz="1050" dirty="0" smtClean="0"/>
              <a:t>		</a:t>
            </a:r>
            <a:r>
              <a:rPr lang="en-US" sz="1050" dirty="0" err="1" smtClean="0"/>
              <a:t>b_out</a:t>
            </a:r>
            <a:r>
              <a:rPr lang="en-US" sz="1050" dirty="0" smtClean="0"/>
              <a:t>-&gt;B[</a:t>
            </a:r>
            <a:r>
              <a:rPr lang="en-US" sz="1050" dirty="0" err="1" smtClean="0"/>
              <a:t>i</a:t>
            </a:r>
            <a:r>
              <a:rPr lang="en-US" sz="1050" dirty="0" smtClean="0"/>
              <a:t>] = </a:t>
            </a:r>
            <a:r>
              <a:rPr lang="en-US" sz="1050" dirty="0" err="1" smtClean="0"/>
              <a:t>a_in</a:t>
            </a:r>
            <a:r>
              <a:rPr lang="en-US" sz="1050" dirty="0" smtClean="0"/>
              <a:t>-&gt;B[</a:t>
            </a:r>
            <a:r>
              <a:rPr lang="en-US" sz="1050" dirty="0" err="1" smtClean="0"/>
              <a:t>i</a:t>
            </a:r>
            <a:r>
              <a:rPr lang="en-US" sz="1050" dirty="0" smtClean="0"/>
              <a:t>] +1 ;</a:t>
            </a:r>
          </a:p>
          <a:p>
            <a:pPr algn="l">
              <a:tabLst>
                <a:tab pos="457200" algn="l"/>
                <a:tab pos="914400" algn="l"/>
              </a:tabLst>
            </a:pPr>
            <a:r>
              <a:rPr lang="en-US" sz="1050" dirty="0" smtClean="0"/>
              <a:t>	}</a:t>
            </a:r>
          </a:p>
          <a:p>
            <a:pPr algn="l">
              <a:tabLst>
                <a:tab pos="457200" algn="l"/>
                <a:tab pos="914400" algn="l"/>
              </a:tabLst>
            </a:pPr>
            <a:endParaRPr lang="en-US" sz="1050" dirty="0" smtClean="0"/>
          </a:p>
          <a:p>
            <a:pPr algn="l">
              <a:tabLst>
                <a:tab pos="457200" algn="l"/>
                <a:tab pos="914400" algn="l"/>
              </a:tabLst>
            </a:pPr>
            <a:r>
              <a:rPr lang="en-US" sz="1050" dirty="0" smtClean="0"/>
              <a:t>	</a:t>
            </a:r>
            <a:r>
              <a:rPr lang="en-US" sz="1050" dirty="0" err="1" smtClean="0"/>
              <a:t>b_out</a:t>
            </a:r>
            <a:r>
              <a:rPr lang="en-US" sz="1050" dirty="0" smtClean="0"/>
              <a:t>-&gt;C = </a:t>
            </a:r>
            <a:r>
              <a:rPr lang="en-US" sz="1050" dirty="0" err="1" smtClean="0"/>
              <a:t>a_in</a:t>
            </a:r>
            <a:r>
              <a:rPr lang="en-US" sz="1050" dirty="0" smtClean="0"/>
              <a:t>-&gt;C +1;  </a:t>
            </a:r>
          </a:p>
          <a:p>
            <a:pPr algn="l">
              <a:tabLst>
                <a:tab pos="457200" algn="l"/>
                <a:tab pos="914400" algn="l"/>
              </a:tabLst>
            </a:pPr>
            <a:r>
              <a:rPr lang="en-US" sz="1050" dirty="0" smtClean="0"/>
              <a:t>}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555153" y="2056070"/>
            <a:ext cx="2663679" cy="900246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>
              <a:tabLst>
                <a:tab pos="457200" algn="l"/>
              </a:tabLst>
            </a:pPr>
            <a:r>
              <a:rPr lang="en-US" sz="1050" dirty="0" err="1" smtClean="0"/>
              <a:t>typedef</a:t>
            </a:r>
            <a:r>
              <a:rPr lang="en-US" sz="1050" dirty="0" smtClean="0"/>
              <a:t> struct {  </a:t>
            </a:r>
          </a:p>
          <a:p>
            <a:pPr algn="l">
              <a:tabLst>
                <a:tab pos="457200" algn="l"/>
              </a:tabLst>
            </a:pPr>
            <a:r>
              <a:rPr lang="en-US" sz="1050" dirty="0" smtClean="0"/>
              <a:t>	unsigned char A;  </a:t>
            </a:r>
          </a:p>
          <a:p>
            <a:pPr algn="l">
              <a:tabLst>
                <a:tab pos="457200" algn="l"/>
              </a:tabLst>
            </a:pPr>
            <a:r>
              <a:rPr lang="en-US" sz="1050" dirty="0" smtClean="0"/>
              <a:t>	unsigned char B[320];  </a:t>
            </a:r>
          </a:p>
          <a:p>
            <a:pPr algn="l">
              <a:tabLst>
                <a:tab pos="457200" algn="l"/>
              </a:tabLst>
            </a:pPr>
            <a:r>
              <a:rPr lang="en-US" sz="1050" dirty="0" smtClean="0"/>
              <a:t>	unsigned char C;</a:t>
            </a:r>
          </a:p>
          <a:p>
            <a:pPr algn="l">
              <a:tabLst>
                <a:tab pos="457200" algn="l"/>
              </a:tabLst>
            </a:pPr>
            <a:r>
              <a:rPr lang="en-US" sz="1050" dirty="0" smtClean="0"/>
              <a:t>}</a:t>
            </a:r>
            <a:r>
              <a:rPr lang="en-US" sz="1050" dirty="0" err="1" smtClean="0"/>
              <a:t>my_data</a:t>
            </a:r>
            <a:r>
              <a:rPr lang="en-US" sz="1050" dirty="0" smtClean="0"/>
              <a:t>;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4800599"/>
          </a:xfrm>
        </p:spPr>
        <p:txBody>
          <a:bodyPr>
            <a:noAutofit/>
          </a:bodyPr>
          <a:lstStyle/>
          <a:p>
            <a:r>
              <a:rPr lang="en-US" sz="1800" dirty="0" smtClean="0"/>
              <a:t>Pointer arithmetic</a:t>
            </a:r>
          </a:p>
          <a:p>
            <a:pPr lvl="1"/>
            <a:r>
              <a:rPr lang="en-US" sz="1600" dirty="0" smtClean="0"/>
              <a:t>This function uses some pointer arithmetic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r>
              <a:rPr lang="en-US" sz="1600" dirty="0" smtClean="0"/>
              <a:t>Argument can be implemented as ap_bus or ap_fifo</a:t>
            </a:r>
          </a:p>
          <a:p>
            <a:r>
              <a:rPr lang="en-US" sz="1800" dirty="0" smtClean="0"/>
              <a:t>With a FIFO interface</a:t>
            </a:r>
          </a:p>
          <a:p>
            <a:pPr lvl="1"/>
            <a:r>
              <a:rPr lang="en-US" sz="1600" dirty="0" smtClean="0"/>
              <a:t>All reads &amp; writes must be sequential (start from location 0 implied)</a:t>
            </a:r>
          </a:p>
          <a:p>
            <a:pPr lvl="1"/>
            <a:r>
              <a:rPr lang="en-US" sz="1600" dirty="0" smtClean="0"/>
              <a:t>This functionality can only be implemented using ap_bus</a:t>
            </a:r>
          </a:p>
          <a:p>
            <a:r>
              <a:rPr lang="en-US" sz="1800" dirty="0" smtClean="0"/>
              <a:t>Address generated by pointer arithmetic</a:t>
            </a:r>
          </a:p>
          <a:p>
            <a:pPr lvl="1"/>
            <a:r>
              <a:rPr lang="en-US" sz="1600" dirty="0" smtClean="0"/>
              <a:t>Can only exported externally using ap_bus</a:t>
            </a:r>
          </a:p>
          <a:p>
            <a:pPr lvl="1"/>
            <a:r>
              <a:rPr lang="en-US" sz="1600" dirty="0" smtClean="0"/>
              <a:t>All other pointer interfaces are streaming type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Pointer Arithmetic: One Interface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794172" y="2300116"/>
            <a:ext cx="2252507" cy="1869743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050" dirty="0" smtClean="0"/>
              <a:t>#include "</a:t>
            </a:r>
            <a:r>
              <a:rPr lang="en-US" sz="1050" dirty="0" err="1" smtClean="0"/>
              <a:t>bus.h</a:t>
            </a:r>
            <a:r>
              <a:rPr lang="en-US" sz="1050" dirty="0" smtClean="0"/>
              <a:t>"</a:t>
            </a:r>
          </a:p>
          <a:p>
            <a:pPr algn="l"/>
            <a:endParaRPr lang="en-US" sz="1050" dirty="0" smtClean="0"/>
          </a:p>
          <a:p>
            <a:pPr algn="l"/>
            <a:r>
              <a:rPr lang="en-US" sz="1050" dirty="0" smtClean="0"/>
              <a:t>void </a:t>
            </a:r>
            <a:r>
              <a:rPr lang="en-US" sz="1050" dirty="0" err="1" smtClean="0"/>
              <a:t>foo</a:t>
            </a:r>
            <a:r>
              <a:rPr lang="en-US" sz="1050" dirty="0" smtClean="0"/>
              <a:t> (int *d) {</a:t>
            </a:r>
          </a:p>
          <a:p>
            <a:pPr algn="l"/>
            <a:r>
              <a:rPr lang="en-US" sz="1050" dirty="0" smtClean="0"/>
              <a:t>  static </a:t>
            </a:r>
            <a:r>
              <a:rPr lang="en-US" sz="1050" dirty="0" err="1" smtClean="0"/>
              <a:t>int</a:t>
            </a:r>
            <a:r>
              <a:rPr lang="en-US" sz="1050" dirty="0" smtClean="0"/>
              <a:t> acc = 0;</a:t>
            </a:r>
          </a:p>
          <a:p>
            <a:pPr algn="l"/>
            <a:r>
              <a:rPr lang="en-US" sz="1050" dirty="0" smtClean="0"/>
              <a:t>  </a:t>
            </a:r>
            <a:r>
              <a:rPr lang="en-US" sz="1050" dirty="0" err="1" smtClean="0"/>
              <a:t>int</a:t>
            </a:r>
            <a:r>
              <a:rPr lang="en-US" sz="1050" dirty="0" smtClean="0"/>
              <a:t> </a:t>
            </a:r>
            <a:r>
              <a:rPr lang="en-US" sz="1050" dirty="0" err="1" smtClean="0"/>
              <a:t>i</a:t>
            </a:r>
            <a:r>
              <a:rPr lang="en-US" sz="1050" dirty="0" smtClean="0"/>
              <a:t>;</a:t>
            </a:r>
          </a:p>
          <a:p>
            <a:pPr algn="l"/>
            <a:r>
              <a:rPr lang="en-US" sz="1050" dirty="0" smtClean="0"/>
              <a:t>  </a:t>
            </a:r>
          </a:p>
          <a:p>
            <a:pPr algn="l"/>
            <a:r>
              <a:rPr lang="en-US" sz="1050" dirty="0" smtClean="0"/>
              <a:t>  for (</a:t>
            </a:r>
            <a:r>
              <a:rPr lang="en-US" sz="1050" dirty="0" err="1" smtClean="0"/>
              <a:t>i</a:t>
            </a:r>
            <a:r>
              <a:rPr lang="en-US" sz="1050" dirty="0" smtClean="0"/>
              <a:t>=0;i&lt;4;i++) {</a:t>
            </a:r>
          </a:p>
          <a:p>
            <a:pPr algn="l"/>
            <a:r>
              <a:rPr lang="en-US" sz="1050" dirty="0" smtClean="0"/>
              <a:t>    acc += </a:t>
            </a:r>
            <a:r>
              <a:rPr lang="en-US" sz="1050" b="1" dirty="0" smtClean="0"/>
              <a:t>*(d+i+1);</a:t>
            </a:r>
          </a:p>
          <a:p>
            <a:pPr algn="l"/>
            <a:r>
              <a:rPr lang="en-US" sz="1050" dirty="0" smtClean="0"/>
              <a:t>    *(</a:t>
            </a:r>
            <a:r>
              <a:rPr lang="en-US" sz="1050" dirty="0" err="1" smtClean="0"/>
              <a:t>d+i</a:t>
            </a:r>
            <a:r>
              <a:rPr lang="en-US" sz="1050" dirty="0" smtClean="0"/>
              <a:t>) = acc;</a:t>
            </a:r>
          </a:p>
          <a:p>
            <a:pPr algn="l"/>
            <a:r>
              <a:rPr lang="en-US" sz="1050" dirty="0" smtClean="0"/>
              <a:t>  }</a:t>
            </a:r>
          </a:p>
          <a:p>
            <a:pPr algn="l"/>
            <a:r>
              <a:rPr lang="en-US" sz="1050" dirty="0" smtClean="0"/>
              <a:t>}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07420" y="3375455"/>
            <a:ext cx="1382220" cy="523220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Pointer arithmetic</a:t>
            </a:r>
            <a:endParaRPr lang="en-US" sz="1400" b="1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3585939" y="3529075"/>
            <a:ext cx="716707" cy="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3585939" y="3681475"/>
            <a:ext cx="716707" cy="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244533" y="2069685"/>
            <a:ext cx="1894153" cy="1892826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900" dirty="0" smtClean="0"/>
              <a:t># int main () {</a:t>
            </a:r>
          </a:p>
          <a:p>
            <a:pPr algn="l"/>
            <a:r>
              <a:rPr lang="en-US" sz="900" dirty="0" smtClean="0"/>
              <a:t>  int d[5];</a:t>
            </a:r>
          </a:p>
          <a:p>
            <a:pPr algn="l"/>
            <a:r>
              <a:rPr lang="en-US" sz="900" dirty="0" smtClean="0"/>
              <a:t>  int </a:t>
            </a:r>
            <a:r>
              <a:rPr lang="en-US" sz="900" dirty="0" err="1" smtClean="0"/>
              <a:t>i</a:t>
            </a:r>
            <a:r>
              <a:rPr lang="en-US" sz="900" dirty="0" smtClean="0"/>
              <a:t>;</a:t>
            </a:r>
          </a:p>
          <a:p>
            <a:pPr algn="l"/>
            <a:r>
              <a:rPr lang="en-US" sz="900" dirty="0" smtClean="0"/>
              <a:t>  </a:t>
            </a:r>
          </a:p>
          <a:p>
            <a:pPr algn="l"/>
            <a:r>
              <a:rPr lang="en-US" sz="900" dirty="0" smtClean="0"/>
              <a:t>for (</a:t>
            </a:r>
            <a:r>
              <a:rPr lang="en-US" sz="900" dirty="0" err="1" smtClean="0"/>
              <a:t>i</a:t>
            </a:r>
            <a:r>
              <a:rPr lang="en-US" sz="900" dirty="0" smtClean="0"/>
              <a:t>=0;i&lt;5;i++) {</a:t>
            </a:r>
          </a:p>
          <a:p>
            <a:pPr algn="l"/>
            <a:r>
              <a:rPr lang="en-US" sz="900" dirty="0" smtClean="0"/>
              <a:t>    d[</a:t>
            </a:r>
            <a:r>
              <a:rPr lang="en-US" sz="900" dirty="0" err="1" smtClean="0"/>
              <a:t>i</a:t>
            </a:r>
            <a:r>
              <a:rPr lang="en-US" sz="900" dirty="0" smtClean="0"/>
              <a:t>] = </a:t>
            </a:r>
            <a:r>
              <a:rPr lang="en-US" sz="900" dirty="0" err="1" smtClean="0"/>
              <a:t>i</a:t>
            </a:r>
            <a:r>
              <a:rPr lang="en-US" sz="900" dirty="0" smtClean="0"/>
              <a:t>;</a:t>
            </a:r>
          </a:p>
          <a:p>
            <a:pPr algn="l"/>
            <a:r>
              <a:rPr lang="en-US" sz="900" dirty="0" smtClean="0"/>
              <a:t>  }</a:t>
            </a:r>
          </a:p>
          <a:p>
            <a:pPr algn="l"/>
            <a:r>
              <a:rPr lang="en-US" sz="900" dirty="0" smtClean="0"/>
              <a:t>  </a:t>
            </a:r>
          </a:p>
          <a:p>
            <a:pPr algn="l"/>
            <a:r>
              <a:rPr lang="en-US" sz="900" dirty="0" err="1" smtClean="0"/>
              <a:t>foo</a:t>
            </a:r>
            <a:r>
              <a:rPr lang="en-US" sz="900" dirty="0" smtClean="0"/>
              <a:t>(d);</a:t>
            </a:r>
          </a:p>
          <a:p>
            <a:pPr algn="l"/>
            <a:r>
              <a:rPr lang="en-US" sz="900" dirty="0" smtClean="0"/>
              <a:t>  </a:t>
            </a:r>
          </a:p>
          <a:p>
            <a:pPr algn="l"/>
            <a:r>
              <a:rPr lang="en-US" sz="900" dirty="0" smtClean="0"/>
              <a:t>// Check results</a:t>
            </a:r>
          </a:p>
          <a:p>
            <a:pPr algn="l"/>
            <a:r>
              <a:rPr lang="en-US" sz="900" dirty="0" smtClean="0"/>
              <a:t>…</a:t>
            </a:r>
          </a:p>
          <a:p>
            <a:pPr algn="l"/>
            <a:r>
              <a:rPr lang="en-US" sz="900" dirty="0" smtClean="0"/>
              <a:t>}</a:t>
            </a:r>
          </a:p>
        </p:txBody>
      </p:sp>
      <p:sp>
        <p:nvSpPr>
          <p:cNvPr id="18" name="Right Arrow 17"/>
          <p:cNvSpPr/>
          <p:nvPr/>
        </p:nvSpPr>
        <p:spPr>
          <a:xfrm>
            <a:off x="5224127" y="2426312"/>
            <a:ext cx="2969213" cy="88331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Value of “d” are defined in the test bench</a:t>
            </a:r>
            <a:endParaRPr lang="en-US" sz="1200" b="1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Many design use Malloc and Pointer</a:t>
            </a:r>
          </a:p>
          <a:p>
            <a:pPr lvl="1"/>
            <a:r>
              <a:rPr lang="en-US" sz="1600" dirty="0" smtClean="0"/>
              <a:t>Malloc is not supported for synthesis</a:t>
            </a:r>
          </a:p>
          <a:p>
            <a:pPr lvl="1"/>
            <a:r>
              <a:rPr lang="en-US" sz="1600" dirty="0" smtClean="0"/>
              <a:t>Must be converted to a resource of a defined size </a:t>
            </a:r>
            <a:r>
              <a:rPr lang="en-US" sz="1600" dirty="0" smtClean="0">
                <a:sym typeface="Wingdings" pitchFamily="2" charset="2"/>
              </a:rPr>
              <a:t> array</a:t>
            </a:r>
          </a:p>
          <a:p>
            <a:pPr lvl="1"/>
            <a:r>
              <a:rPr lang="en-US" sz="1600" dirty="0" smtClean="0">
                <a:sym typeface="Wingdings" pitchFamily="2" charset="2"/>
              </a:rPr>
              <a:t>This can mean changing lots of code: *</a:t>
            </a:r>
            <a:r>
              <a:rPr lang="en-US" sz="1600" dirty="0" err="1" smtClean="0">
                <a:sym typeface="Wingdings" pitchFamily="2" charset="2"/>
              </a:rPr>
              <a:t>var</a:t>
            </a:r>
            <a:r>
              <a:rPr lang="en-US" sz="1600" dirty="0" smtClean="0">
                <a:sym typeface="Wingdings" pitchFamily="2" charset="2"/>
              </a:rPr>
              <a:t>  </a:t>
            </a:r>
            <a:r>
              <a:rPr lang="en-US" sz="1600" dirty="0" err="1" smtClean="0">
                <a:sym typeface="Wingdings" pitchFamily="2" charset="2"/>
              </a:rPr>
              <a:t>var</a:t>
            </a:r>
            <a:r>
              <a:rPr lang="en-US" sz="1600" dirty="0" smtClean="0">
                <a:sym typeface="Wingdings" pitchFamily="2" charset="2"/>
              </a:rPr>
              <a:t>[ ]</a:t>
            </a:r>
          </a:p>
          <a:p>
            <a:r>
              <a:rPr lang="en-US" sz="1800" dirty="0" smtClean="0">
                <a:sym typeface="Wingdings" pitchFamily="2" charset="2"/>
              </a:rPr>
              <a:t>The following workaround can ensure limited code impact</a:t>
            </a:r>
          </a:p>
          <a:p>
            <a:pPr lvl="1"/>
            <a:r>
              <a:rPr lang="en-US" sz="1600" dirty="0" smtClean="0">
                <a:sym typeface="Wingdings" pitchFamily="2" charset="2"/>
              </a:rPr>
              <a:t>Create a dummy variable</a:t>
            </a:r>
          </a:p>
          <a:p>
            <a:pPr lvl="1"/>
            <a:r>
              <a:rPr lang="en-US" sz="1600" dirty="0" smtClean="0">
                <a:sym typeface="Wingdings" pitchFamily="2" charset="2"/>
              </a:rPr>
              <a:t>Set the pointer to the dummy variable</a:t>
            </a:r>
            <a:endParaRPr lang="en-US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Converting Malloc Pointers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794172" y="3925825"/>
            <a:ext cx="7013486" cy="2462213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400" dirty="0" smtClean="0"/>
              <a:t>// Internal image buffers</a:t>
            </a:r>
          </a:p>
          <a:p>
            <a:pPr algn="l"/>
            <a:r>
              <a:rPr lang="en-US" sz="1400" dirty="0" smtClean="0"/>
              <a:t>#ifndef __SYNTHESIS__</a:t>
            </a:r>
          </a:p>
          <a:p>
            <a:pPr algn="l"/>
            <a:r>
              <a:rPr lang="en-US" sz="1400" dirty="0" smtClean="0"/>
              <a:t>   </a:t>
            </a:r>
            <a:r>
              <a:rPr lang="en-US" sz="1400" dirty="0" err="1" smtClean="0"/>
              <a:t>my_type</a:t>
            </a:r>
            <a:r>
              <a:rPr lang="en-US" sz="1400" dirty="0" smtClean="0"/>
              <a:t> *</a:t>
            </a:r>
            <a:r>
              <a:rPr lang="en-US" sz="1400" dirty="0" err="1" smtClean="0"/>
              <a:t>yuv</a:t>
            </a:r>
            <a:r>
              <a:rPr lang="en-US" sz="1400" dirty="0" smtClean="0"/>
              <a:t> = (</a:t>
            </a:r>
            <a:r>
              <a:rPr lang="en-US" sz="1400" dirty="0" err="1" smtClean="0"/>
              <a:t>my_type</a:t>
            </a:r>
            <a:r>
              <a:rPr lang="en-US" sz="1400" dirty="0" smtClean="0"/>
              <a:t> *)malloc(N*sizeof(</a:t>
            </a:r>
            <a:r>
              <a:rPr lang="en-US" sz="1400" dirty="0" err="1" smtClean="0"/>
              <a:t>my_type</a:t>
            </a:r>
            <a:r>
              <a:rPr lang="en-US" sz="1400" dirty="0" smtClean="0"/>
              <a:t>));</a:t>
            </a:r>
          </a:p>
          <a:p>
            <a:pPr algn="l"/>
            <a:r>
              <a:rPr lang="en-US" sz="1400" dirty="0" smtClean="0"/>
              <a:t>   </a:t>
            </a:r>
            <a:r>
              <a:rPr lang="en-US" sz="1400" dirty="0" err="1" smtClean="0"/>
              <a:t>my_type</a:t>
            </a:r>
            <a:r>
              <a:rPr lang="en-US" sz="1400" dirty="0" smtClean="0"/>
              <a:t> *scale = (</a:t>
            </a:r>
            <a:r>
              <a:rPr lang="en-US" sz="1400" dirty="0" err="1" smtClean="0"/>
              <a:t>my_type</a:t>
            </a:r>
            <a:r>
              <a:rPr lang="en-US" sz="1400" dirty="0" smtClean="0"/>
              <a:t> *)malloc(N*sizeof(</a:t>
            </a:r>
            <a:r>
              <a:rPr lang="en-US" sz="1400" dirty="0" err="1" smtClean="0"/>
              <a:t>my_type</a:t>
            </a:r>
            <a:r>
              <a:rPr lang="en-US" sz="1400" dirty="0" smtClean="0"/>
              <a:t>));</a:t>
            </a:r>
          </a:p>
          <a:p>
            <a:pPr algn="l"/>
            <a:r>
              <a:rPr lang="en-US" sz="1400" dirty="0" smtClean="0"/>
              <a:t>#else // Workaround malloc() calls w/o changing rest of code</a:t>
            </a:r>
          </a:p>
          <a:p>
            <a:pPr algn="l"/>
            <a:r>
              <a:rPr lang="en-US" sz="1400" dirty="0" smtClean="0"/>
              <a:t>   </a:t>
            </a:r>
            <a:r>
              <a:rPr lang="en-US" sz="1400" dirty="0" err="1" smtClean="0"/>
              <a:t>my_type</a:t>
            </a:r>
            <a:r>
              <a:rPr lang="en-US" sz="1400" dirty="0" smtClean="0"/>
              <a:t> _</a:t>
            </a:r>
            <a:r>
              <a:rPr lang="en-US" sz="1400" dirty="0" err="1" smtClean="0"/>
              <a:t>yuv</a:t>
            </a:r>
            <a:r>
              <a:rPr lang="en-US" sz="1400" dirty="0" smtClean="0"/>
              <a:t>[N];</a:t>
            </a:r>
          </a:p>
          <a:p>
            <a:pPr algn="l"/>
            <a:r>
              <a:rPr lang="en-US" sz="1400" dirty="0" smtClean="0"/>
              <a:t>   </a:t>
            </a:r>
            <a:r>
              <a:rPr lang="en-US" sz="1400" dirty="0" err="1" smtClean="0"/>
              <a:t>my_type</a:t>
            </a:r>
            <a:r>
              <a:rPr lang="en-US" sz="1400" dirty="0" smtClean="0"/>
              <a:t> _scale[N];</a:t>
            </a:r>
          </a:p>
          <a:p>
            <a:pPr algn="l"/>
            <a:r>
              <a:rPr lang="en-US" sz="1400" dirty="0" smtClean="0"/>
              <a:t>   </a:t>
            </a:r>
            <a:r>
              <a:rPr lang="en-US" sz="1400" dirty="0" err="1" smtClean="0"/>
              <a:t>my_type</a:t>
            </a:r>
            <a:r>
              <a:rPr lang="en-US" sz="1400" dirty="0" smtClean="0"/>
              <a:t> *</a:t>
            </a:r>
            <a:r>
              <a:rPr lang="en-US" sz="1400" dirty="0" err="1" smtClean="0"/>
              <a:t>yuv</a:t>
            </a:r>
            <a:r>
              <a:rPr lang="en-US" sz="1400" dirty="0" smtClean="0"/>
              <a:t> = &amp;_</a:t>
            </a:r>
            <a:r>
              <a:rPr lang="en-US" sz="1400" dirty="0" err="1" smtClean="0"/>
              <a:t>yuv</a:t>
            </a:r>
            <a:r>
              <a:rPr lang="en-US" sz="1400" dirty="0" smtClean="0"/>
              <a:t>;</a:t>
            </a:r>
          </a:p>
          <a:p>
            <a:pPr algn="l"/>
            <a:r>
              <a:rPr lang="en-US" sz="1400" dirty="0" smtClean="0"/>
              <a:t>   </a:t>
            </a:r>
            <a:r>
              <a:rPr lang="en-US" sz="1400" dirty="0" err="1" smtClean="0"/>
              <a:t>my_type</a:t>
            </a:r>
            <a:r>
              <a:rPr lang="en-US" sz="1400" dirty="0" smtClean="0"/>
              <a:t> *scale = &amp;_scale;</a:t>
            </a:r>
          </a:p>
          <a:p>
            <a:pPr algn="l"/>
            <a:r>
              <a:rPr lang="en-US" sz="1400" dirty="0" smtClean="0"/>
              <a:t>#endif</a:t>
            </a:r>
          </a:p>
          <a:p>
            <a:pPr algn="l"/>
            <a:r>
              <a:rPr lang="en-US" sz="1400" dirty="0" smtClean="0"/>
              <a:t>res = *</a:t>
            </a:r>
            <a:r>
              <a:rPr lang="en-US" sz="1400" dirty="0" err="1" smtClean="0"/>
              <a:t>yuv</a:t>
            </a:r>
            <a:r>
              <a:rPr lang="en-US" sz="1400" dirty="0" smtClean="0"/>
              <a:t>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602886" y="4182558"/>
            <a:ext cx="3176393" cy="523220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Code for non-synthesis flow (simulation)</a:t>
            </a:r>
            <a:endParaRPr lang="en-US" sz="1400" b="1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7783792" y="4412988"/>
            <a:ext cx="716707" cy="0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602886" y="5058313"/>
            <a:ext cx="3176393" cy="307777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Fixed size resource </a:t>
            </a:r>
            <a:endParaRPr lang="en-US" sz="1400" b="1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7783792" y="5219493"/>
            <a:ext cx="716707" cy="0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602886" y="5519172"/>
            <a:ext cx="3176393" cy="307777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Point to new fixed sized resource</a:t>
            </a:r>
            <a:endParaRPr lang="en-US" sz="1400" b="1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7783792" y="5680353"/>
            <a:ext cx="716707" cy="0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602886" y="6110235"/>
            <a:ext cx="3176393" cy="307777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Keep pointer in code</a:t>
            </a:r>
            <a:endParaRPr lang="en-US" sz="1400" b="1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7783792" y="6271415"/>
            <a:ext cx="716707" cy="0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Slide Number Placeholder 1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Language Support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Pointers</a:t>
            </a:r>
          </a:p>
          <a:p>
            <a:r>
              <a:rPr lang="en-US" i="1" dirty="0" smtClean="0">
                <a:solidFill>
                  <a:schemeClr val="tx1"/>
                </a:solidFill>
              </a:rPr>
              <a:t>Coding Considerations and IO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Streams</a:t>
            </a:r>
          </a:p>
          <a:p>
            <a:r>
              <a:rPr lang="en-US" dirty="0">
                <a:solidFill>
                  <a:schemeClr val="bg2"/>
                </a:solidFill>
              </a:rPr>
              <a:t>Libraries Support</a:t>
            </a:r>
          </a:p>
          <a:p>
            <a:pPr lvl="1"/>
            <a:r>
              <a:rPr lang="en-US" dirty="0">
                <a:solidFill>
                  <a:schemeClr val="bg2"/>
                </a:solidFill>
              </a:rPr>
              <a:t>FFT, FIR, Shift Registers and Linear Algebra</a:t>
            </a:r>
          </a:p>
          <a:p>
            <a:pPr lvl="1"/>
            <a:r>
              <a:rPr lang="en-US" dirty="0" err="1" smtClean="0">
                <a:solidFill>
                  <a:schemeClr val="bg2"/>
                </a:solidFill>
              </a:rPr>
              <a:t>OpenCV</a:t>
            </a:r>
            <a:endParaRPr lang="en-US" dirty="0">
              <a:solidFill>
                <a:schemeClr val="bg2"/>
              </a:solidFill>
            </a:endParaRPr>
          </a:p>
          <a:p>
            <a:r>
              <a:rPr lang="en-US" dirty="0" smtClean="0">
                <a:solidFill>
                  <a:schemeClr val="bg2"/>
                </a:solidFill>
              </a:rPr>
              <a:t>Summary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74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is one major issue with IO and coding</a:t>
            </a:r>
          </a:p>
          <a:p>
            <a:pPr lvl="1"/>
            <a:r>
              <a:rPr lang="en-US" dirty="0" smtClean="0"/>
              <a:t>Multi-access pointers</a:t>
            </a:r>
          </a:p>
          <a:p>
            <a:r>
              <a:rPr lang="en-US" dirty="0" smtClean="0"/>
              <a:t>A multi-access pointer is a pointer argument which is …</a:t>
            </a:r>
          </a:p>
          <a:p>
            <a:pPr lvl="1"/>
            <a:r>
              <a:rPr lang="en-US" dirty="0" smtClean="0"/>
              <a:t>Read or written to multiple times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This can result in incorrect hardware</a:t>
            </a:r>
          </a:p>
          <a:p>
            <a:pPr lvl="1"/>
            <a:r>
              <a:rPr lang="en-US" dirty="0" smtClean="0"/>
              <a:t>This cannot be verified using a test bench</a:t>
            </a:r>
          </a:p>
          <a:p>
            <a:pPr lvl="1"/>
            <a:r>
              <a:rPr lang="en-US" dirty="0" smtClean="0"/>
              <a:t>This can give incorrect results at RTL verification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Coding and IO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79854" y="3146856"/>
            <a:ext cx="2662053" cy="2031325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900" b="1" dirty="0" smtClean="0"/>
              <a:t>void </a:t>
            </a:r>
            <a:r>
              <a:rPr lang="en-US" sz="900" b="1" dirty="0" err="1" smtClean="0"/>
              <a:t>fifo</a:t>
            </a:r>
            <a:r>
              <a:rPr lang="en-US" sz="900" b="1" dirty="0" smtClean="0"/>
              <a:t> (int *</a:t>
            </a:r>
            <a:r>
              <a:rPr lang="en-US" sz="900" b="1" dirty="0" err="1" smtClean="0"/>
              <a:t>d_o</a:t>
            </a:r>
            <a:r>
              <a:rPr lang="en-US" sz="900" b="1" dirty="0" smtClean="0"/>
              <a:t>, </a:t>
            </a:r>
          </a:p>
          <a:p>
            <a:pPr algn="l"/>
            <a:r>
              <a:rPr lang="en-US" sz="900" b="1" dirty="0" smtClean="0"/>
              <a:t>                int *</a:t>
            </a:r>
            <a:r>
              <a:rPr lang="en-US" sz="900" b="1" dirty="0" err="1" smtClean="0"/>
              <a:t>d_i</a:t>
            </a:r>
            <a:endParaRPr lang="en-US" sz="900" b="1" dirty="0" smtClean="0"/>
          </a:p>
          <a:p>
            <a:pPr algn="l"/>
            <a:r>
              <a:rPr lang="en-US" sz="900" b="1" dirty="0" smtClean="0"/>
              <a:t>                ) {</a:t>
            </a:r>
          </a:p>
          <a:p>
            <a:pPr algn="l"/>
            <a:r>
              <a:rPr lang="en-US" sz="900" b="1" dirty="0" smtClean="0"/>
              <a:t>  static </a:t>
            </a:r>
            <a:r>
              <a:rPr lang="en-US" sz="900" b="1" dirty="0" err="1" smtClean="0"/>
              <a:t>int</a:t>
            </a:r>
            <a:r>
              <a:rPr lang="en-US" sz="900" b="1" dirty="0" smtClean="0"/>
              <a:t> acc = 0;</a:t>
            </a:r>
          </a:p>
          <a:p>
            <a:pPr algn="l"/>
            <a:r>
              <a:rPr lang="en-US" sz="900" b="1" dirty="0" smtClean="0"/>
              <a:t>  </a:t>
            </a:r>
            <a:r>
              <a:rPr lang="en-US" sz="900" b="1" dirty="0" err="1" smtClean="0"/>
              <a:t>int</a:t>
            </a:r>
            <a:r>
              <a:rPr lang="en-US" sz="900" b="1" dirty="0" smtClean="0"/>
              <a:t> </a:t>
            </a:r>
            <a:r>
              <a:rPr lang="en-US" sz="900" b="1" dirty="0" err="1" smtClean="0"/>
              <a:t>cnt</a:t>
            </a:r>
            <a:r>
              <a:rPr lang="en-US" sz="900" b="1" dirty="0" smtClean="0"/>
              <a:t>;</a:t>
            </a:r>
          </a:p>
          <a:p>
            <a:pPr algn="l"/>
            <a:r>
              <a:rPr lang="en-US" sz="900" b="1" dirty="0" smtClean="0"/>
              <a:t>  </a:t>
            </a:r>
          </a:p>
          <a:p>
            <a:pPr algn="l"/>
            <a:r>
              <a:rPr lang="en-US" sz="900" b="1" dirty="0" smtClean="0"/>
              <a:t>  for (</a:t>
            </a:r>
            <a:r>
              <a:rPr lang="en-US" sz="900" b="1" dirty="0" err="1" smtClean="0"/>
              <a:t>cnt</a:t>
            </a:r>
            <a:r>
              <a:rPr lang="en-US" sz="900" b="1" dirty="0" smtClean="0"/>
              <a:t>=0;cnt&lt;4;cnt++) {</a:t>
            </a:r>
          </a:p>
          <a:p>
            <a:pPr algn="l"/>
            <a:r>
              <a:rPr lang="en-US" sz="900" b="1" dirty="0" smtClean="0"/>
              <a:t>     acc += *</a:t>
            </a:r>
            <a:r>
              <a:rPr lang="en-US" sz="900" b="1" dirty="0" err="1" smtClean="0"/>
              <a:t>d_i</a:t>
            </a:r>
            <a:r>
              <a:rPr lang="en-US" sz="900" b="1" dirty="0" smtClean="0"/>
              <a:t>;</a:t>
            </a:r>
          </a:p>
          <a:p>
            <a:pPr algn="l"/>
            <a:r>
              <a:rPr lang="en-US" sz="900" b="1" dirty="0" smtClean="0"/>
              <a:t>     if (cnt%2==1) {</a:t>
            </a:r>
          </a:p>
          <a:p>
            <a:pPr algn="l"/>
            <a:r>
              <a:rPr lang="en-US" sz="900" b="1" dirty="0" smtClean="0"/>
              <a:t>        *</a:t>
            </a:r>
            <a:r>
              <a:rPr lang="en-US" sz="900" b="1" dirty="0" err="1" smtClean="0"/>
              <a:t>d_o</a:t>
            </a:r>
            <a:r>
              <a:rPr lang="en-US" sz="900" b="1" dirty="0" smtClean="0"/>
              <a:t> = acc;</a:t>
            </a:r>
          </a:p>
          <a:p>
            <a:pPr algn="l"/>
            <a:r>
              <a:rPr lang="en-US" sz="900" b="1" dirty="0" smtClean="0"/>
              <a:t>     }</a:t>
            </a:r>
          </a:p>
          <a:p>
            <a:pPr algn="l"/>
            <a:r>
              <a:rPr lang="en-US" sz="900" b="1" dirty="0" smtClean="0"/>
              <a:t>   }</a:t>
            </a:r>
          </a:p>
          <a:p>
            <a:pPr algn="l"/>
            <a:endParaRPr lang="en-US" sz="900" b="1" dirty="0" smtClean="0"/>
          </a:p>
          <a:p>
            <a:pPr algn="l"/>
            <a:r>
              <a:rPr lang="en-US" sz="900" b="1" dirty="0" smtClean="0"/>
              <a:t>}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95487" y="4068576"/>
            <a:ext cx="2918020" cy="276999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*</a:t>
            </a:r>
            <a:r>
              <a:rPr lang="en-US" sz="1200" b="1" dirty="0" err="1" smtClean="0"/>
              <a:t>d_i</a:t>
            </a:r>
            <a:r>
              <a:rPr lang="en-US" sz="1200" b="1" dirty="0" smtClean="0"/>
              <a:t> is read multiple times</a:t>
            </a:r>
            <a:endParaRPr lang="en-US" sz="1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995486" y="4414221"/>
            <a:ext cx="3327567" cy="276999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*</a:t>
            </a:r>
            <a:r>
              <a:rPr lang="en-US" sz="1200" b="1" dirty="0" err="1" smtClean="0"/>
              <a:t>d_o</a:t>
            </a:r>
            <a:r>
              <a:rPr lang="en-US" sz="1200" b="1" dirty="0" smtClean="0"/>
              <a:t> is written to multiple times</a:t>
            </a:r>
            <a:endParaRPr lang="en-US" sz="1200" b="1" dirty="0"/>
          </a:p>
        </p:txBody>
      </p:sp>
      <p:cxnSp>
        <p:nvCxnSpPr>
          <p:cNvPr id="10" name="Straight Arrow Connector 9"/>
          <p:cNvCxnSpPr>
            <a:stCxn id="7" idx="1"/>
          </p:cNvCxnSpPr>
          <p:nvPr/>
        </p:nvCxnSpPr>
        <p:spPr>
          <a:xfrm rot="10800000" flipV="1">
            <a:off x="2510881" y="4207075"/>
            <a:ext cx="1484607" cy="151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8" idx="1"/>
          </p:cNvCxnSpPr>
          <p:nvPr/>
        </p:nvCxnSpPr>
        <p:spPr>
          <a:xfrm rot="10800000">
            <a:off x="2562073" y="4491030"/>
            <a:ext cx="1433413" cy="616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Left Bracket 13"/>
          <p:cNvSpPr/>
          <p:nvPr/>
        </p:nvSpPr>
        <p:spPr>
          <a:xfrm>
            <a:off x="923886" y="4106980"/>
            <a:ext cx="409547" cy="691290"/>
          </a:xfrm>
          <a:prstGeom prst="leftBracket">
            <a:avLst/>
          </a:prstGeom>
          <a:ln w="57150"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8039759" y="5417091"/>
            <a:ext cx="3993080" cy="738664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Yes, you can use this coding style (if you REALLY wish)…. With the following workarounds</a:t>
            </a:r>
            <a:endParaRPr lang="en-US" sz="1400" b="1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Multi-Access Pointers: Use Volatile!!!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Without Volatile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sz="2000" dirty="0" smtClean="0"/>
              <a:t>C compilers will optimize to 1 read and 1 write</a:t>
            </a:r>
          </a:p>
          <a:p>
            <a:r>
              <a:rPr lang="en-US" sz="2000" dirty="0" err="1" smtClean="0"/>
              <a:t>Vivado</a:t>
            </a:r>
            <a:r>
              <a:rPr lang="en-US" sz="2000" dirty="0" smtClean="0"/>
              <a:t> HLS will create a design with 1 read and 1 write</a:t>
            </a:r>
            <a:endParaRPr lang="en-US" sz="20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462951" y="1600206"/>
            <a:ext cx="5135478" cy="4775194"/>
          </a:xfrm>
        </p:spPr>
        <p:txBody>
          <a:bodyPr>
            <a:normAutofit/>
          </a:bodyPr>
          <a:lstStyle/>
          <a:p>
            <a:r>
              <a:rPr lang="en-US" dirty="0" smtClean="0"/>
              <a:t>With Volatile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 Compilers will not optimize the IO accesses</a:t>
            </a:r>
          </a:p>
          <a:p>
            <a:pPr lvl="1"/>
            <a:r>
              <a:rPr lang="en-US" dirty="0" smtClean="0"/>
              <a:t>Will assume the pointer value may change outside the scope of the function &amp; leave the accesses</a:t>
            </a:r>
          </a:p>
          <a:p>
            <a:r>
              <a:rPr lang="en-US" dirty="0" err="1" smtClean="0"/>
              <a:t>Vivado</a:t>
            </a:r>
            <a:r>
              <a:rPr lang="en-US" dirty="0" smtClean="0"/>
              <a:t> HLS will create a design with 4 reads and 2 write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84607" y="1980786"/>
            <a:ext cx="2457280" cy="1615827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900" b="1" dirty="0" smtClean="0"/>
              <a:t>void </a:t>
            </a:r>
            <a:r>
              <a:rPr lang="en-US" sz="900" b="1" dirty="0" err="1" smtClean="0"/>
              <a:t>fifo</a:t>
            </a:r>
            <a:r>
              <a:rPr lang="en-US" sz="900" b="1" dirty="0" smtClean="0"/>
              <a:t> (int *</a:t>
            </a:r>
            <a:r>
              <a:rPr lang="en-US" sz="900" b="1" dirty="0" err="1" smtClean="0"/>
              <a:t>d_o</a:t>
            </a:r>
            <a:r>
              <a:rPr lang="en-US" sz="900" b="1" dirty="0" smtClean="0"/>
              <a:t>, </a:t>
            </a:r>
            <a:br>
              <a:rPr lang="en-US" sz="900" b="1" dirty="0" smtClean="0"/>
            </a:br>
            <a:r>
              <a:rPr lang="en-US" sz="900" b="1" dirty="0" smtClean="0"/>
              <a:t>                int *</a:t>
            </a:r>
            <a:r>
              <a:rPr lang="en-US" sz="900" b="1" dirty="0" err="1" smtClean="0"/>
              <a:t>d_i</a:t>
            </a:r>
            <a:r>
              <a:rPr lang="en-US" sz="900" b="1" dirty="0" smtClean="0"/>
              <a:t>) {</a:t>
            </a:r>
          </a:p>
          <a:p>
            <a:pPr algn="l"/>
            <a:r>
              <a:rPr lang="en-US" sz="900" b="1" dirty="0" smtClean="0"/>
              <a:t>  static </a:t>
            </a:r>
            <a:r>
              <a:rPr lang="en-US" sz="900" b="1" dirty="0" err="1" smtClean="0"/>
              <a:t>int</a:t>
            </a:r>
            <a:r>
              <a:rPr lang="en-US" sz="900" b="1" dirty="0" smtClean="0"/>
              <a:t> acc = 0;</a:t>
            </a:r>
          </a:p>
          <a:p>
            <a:pPr algn="l"/>
            <a:r>
              <a:rPr lang="en-US" sz="900" b="1" dirty="0" smtClean="0"/>
              <a:t>  </a:t>
            </a:r>
            <a:r>
              <a:rPr lang="en-US" sz="900" b="1" dirty="0" err="1" smtClean="0"/>
              <a:t>int</a:t>
            </a:r>
            <a:r>
              <a:rPr lang="en-US" sz="900" b="1" dirty="0" smtClean="0"/>
              <a:t> </a:t>
            </a:r>
            <a:r>
              <a:rPr lang="en-US" sz="900" b="1" dirty="0" err="1" smtClean="0"/>
              <a:t>cnt</a:t>
            </a:r>
            <a:r>
              <a:rPr lang="en-US" sz="900" b="1" dirty="0" smtClean="0"/>
              <a:t>;</a:t>
            </a:r>
          </a:p>
          <a:p>
            <a:pPr algn="l"/>
            <a:r>
              <a:rPr lang="en-US" sz="900" b="1" dirty="0" smtClean="0"/>
              <a:t>  for (</a:t>
            </a:r>
            <a:r>
              <a:rPr lang="en-US" sz="900" b="1" dirty="0" err="1" smtClean="0"/>
              <a:t>cnt</a:t>
            </a:r>
            <a:r>
              <a:rPr lang="en-US" sz="900" b="1" dirty="0" smtClean="0"/>
              <a:t>=0;cnt&lt;4;cnt++) {</a:t>
            </a:r>
          </a:p>
          <a:p>
            <a:pPr algn="l"/>
            <a:r>
              <a:rPr lang="en-US" sz="900" b="1" dirty="0" smtClean="0"/>
              <a:t>     acc += *</a:t>
            </a:r>
            <a:r>
              <a:rPr lang="en-US" sz="900" b="1" dirty="0" err="1" smtClean="0"/>
              <a:t>d_i</a:t>
            </a:r>
            <a:r>
              <a:rPr lang="en-US" sz="900" b="1" dirty="0" smtClean="0"/>
              <a:t>;</a:t>
            </a:r>
          </a:p>
          <a:p>
            <a:pPr algn="l"/>
            <a:r>
              <a:rPr lang="en-US" sz="900" b="1" dirty="0" smtClean="0"/>
              <a:t>     if (cnt%2==1) {</a:t>
            </a:r>
          </a:p>
          <a:p>
            <a:pPr algn="l"/>
            <a:r>
              <a:rPr lang="en-US" sz="900" b="1" dirty="0" smtClean="0"/>
              <a:t>        *</a:t>
            </a:r>
            <a:r>
              <a:rPr lang="en-US" sz="900" b="1" dirty="0" err="1" smtClean="0"/>
              <a:t>d_o</a:t>
            </a:r>
            <a:r>
              <a:rPr lang="en-US" sz="900" b="1" dirty="0" smtClean="0"/>
              <a:t> = acc;</a:t>
            </a:r>
          </a:p>
          <a:p>
            <a:pPr algn="l"/>
            <a:r>
              <a:rPr lang="en-US" sz="900" b="1" dirty="0" smtClean="0"/>
              <a:t>     }</a:t>
            </a:r>
          </a:p>
          <a:p>
            <a:pPr algn="l"/>
            <a:r>
              <a:rPr lang="en-US" sz="900" b="1" dirty="0" smtClean="0"/>
              <a:t>   }</a:t>
            </a:r>
          </a:p>
          <a:p>
            <a:pPr algn="l"/>
            <a:r>
              <a:rPr lang="en-US" sz="900" b="1" dirty="0" smtClean="0"/>
              <a:t>}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756386" y="1981091"/>
            <a:ext cx="2303700" cy="1615827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900" b="1" dirty="0" smtClean="0"/>
              <a:t>void </a:t>
            </a:r>
            <a:r>
              <a:rPr lang="en-US" sz="900" b="1" dirty="0" err="1" smtClean="0"/>
              <a:t>fifo</a:t>
            </a:r>
            <a:r>
              <a:rPr lang="en-US" sz="900" b="1" dirty="0" smtClean="0"/>
              <a:t> (</a:t>
            </a:r>
            <a:r>
              <a:rPr lang="en-US" sz="900" b="1" dirty="0" smtClean="0">
                <a:latin typeface="Arial Black" pitchFamily="34" charset="0"/>
              </a:rPr>
              <a:t>volatile</a:t>
            </a:r>
            <a:r>
              <a:rPr lang="en-US" sz="900" b="1" dirty="0" smtClean="0"/>
              <a:t> int *</a:t>
            </a:r>
            <a:r>
              <a:rPr lang="en-US" sz="900" b="1" dirty="0" err="1" smtClean="0"/>
              <a:t>d_o</a:t>
            </a:r>
            <a:r>
              <a:rPr lang="en-US" sz="900" b="1" dirty="0" smtClean="0"/>
              <a:t>, </a:t>
            </a:r>
          </a:p>
          <a:p>
            <a:pPr algn="l"/>
            <a:r>
              <a:rPr lang="en-US" sz="900" b="1" dirty="0" smtClean="0">
                <a:latin typeface="Arial Black" pitchFamily="34" charset="0"/>
              </a:rPr>
              <a:t>             volatile</a:t>
            </a:r>
            <a:r>
              <a:rPr lang="en-US" sz="900" b="1" dirty="0" smtClean="0"/>
              <a:t> int *</a:t>
            </a:r>
            <a:r>
              <a:rPr lang="en-US" sz="900" b="1" dirty="0" err="1" smtClean="0"/>
              <a:t>d_i</a:t>
            </a:r>
            <a:r>
              <a:rPr lang="en-US" sz="900" b="1" dirty="0" smtClean="0"/>
              <a:t>) {</a:t>
            </a:r>
          </a:p>
          <a:p>
            <a:pPr algn="l"/>
            <a:r>
              <a:rPr lang="en-US" sz="900" b="1" dirty="0" smtClean="0"/>
              <a:t>  static </a:t>
            </a:r>
            <a:r>
              <a:rPr lang="en-US" sz="900" b="1" dirty="0" err="1" smtClean="0"/>
              <a:t>int</a:t>
            </a:r>
            <a:r>
              <a:rPr lang="en-US" sz="900" b="1" dirty="0" smtClean="0"/>
              <a:t> acc = 0;</a:t>
            </a:r>
          </a:p>
          <a:p>
            <a:pPr algn="l"/>
            <a:r>
              <a:rPr lang="en-US" sz="900" b="1" dirty="0" smtClean="0"/>
              <a:t>  </a:t>
            </a:r>
            <a:r>
              <a:rPr lang="en-US" sz="900" b="1" dirty="0" err="1" smtClean="0"/>
              <a:t>int</a:t>
            </a:r>
            <a:r>
              <a:rPr lang="en-US" sz="900" b="1" dirty="0" smtClean="0"/>
              <a:t> </a:t>
            </a:r>
            <a:r>
              <a:rPr lang="en-US" sz="900" b="1" dirty="0" err="1" smtClean="0"/>
              <a:t>cnt</a:t>
            </a:r>
            <a:r>
              <a:rPr lang="en-US" sz="900" b="1" dirty="0" smtClean="0"/>
              <a:t>;</a:t>
            </a:r>
          </a:p>
          <a:p>
            <a:pPr algn="l"/>
            <a:r>
              <a:rPr lang="en-US" sz="900" b="1" dirty="0" smtClean="0"/>
              <a:t>  for (</a:t>
            </a:r>
            <a:r>
              <a:rPr lang="en-US" sz="900" b="1" dirty="0" err="1" smtClean="0"/>
              <a:t>cnt</a:t>
            </a:r>
            <a:r>
              <a:rPr lang="en-US" sz="900" b="1" dirty="0" smtClean="0"/>
              <a:t>=0;cnt&lt;4;cnt++) {</a:t>
            </a:r>
          </a:p>
          <a:p>
            <a:pPr algn="l"/>
            <a:r>
              <a:rPr lang="en-US" sz="900" b="1" dirty="0" smtClean="0"/>
              <a:t>     acc += *</a:t>
            </a:r>
            <a:r>
              <a:rPr lang="en-US" sz="900" b="1" dirty="0" err="1" smtClean="0"/>
              <a:t>d_i</a:t>
            </a:r>
            <a:r>
              <a:rPr lang="en-US" sz="900" b="1" dirty="0" smtClean="0"/>
              <a:t>;</a:t>
            </a:r>
          </a:p>
          <a:p>
            <a:pPr algn="l"/>
            <a:r>
              <a:rPr lang="en-US" sz="900" b="1" dirty="0" smtClean="0"/>
              <a:t>     if (cnt%2==1) {</a:t>
            </a:r>
          </a:p>
          <a:p>
            <a:pPr algn="l"/>
            <a:r>
              <a:rPr lang="en-US" sz="900" b="1" dirty="0" smtClean="0"/>
              <a:t>        *</a:t>
            </a:r>
            <a:r>
              <a:rPr lang="en-US" sz="900" b="1" dirty="0" err="1" smtClean="0"/>
              <a:t>d_o</a:t>
            </a:r>
            <a:r>
              <a:rPr lang="en-US" sz="900" b="1" dirty="0" smtClean="0"/>
              <a:t> = acc;</a:t>
            </a:r>
          </a:p>
          <a:p>
            <a:pPr algn="l"/>
            <a:r>
              <a:rPr lang="en-US" sz="900" b="1" dirty="0" smtClean="0"/>
              <a:t>     }</a:t>
            </a:r>
          </a:p>
          <a:p>
            <a:pPr algn="l"/>
            <a:r>
              <a:rPr lang="en-US" sz="900" b="1" dirty="0" smtClean="0"/>
              <a:t>   }</a:t>
            </a:r>
          </a:p>
          <a:p>
            <a:pPr algn="l"/>
            <a:r>
              <a:rPr lang="en-US" sz="900" b="1" dirty="0" smtClean="0"/>
              <a:t>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67920" y="5003605"/>
            <a:ext cx="5324106" cy="523220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To complicate matters, if the IF condition is complex, </a:t>
            </a:r>
            <a:r>
              <a:rPr lang="en-US" sz="1400" b="1" dirty="0" err="1" smtClean="0"/>
              <a:t>Vivado</a:t>
            </a:r>
            <a:r>
              <a:rPr lang="en-US" sz="1400" b="1" dirty="0" smtClean="0"/>
              <a:t> HLS may not be able to optimize the accesses into 1</a:t>
            </a:r>
            <a:endParaRPr lang="en-US" sz="1400" b="1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Coding Considerations 23- </a:t>
            </a:r>
            <a:fld id="{99D29FBF-A473-46DA-BC14-675AC1C8F9A5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282701"/>
            <a:ext cx="10975336" cy="4268337"/>
          </a:xfrm>
        </p:spPr>
        <p:txBody>
          <a:bodyPr/>
          <a:lstStyle/>
          <a:p>
            <a:r>
              <a:rPr lang="en-US" dirty="0" smtClean="0"/>
              <a:t>Easier to see with a simple example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Multi-Access Pointers: the effect of volatile</a:t>
            </a:r>
            <a:endParaRPr lang="en-US" dirty="0"/>
          </a:p>
        </p:txBody>
      </p:sp>
      <p:pic>
        <p:nvPicPr>
          <p:cNvPr id="6" name="Picture 5" descr="402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4006" y="1777586"/>
            <a:ext cx="8934019" cy="18652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59579" y="1700776"/>
            <a:ext cx="2559667" cy="2169825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>
              <a:tabLst>
                <a:tab pos="457200" algn="l"/>
              </a:tabLst>
            </a:pPr>
            <a:r>
              <a:rPr lang="en-US" sz="900" dirty="0" smtClean="0"/>
              <a:t>void </a:t>
            </a:r>
            <a:r>
              <a:rPr lang="en-US" sz="900" dirty="0" err="1" smtClean="0"/>
              <a:t>fifo</a:t>
            </a:r>
            <a:r>
              <a:rPr lang="en-US" sz="900" dirty="0" smtClean="0"/>
              <a:t> ( </a:t>
            </a:r>
          </a:p>
          <a:p>
            <a:pPr algn="l">
              <a:tabLst>
                <a:tab pos="457200" algn="l"/>
              </a:tabLst>
            </a:pPr>
            <a:r>
              <a:rPr lang="en-US" sz="900" dirty="0" smtClean="0"/>
              <a:t>	</a:t>
            </a:r>
            <a:r>
              <a:rPr lang="en-US" sz="900" dirty="0" err="1" smtClean="0"/>
              <a:t>int</a:t>
            </a:r>
            <a:r>
              <a:rPr lang="en-US" sz="900" dirty="0" smtClean="0"/>
              <a:t> *</a:t>
            </a:r>
            <a:r>
              <a:rPr lang="en-US" sz="900" dirty="0" err="1" smtClean="0"/>
              <a:t>d_o</a:t>
            </a:r>
            <a:r>
              <a:rPr lang="en-US" sz="900" dirty="0" smtClean="0"/>
              <a:t>,  </a:t>
            </a:r>
          </a:p>
          <a:p>
            <a:pPr algn="l">
              <a:tabLst>
                <a:tab pos="457200" algn="l"/>
              </a:tabLst>
            </a:pPr>
            <a:r>
              <a:rPr lang="en-US" sz="900" dirty="0" smtClean="0"/>
              <a:t>	</a:t>
            </a:r>
            <a:r>
              <a:rPr lang="en-US" sz="900" dirty="0" err="1" smtClean="0"/>
              <a:t>int</a:t>
            </a:r>
            <a:r>
              <a:rPr lang="en-US" sz="900" dirty="0" smtClean="0"/>
              <a:t> *</a:t>
            </a:r>
            <a:r>
              <a:rPr lang="en-US" sz="900" dirty="0" err="1" smtClean="0"/>
              <a:t>d_i</a:t>
            </a:r>
            <a:endParaRPr lang="en-US" sz="900" dirty="0" smtClean="0"/>
          </a:p>
          <a:p>
            <a:pPr algn="l">
              <a:tabLst>
                <a:tab pos="457200" algn="l"/>
              </a:tabLst>
            </a:pPr>
            <a:r>
              <a:rPr lang="en-US" sz="900" dirty="0" smtClean="0"/>
              <a:t>) {</a:t>
            </a:r>
          </a:p>
          <a:p>
            <a:pPr algn="l">
              <a:tabLst>
                <a:tab pos="457200" algn="l"/>
              </a:tabLst>
            </a:pPr>
            <a:r>
              <a:rPr lang="en-US" sz="900" dirty="0" smtClean="0"/>
              <a:t>  static </a:t>
            </a:r>
            <a:r>
              <a:rPr lang="en-US" sz="900" dirty="0" err="1" smtClean="0"/>
              <a:t>int</a:t>
            </a:r>
            <a:r>
              <a:rPr lang="en-US" sz="900" dirty="0" smtClean="0"/>
              <a:t> acc = 0;</a:t>
            </a:r>
          </a:p>
          <a:p>
            <a:pPr algn="l">
              <a:tabLst>
                <a:tab pos="457200" algn="l"/>
              </a:tabLst>
            </a:pPr>
            <a:r>
              <a:rPr lang="en-US" sz="900" dirty="0" smtClean="0"/>
              <a:t>  </a:t>
            </a:r>
            <a:r>
              <a:rPr lang="en-US" sz="900" dirty="0" err="1" smtClean="0"/>
              <a:t>int</a:t>
            </a:r>
            <a:r>
              <a:rPr lang="en-US" sz="900" dirty="0" smtClean="0"/>
              <a:t> </a:t>
            </a:r>
            <a:r>
              <a:rPr lang="en-US" sz="900" dirty="0" err="1" smtClean="0"/>
              <a:t>cnt</a:t>
            </a:r>
            <a:r>
              <a:rPr lang="en-US" sz="900" dirty="0" smtClean="0"/>
              <a:t>;</a:t>
            </a:r>
          </a:p>
          <a:p>
            <a:pPr algn="l">
              <a:tabLst>
                <a:tab pos="457200" algn="l"/>
              </a:tabLst>
            </a:pPr>
            <a:r>
              <a:rPr lang="en-US" sz="900" dirty="0" smtClean="0"/>
              <a:t>  </a:t>
            </a:r>
          </a:p>
          <a:p>
            <a:pPr algn="l">
              <a:tabLst>
                <a:tab pos="457200" algn="l"/>
              </a:tabLst>
            </a:pPr>
            <a:r>
              <a:rPr lang="en-US" sz="900" dirty="0" smtClean="0"/>
              <a:t>    acc += *</a:t>
            </a:r>
            <a:r>
              <a:rPr lang="en-US" sz="900" dirty="0" err="1" smtClean="0"/>
              <a:t>d_i</a:t>
            </a:r>
            <a:r>
              <a:rPr lang="en-US" sz="900" dirty="0" smtClean="0"/>
              <a:t>;</a:t>
            </a:r>
          </a:p>
          <a:p>
            <a:pPr algn="l">
              <a:tabLst>
                <a:tab pos="457200" algn="l"/>
              </a:tabLst>
            </a:pPr>
            <a:r>
              <a:rPr lang="en-US" sz="900" dirty="0" smtClean="0"/>
              <a:t>    acc += *</a:t>
            </a:r>
            <a:r>
              <a:rPr lang="en-US" sz="900" dirty="0" err="1" smtClean="0"/>
              <a:t>d_i</a:t>
            </a:r>
            <a:r>
              <a:rPr lang="en-US" sz="900" dirty="0" smtClean="0"/>
              <a:t>;</a:t>
            </a:r>
          </a:p>
          <a:p>
            <a:pPr algn="l">
              <a:tabLst>
                <a:tab pos="457200" algn="l"/>
              </a:tabLst>
            </a:pPr>
            <a:r>
              <a:rPr lang="en-US" sz="900" dirty="0" smtClean="0"/>
              <a:t>    *</a:t>
            </a:r>
            <a:r>
              <a:rPr lang="en-US" sz="900" dirty="0" err="1" smtClean="0"/>
              <a:t>d_o</a:t>
            </a:r>
            <a:r>
              <a:rPr lang="en-US" sz="900" dirty="0" smtClean="0"/>
              <a:t> = acc;</a:t>
            </a:r>
          </a:p>
          <a:p>
            <a:pPr algn="l">
              <a:tabLst>
                <a:tab pos="457200" algn="l"/>
              </a:tabLst>
            </a:pPr>
            <a:endParaRPr lang="en-US" sz="900" dirty="0" smtClean="0"/>
          </a:p>
          <a:p>
            <a:pPr algn="l">
              <a:tabLst>
                <a:tab pos="457200" algn="l"/>
              </a:tabLst>
            </a:pPr>
            <a:r>
              <a:rPr lang="en-US" sz="900" dirty="0" smtClean="0"/>
              <a:t>    acc += *</a:t>
            </a:r>
            <a:r>
              <a:rPr lang="en-US" sz="900" dirty="0" err="1" smtClean="0"/>
              <a:t>d_i</a:t>
            </a:r>
            <a:r>
              <a:rPr lang="en-US" sz="900" dirty="0" smtClean="0"/>
              <a:t>;</a:t>
            </a:r>
          </a:p>
          <a:p>
            <a:pPr algn="l">
              <a:tabLst>
                <a:tab pos="457200" algn="l"/>
              </a:tabLst>
            </a:pPr>
            <a:r>
              <a:rPr lang="en-US" sz="900" dirty="0" smtClean="0"/>
              <a:t>    acc += *</a:t>
            </a:r>
            <a:r>
              <a:rPr lang="en-US" sz="900" dirty="0" err="1" smtClean="0"/>
              <a:t>d_i</a:t>
            </a:r>
            <a:r>
              <a:rPr lang="en-US" sz="900" dirty="0" smtClean="0"/>
              <a:t>;</a:t>
            </a:r>
          </a:p>
          <a:p>
            <a:pPr algn="l">
              <a:tabLst>
                <a:tab pos="457200" algn="l"/>
              </a:tabLst>
            </a:pPr>
            <a:r>
              <a:rPr lang="en-US" sz="900" dirty="0" smtClean="0"/>
              <a:t>    *</a:t>
            </a:r>
            <a:r>
              <a:rPr lang="en-US" sz="900" dirty="0" err="1" smtClean="0"/>
              <a:t>d_o</a:t>
            </a:r>
            <a:r>
              <a:rPr lang="en-US" sz="900" dirty="0" smtClean="0"/>
              <a:t> = acc;</a:t>
            </a:r>
          </a:p>
          <a:p>
            <a:pPr algn="l">
              <a:tabLst>
                <a:tab pos="457200" algn="l"/>
              </a:tabLst>
            </a:pPr>
            <a:r>
              <a:rPr lang="en-US" sz="900" dirty="0" smtClean="0"/>
              <a:t>}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9579" y="4120291"/>
            <a:ext cx="2559667" cy="2169825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>
              <a:tabLst>
                <a:tab pos="457200" algn="l"/>
              </a:tabLst>
            </a:pPr>
            <a:r>
              <a:rPr lang="it-IT" sz="900" dirty="0" smtClean="0"/>
              <a:t>void fifo ( </a:t>
            </a:r>
          </a:p>
          <a:p>
            <a:pPr algn="l">
              <a:tabLst>
                <a:tab pos="457200" algn="l"/>
              </a:tabLst>
            </a:pPr>
            <a:r>
              <a:rPr lang="it-IT" sz="900" b="1" dirty="0" smtClean="0"/>
              <a:t>	volatile int *d_o, </a:t>
            </a:r>
          </a:p>
          <a:p>
            <a:pPr algn="l">
              <a:tabLst>
                <a:tab pos="457200" algn="l"/>
              </a:tabLst>
            </a:pPr>
            <a:r>
              <a:rPr lang="it-IT" sz="900" b="1" dirty="0" smtClean="0"/>
              <a:t> 	volatile int *d_i</a:t>
            </a:r>
          </a:p>
          <a:p>
            <a:pPr algn="l">
              <a:tabLst>
                <a:tab pos="457200" algn="l"/>
              </a:tabLst>
            </a:pPr>
            <a:r>
              <a:rPr lang="it-IT" sz="900" dirty="0" smtClean="0"/>
              <a:t>) {</a:t>
            </a:r>
          </a:p>
          <a:p>
            <a:pPr algn="l">
              <a:tabLst>
                <a:tab pos="457200" algn="l"/>
              </a:tabLst>
            </a:pPr>
            <a:r>
              <a:rPr lang="en-US" sz="900" dirty="0" smtClean="0"/>
              <a:t>  static </a:t>
            </a:r>
            <a:r>
              <a:rPr lang="en-US" sz="900" dirty="0" err="1" smtClean="0"/>
              <a:t>int</a:t>
            </a:r>
            <a:r>
              <a:rPr lang="en-US" sz="900" dirty="0" smtClean="0"/>
              <a:t> acc = 0;</a:t>
            </a:r>
          </a:p>
          <a:p>
            <a:pPr algn="l">
              <a:tabLst>
                <a:tab pos="457200" algn="l"/>
              </a:tabLst>
            </a:pPr>
            <a:r>
              <a:rPr lang="en-US" sz="900" dirty="0" smtClean="0"/>
              <a:t>  </a:t>
            </a:r>
            <a:r>
              <a:rPr lang="en-US" sz="900" dirty="0" err="1" smtClean="0"/>
              <a:t>int</a:t>
            </a:r>
            <a:r>
              <a:rPr lang="en-US" sz="900" dirty="0" smtClean="0"/>
              <a:t> </a:t>
            </a:r>
            <a:r>
              <a:rPr lang="en-US" sz="900" dirty="0" err="1" smtClean="0"/>
              <a:t>cnt</a:t>
            </a:r>
            <a:r>
              <a:rPr lang="en-US" sz="900" dirty="0" smtClean="0"/>
              <a:t>;</a:t>
            </a:r>
          </a:p>
          <a:p>
            <a:pPr algn="l">
              <a:tabLst>
                <a:tab pos="457200" algn="l"/>
              </a:tabLst>
            </a:pPr>
            <a:r>
              <a:rPr lang="en-US" sz="900" dirty="0" smtClean="0"/>
              <a:t>  </a:t>
            </a:r>
          </a:p>
          <a:p>
            <a:pPr algn="l">
              <a:tabLst>
                <a:tab pos="457200" algn="l"/>
              </a:tabLst>
            </a:pPr>
            <a:r>
              <a:rPr lang="en-US" sz="900" dirty="0" smtClean="0"/>
              <a:t>    acc += *</a:t>
            </a:r>
            <a:r>
              <a:rPr lang="en-US" sz="900" dirty="0" err="1" smtClean="0"/>
              <a:t>d_i</a:t>
            </a:r>
            <a:r>
              <a:rPr lang="en-US" sz="900" dirty="0" smtClean="0"/>
              <a:t>;</a:t>
            </a:r>
          </a:p>
          <a:p>
            <a:pPr algn="l">
              <a:tabLst>
                <a:tab pos="457200" algn="l"/>
              </a:tabLst>
            </a:pPr>
            <a:r>
              <a:rPr lang="en-US" sz="900" dirty="0" smtClean="0"/>
              <a:t>    acc += *</a:t>
            </a:r>
            <a:r>
              <a:rPr lang="en-US" sz="900" dirty="0" err="1" smtClean="0"/>
              <a:t>d_i</a:t>
            </a:r>
            <a:r>
              <a:rPr lang="en-US" sz="900" dirty="0" smtClean="0"/>
              <a:t>;</a:t>
            </a:r>
          </a:p>
          <a:p>
            <a:pPr algn="l">
              <a:tabLst>
                <a:tab pos="457200" algn="l"/>
              </a:tabLst>
            </a:pPr>
            <a:r>
              <a:rPr lang="en-US" sz="900" dirty="0" smtClean="0"/>
              <a:t>    *</a:t>
            </a:r>
            <a:r>
              <a:rPr lang="en-US" sz="900" dirty="0" err="1" smtClean="0"/>
              <a:t>d_o</a:t>
            </a:r>
            <a:r>
              <a:rPr lang="en-US" sz="900" dirty="0" smtClean="0"/>
              <a:t> = acc;</a:t>
            </a:r>
          </a:p>
          <a:p>
            <a:pPr algn="l">
              <a:tabLst>
                <a:tab pos="457200" algn="l"/>
              </a:tabLst>
            </a:pPr>
            <a:endParaRPr lang="en-US" sz="900" dirty="0" smtClean="0"/>
          </a:p>
          <a:p>
            <a:pPr algn="l">
              <a:tabLst>
                <a:tab pos="457200" algn="l"/>
              </a:tabLst>
            </a:pPr>
            <a:r>
              <a:rPr lang="en-US" sz="900" dirty="0" smtClean="0"/>
              <a:t>    acc += *</a:t>
            </a:r>
            <a:r>
              <a:rPr lang="en-US" sz="900" dirty="0" err="1" smtClean="0"/>
              <a:t>d_i</a:t>
            </a:r>
            <a:r>
              <a:rPr lang="en-US" sz="900" dirty="0" smtClean="0"/>
              <a:t>;</a:t>
            </a:r>
          </a:p>
          <a:p>
            <a:pPr algn="l">
              <a:tabLst>
                <a:tab pos="457200" algn="l"/>
              </a:tabLst>
            </a:pPr>
            <a:r>
              <a:rPr lang="en-US" sz="900" dirty="0" smtClean="0"/>
              <a:t>    acc += *</a:t>
            </a:r>
            <a:r>
              <a:rPr lang="en-US" sz="900" dirty="0" err="1" smtClean="0"/>
              <a:t>d_i</a:t>
            </a:r>
            <a:r>
              <a:rPr lang="en-US" sz="900" dirty="0" smtClean="0"/>
              <a:t>;</a:t>
            </a:r>
          </a:p>
          <a:p>
            <a:pPr algn="l">
              <a:tabLst>
                <a:tab pos="457200" algn="l"/>
              </a:tabLst>
            </a:pPr>
            <a:r>
              <a:rPr lang="en-US" sz="900" dirty="0" smtClean="0"/>
              <a:t>    *</a:t>
            </a:r>
            <a:r>
              <a:rPr lang="en-US" sz="900" dirty="0" err="1" smtClean="0"/>
              <a:t>d_o</a:t>
            </a:r>
            <a:r>
              <a:rPr lang="en-US" sz="900" dirty="0" smtClean="0"/>
              <a:t> = acc;</a:t>
            </a:r>
          </a:p>
          <a:p>
            <a:pPr algn="l">
              <a:tabLst>
                <a:tab pos="457200" algn="l"/>
              </a:tabLst>
            </a:pPr>
            <a:r>
              <a:rPr lang="en-US" sz="900" dirty="0" smtClean="0"/>
              <a:t>}</a:t>
            </a:r>
          </a:p>
        </p:txBody>
      </p:sp>
      <p:pic>
        <p:nvPicPr>
          <p:cNvPr id="8" name="Picture 7" descr="402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4006" y="4235506"/>
            <a:ext cx="8907640" cy="19082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ounded Rectangle 8"/>
          <p:cNvSpPr/>
          <p:nvPr/>
        </p:nvSpPr>
        <p:spPr>
          <a:xfrm>
            <a:off x="4558613" y="2430470"/>
            <a:ext cx="1586993" cy="205724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 smtClean="0"/>
              <a:t>1 Input read</a:t>
            </a:r>
            <a:endParaRPr lang="en-US" sz="1050" b="1" dirty="0"/>
          </a:p>
        </p:txBody>
      </p:sp>
      <p:sp>
        <p:nvSpPr>
          <p:cNvPr id="13" name="Rounded Rectangle 12"/>
          <p:cNvSpPr/>
          <p:nvPr/>
        </p:nvSpPr>
        <p:spPr>
          <a:xfrm>
            <a:off x="4558613" y="3031251"/>
            <a:ext cx="1586993" cy="205724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 smtClean="0"/>
              <a:t>1 Output write</a:t>
            </a:r>
            <a:endParaRPr lang="en-US" sz="1050" b="1" dirty="0"/>
          </a:p>
        </p:txBody>
      </p:sp>
      <p:sp>
        <p:nvSpPr>
          <p:cNvPr id="14" name="Rounded Rectangle 13"/>
          <p:cNvSpPr/>
          <p:nvPr/>
        </p:nvSpPr>
        <p:spPr>
          <a:xfrm>
            <a:off x="4609807" y="4888390"/>
            <a:ext cx="1586993" cy="205724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 smtClean="0"/>
              <a:t>4 Input reads</a:t>
            </a:r>
            <a:endParaRPr lang="en-US" sz="1050" b="1" dirty="0"/>
          </a:p>
        </p:txBody>
      </p:sp>
      <p:sp>
        <p:nvSpPr>
          <p:cNvPr id="15" name="Rounded Rectangle 14"/>
          <p:cNvSpPr/>
          <p:nvPr/>
        </p:nvSpPr>
        <p:spPr>
          <a:xfrm>
            <a:off x="4609807" y="5489171"/>
            <a:ext cx="1586993" cy="205724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b="1" dirty="0" smtClean="0"/>
              <a:t>2 Output writes</a:t>
            </a:r>
            <a:endParaRPr lang="en-US" sz="105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964699" y="1124701"/>
            <a:ext cx="4300240" cy="738664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C compilers will optimize multiple accesses on the same (non-volatile) pointer into a single access : </a:t>
            </a:r>
            <a:r>
              <a:rPr lang="en-US" sz="1400" b="1" u="sng" dirty="0" err="1" smtClean="0"/>
              <a:t>Vivado</a:t>
            </a:r>
            <a:r>
              <a:rPr lang="en-US" sz="1400" b="1" u="sng" dirty="0" smtClean="0"/>
              <a:t> HLS matches this behavior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4660899"/>
          </a:xfrm>
        </p:spPr>
        <p:txBody>
          <a:bodyPr/>
          <a:lstStyle/>
          <a:p>
            <a:r>
              <a:rPr lang="en-US" dirty="0" smtClean="0"/>
              <a:t>The intermediate results are hard to use for verification</a:t>
            </a:r>
          </a:p>
          <a:p>
            <a:pPr lvl="1"/>
            <a:r>
              <a:rPr lang="en-US" dirty="0" smtClean="0"/>
              <a:t>Only the final pointer value is passed to the test bench</a:t>
            </a:r>
          </a:p>
          <a:p>
            <a:pPr lvl="1">
              <a:buNone/>
            </a:pPr>
            <a:endParaRPr lang="en-US" dirty="0" smtClean="0"/>
          </a:p>
          <a:p>
            <a:pPr marL="4111625" lvl="6"/>
            <a:r>
              <a:rPr lang="en-US" sz="1800" dirty="0" smtClean="0"/>
              <a:t>The final value of *</a:t>
            </a:r>
            <a:r>
              <a:rPr lang="en-US" sz="1800" dirty="0" err="1" smtClean="0"/>
              <a:t>d_o</a:t>
            </a:r>
            <a:r>
              <a:rPr lang="en-US" sz="1800" dirty="0" smtClean="0"/>
              <a:t> can be captured in the test bench and compared </a:t>
            </a:r>
          </a:p>
          <a:p>
            <a:pPr marL="4111625" lvl="6"/>
            <a:r>
              <a:rPr lang="en-US" sz="1800" dirty="0" smtClean="0"/>
              <a:t>The intermediate values can only be seen by using </a:t>
            </a:r>
            <a:r>
              <a:rPr lang="en-US" sz="1800" smtClean="0"/>
              <a:t>printf </a:t>
            </a:r>
            <a:r>
              <a:rPr lang="en-US" sz="1800" dirty="0" smtClean="0"/>
              <a:t>: they cannot be automatically verified by the test bench</a:t>
            </a:r>
          </a:p>
          <a:p>
            <a:pPr marL="4114800" lvl="1">
              <a:buNone/>
            </a:pPr>
            <a:endParaRPr lang="en-US" dirty="0" smtClean="0"/>
          </a:p>
          <a:p>
            <a:r>
              <a:rPr lang="en-US" dirty="0" smtClean="0"/>
              <a:t>Code could be added to the DUT</a:t>
            </a:r>
          </a:p>
          <a:p>
            <a:pPr lvl="1"/>
            <a:r>
              <a:rPr lang="en-US" dirty="0" smtClean="0"/>
              <a:t>Use __SYNTHESIS__ to add </a:t>
            </a:r>
            <a:r>
              <a:rPr lang="en-US" dirty="0" err="1" smtClean="0"/>
              <a:t>unsynthesizable</a:t>
            </a:r>
            <a:r>
              <a:rPr lang="en-US" dirty="0" smtClean="0"/>
              <a:t> code for checking</a:t>
            </a:r>
          </a:p>
          <a:p>
            <a:pPr lvl="1"/>
            <a:r>
              <a:rPr lang="en-US" dirty="0" smtClean="0"/>
              <a:t>Which will not be there in the RTL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HLS:STREAMS class can be used instead: discussed in next section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Multi-Access Pointers: Limited Visibility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79854" y="2389321"/>
            <a:ext cx="2662053" cy="2031325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900" b="1" dirty="0" smtClean="0"/>
              <a:t>void </a:t>
            </a:r>
            <a:r>
              <a:rPr lang="en-US" sz="900" b="1" dirty="0" err="1" smtClean="0"/>
              <a:t>fifo</a:t>
            </a:r>
            <a:r>
              <a:rPr lang="en-US" sz="900" b="1" dirty="0" smtClean="0"/>
              <a:t> (int *</a:t>
            </a:r>
            <a:r>
              <a:rPr lang="en-US" sz="900" b="1" dirty="0" err="1" smtClean="0"/>
              <a:t>d_o</a:t>
            </a:r>
            <a:r>
              <a:rPr lang="en-US" sz="900" b="1" dirty="0" smtClean="0"/>
              <a:t>, </a:t>
            </a:r>
          </a:p>
          <a:p>
            <a:pPr algn="l"/>
            <a:r>
              <a:rPr lang="en-US" sz="900" b="1" dirty="0" smtClean="0"/>
              <a:t>                int *</a:t>
            </a:r>
            <a:r>
              <a:rPr lang="en-US" sz="900" b="1" dirty="0" err="1" smtClean="0"/>
              <a:t>d_i</a:t>
            </a:r>
            <a:endParaRPr lang="en-US" sz="900" b="1" dirty="0" smtClean="0"/>
          </a:p>
          <a:p>
            <a:pPr algn="l"/>
            <a:r>
              <a:rPr lang="en-US" sz="900" b="1" dirty="0" smtClean="0"/>
              <a:t>                ) {</a:t>
            </a:r>
          </a:p>
          <a:p>
            <a:pPr algn="l"/>
            <a:r>
              <a:rPr lang="en-US" sz="900" b="1" dirty="0" smtClean="0"/>
              <a:t>  static </a:t>
            </a:r>
            <a:r>
              <a:rPr lang="en-US" sz="900" b="1" dirty="0" err="1" smtClean="0"/>
              <a:t>int</a:t>
            </a:r>
            <a:r>
              <a:rPr lang="en-US" sz="900" b="1" dirty="0" smtClean="0"/>
              <a:t> acc = 0;</a:t>
            </a:r>
          </a:p>
          <a:p>
            <a:pPr algn="l"/>
            <a:r>
              <a:rPr lang="en-US" sz="900" b="1" dirty="0" smtClean="0"/>
              <a:t>  </a:t>
            </a:r>
            <a:r>
              <a:rPr lang="en-US" sz="900" b="1" dirty="0" err="1" smtClean="0"/>
              <a:t>int</a:t>
            </a:r>
            <a:r>
              <a:rPr lang="en-US" sz="900" b="1" dirty="0" smtClean="0"/>
              <a:t> </a:t>
            </a:r>
            <a:r>
              <a:rPr lang="en-US" sz="900" b="1" dirty="0" err="1" smtClean="0"/>
              <a:t>cnt</a:t>
            </a:r>
            <a:r>
              <a:rPr lang="en-US" sz="900" b="1" dirty="0" smtClean="0"/>
              <a:t>;</a:t>
            </a:r>
          </a:p>
          <a:p>
            <a:pPr algn="l"/>
            <a:r>
              <a:rPr lang="en-US" sz="900" b="1" dirty="0" smtClean="0"/>
              <a:t>  </a:t>
            </a:r>
          </a:p>
          <a:p>
            <a:pPr algn="l"/>
            <a:r>
              <a:rPr lang="en-US" sz="900" b="1" dirty="0" smtClean="0"/>
              <a:t>  for (</a:t>
            </a:r>
            <a:r>
              <a:rPr lang="en-US" sz="900" b="1" dirty="0" err="1" smtClean="0"/>
              <a:t>cnt</a:t>
            </a:r>
            <a:r>
              <a:rPr lang="en-US" sz="900" b="1" dirty="0" smtClean="0"/>
              <a:t>=0;cnt&lt;4;cnt++) {</a:t>
            </a:r>
          </a:p>
          <a:p>
            <a:pPr algn="l"/>
            <a:r>
              <a:rPr lang="en-US" sz="900" b="1" dirty="0" smtClean="0"/>
              <a:t>     acc += *</a:t>
            </a:r>
            <a:r>
              <a:rPr lang="en-US" sz="900" b="1" dirty="0" err="1" smtClean="0"/>
              <a:t>d_i</a:t>
            </a:r>
            <a:r>
              <a:rPr lang="en-US" sz="900" b="1" dirty="0" smtClean="0"/>
              <a:t>;</a:t>
            </a:r>
          </a:p>
          <a:p>
            <a:pPr algn="l"/>
            <a:r>
              <a:rPr lang="en-US" sz="900" b="1" dirty="0" smtClean="0"/>
              <a:t>     if (cnt%2==1) {</a:t>
            </a:r>
          </a:p>
          <a:p>
            <a:pPr algn="l"/>
            <a:r>
              <a:rPr lang="en-US" sz="900" b="1" dirty="0" smtClean="0"/>
              <a:t>        *</a:t>
            </a:r>
            <a:r>
              <a:rPr lang="en-US" sz="900" b="1" dirty="0" err="1" smtClean="0"/>
              <a:t>d_o</a:t>
            </a:r>
            <a:r>
              <a:rPr lang="en-US" sz="900" b="1" dirty="0" smtClean="0"/>
              <a:t> = acc;</a:t>
            </a:r>
          </a:p>
          <a:p>
            <a:pPr algn="l"/>
            <a:r>
              <a:rPr lang="en-US" sz="900" b="1" dirty="0" smtClean="0"/>
              <a:t>     }</a:t>
            </a:r>
          </a:p>
          <a:p>
            <a:pPr algn="l"/>
            <a:r>
              <a:rPr lang="en-US" sz="900" b="1" dirty="0" smtClean="0"/>
              <a:t>   }</a:t>
            </a:r>
          </a:p>
          <a:p>
            <a:pPr algn="l"/>
            <a:endParaRPr lang="en-US" sz="900" b="1" dirty="0" smtClean="0"/>
          </a:p>
          <a:p>
            <a:pPr algn="l"/>
            <a:r>
              <a:rPr lang="en-US" sz="900" b="1" dirty="0" smtClean="0"/>
              <a:t>}</a:t>
            </a:r>
          </a:p>
        </p:txBody>
      </p:sp>
      <p:sp>
        <p:nvSpPr>
          <p:cNvPr id="14" name="Left Bracket 13"/>
          <p:cNvSpPr/>
          <p:nvPr/>
        </p:nvSpPr>
        <p:spPr>
          <a:xfrm>
            <a:off x="923886" y="3247845"/>
            <a:ext cx="409547" cy="691290"/>
          </a:xfrm>
          <a:prstGeom prst="leftBracket">
            <a:avLst/>
          </a:prstGeom>
          <a:ln w="57150"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l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435819" y="5501956"/>
            <a:ext cx="5528880" cy="307777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Not the most ideal coding style for verification</a:t>
            </a:r>
            <a:endParaRPr lang="en-US" sz="1400" b="1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look at an example</a:t>
            </a:r>
          </a:p>
          <a:p>
            <a:pPr lvl="1"/>
            <a:r>
              <a:rPr lang="en-US" dirty="0" smtClean="0"/>
              <a:t>This code will access four samples using a pointer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Co-Simulation(RTL Verification) only sees a pointer on the interface</a:t>
            </a:r>
          </a:p>
          <a:p>
            <a:pPr lvl="1"/>
            <a:r>
              <a:rPr lang="en-US" dirty="0" smtClean="0"/>
              <a:t>And will create a SystemC co-simulation wrapper to supply or store 1 sample </a:t>
            </a:r>
          </a:p>
          <a:p>
            <a:pPr lvl="1"/>
            <a:r>
              <a:rPr lang="en-US" dirty="0" smtClean="0"/>
              <a:t>Use the depth option to specify the actual depth</a:t>
            </a:r>
          </a:p>
          <a:p>
            <a:pPr lvl="1"/>
            <a:r>
              <a:rPr lang="en-US" dirty="0" err="1" smtClean="0"/>
              <a:t>Vivado</a:t>
            </a:r>
            <a:r>
              <a:rPr lang="en-US" dirty="0" smtClean="0"/>
              <a:t> HLS will issue a warning in case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Multi-Access Pointers: Test bench Depth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38207" y="2389931"/>
            <a:ext cx="1894153" cy="1615827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900" b="1" dirty="0" smtClean="0"/>
              <a:t>#include "</a:t>
            </a:r>
            <a:r>
              <a:rPr lang="en-US" sz="900" b="1" dirty="0" err="1" smtClean="0"/>
              <a:t>bus.h</a:t>
            </a:r>
            <a:r>
              <a:rPr lang="en-US" sz="900" b="1" dirty="0" smtClean="0"/>
              <a:t>"</a:t>
            </a:r>
          </a:p>
          <a:p>
            <a:pPr algn="l"/>
            <a:endParaRPr lang="en-US" sz="900" b="1" dirty="0" smtClean="0"/>
          </a:p>
          <a:p>
            <a:pPr algn="l"/>
            <a:r>
              <a:rPr lang="en-US" sz="900" b="1" dirty="0" smtClean="0"/>
              <a:t>void </a:t>
            </a:r>
            <a:r>
              <a:rPr lang="en-US" sz="900" b="1" dirty="0" err="1" smtClean="0"/>
              <a:t>foo</a:t>
            </a:r>
            <a:r>
              <a:rPr lang="en-US" sz="900" b="1" dirty="0" smtClean="0"/>
              <a:t> (int *d) {</a:t>
            </a:r>
          </a:p>
          <a:p>
            <a:pPr algn="l"/>
            <a:r>
              <a:rPr lang="en-US" sz="900" b="1" dirty="0" smtClean="0"/>
              <a:t>  static </a:t>
            </a:r>
            <a:r>
              <a:rPr lang="en-US" sz="900" b="1" dirty="0" err="1" smtClean="0"/>
              <a:t>int</a:t>
            </a:r>
            <a:r>
              <a:rPr lang="en-US" sz="900" b="1" dirty="0" smtClean="0"/>
              <a:t> acc = 0;</a:t>
            </a:r>
          </a:p>
          <a:p>
            <a:pPr algn="l"/>
            <a:r>
              <a:rPr lang="en-US" sz="900" b="1" dirty="0" smtClean="0"/>
              <a:t>  </a:t>
            </a:r>
            <a:r>
              <a:rPr lang="en-US" sz="900" b="1" dirty="0" err="1" smtClean="0"/>
              <a:t>int</a:t>
            </a:r>
            <a:r>
              <a:rPr lang="en-US" sz="900" b="1" dirty="0" smtClean="0"/>
              <a:t> </a:t>
            </a:r>
            <a:r>
              <a:rPr lang="en-US" sz="900" b="1" dirty="0" err="1" smtClean="0"/>
              <a:t>i</a:t>
            </a:r>
            <a:r>
              <a:rPr lang="en-US" sz="900" b="1" dirty="0" smtClean="0"/>
              <a:t>;</a:t>
            </a:r>
          </a:p>
          <a:p>
            <a:pPr algn="l"/>
            <a:r>
              <a:rPr lang="en-US" sz="900" b="1" dirty="0" smtClean="0"/>
              <a:t>  </a:t>
            </a:r>
          </a:p>
          <a:p>
            <a:pPr algn="l"/>
            <a:r>
              <a:rPr lang="en-US" sz="900" b="1" dirty="0" smtClean="0"/>
              <a:t>  for (</a:t>
            </a:r>
            <a:r>
              <a:rPr lang="en-US" sz="900" b="1" dirty="0" err="1" smtClean="0"/>
              <a:t>i</a:t>
            </a:r>
            <a:r>
              <a:rPr lang="en-US" sz="900" b="1" dirty="0" smtClean="0"/>
              <a:t>=0;i&lt;4;i++) {</a:t>
            </a:r>
          </a:p>
          <a:p>
            <a:pPr algn="l"/>
            <a:r>
              <a:rPr lang="en-US" sz="900" b="1" dirty="0" smtClean="0"/>
              <a:t>    acc += *(</a:t>
            </a:r>
            <a:r>
              <a:rPr lang="en-US" sz="900" b="1" dirty="0" err="1" smtClean="0"/>
              <a:t>d+i</a:t>
            </a:r>
            <a:r>
              <a:rPr lang="en-US" sz="900" b="1" dirty="0" smtClean="0"/>
              <a:t>);</a:t>
            </a:r>
          </a:p>
          <a:p>
            <a:pPr algn="l"/>
            <a:r>
              <a:rPr lang="en-US" sz="900" b="1" dirty="0" smtClean="0"/>
              <a:t>    *(</a:t>
            </a:r>
            <a:r>
              <a:rPr lang="en-US" sz="900" b="1" dirty="0" err="1" smtClean="0"/>
              <a:t>d+i</a:t>
            </a:r>
            <a:r>
              <a:rPr lang="en-US" sz="900" b="1" dirty="0" smtClean="0"/>
              <a:t>) = acc;</a:t>
            </a:r>
          </a:p>
          <a:p>
            <a:pPr algn="l"/>
            <a:r>
              <a:rPr lang="en-US" sz="900" b="1" dirty="0" smtClean="0"/>
              <a:t>  }</a:t>
            </a:r>
          </a:p>
          <a:p>
            <a:pPr algn="l"/>
            <a:r>
              <a:rPr lang="en-US" sz="900" b="1" dirty="0" smtClean="0"/>
              <a:t>}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86180" y="2389930"/>
            <a:ext cx="1689380" cy="1754326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900" b="1" dirty="0" smtClean="0"/>
              <a:t>int main () {</a:t>
            </a:r>
          </a:p>
          <a:p>
            <a:pPr algn="l"/>
            <a:r>
              <a:rPr lang="en-US" sz="900" b="1" dirty="0" smtClean="0"/>
              <a:t>  int d[5];</a:t>
            </a:r>
          </a:p>
          <a:p>
            <a:pPr algn="l"/>
            <a:r>
              <a:rPr lang="en-US" sz="900" b="1" dirty="0" smtClean="0"/>
              <a:t>  int </a:t>
            </a:r>
            <a:r>
              <a:rPr lang="en-US" sz="900" b="1" dirty="0" err="1" smtClean="0"/>
              <a:t>i</a:t>
            </a:r>
            <a:r>
              <a:rPr lang="en-US" sz="900" b="1" dirty="0" smtClean="0"/>
              <a:t>;</a:t>
            </a:r>
          </a:p>
          <a:p>
            <a:pPr algn="l"/>
            <a:r>
              <a:rPr lang="en-US" sz="900" b="1" dirty="0" smtClean="0"/>
              <a:t>  </a:t>
            </a:r>
          </a:p>
          <a:p>
            <a:pPr algn="l"/>
            <a:r>
              <a:rPr lang="en-US" sz="900" b="1" dirty="0" smtClean="0"/>
              <a:t>for (</a:t>
            </a:r>
            <a:r>
              <a:rPr lang="en-US" sz="900" b="1" dirty="0" err="1" smtClean="0"/>
              <a:t>i</a:t>
            </a:r>
            <a:r>
              <a:rPr lang="en-US" sz="900" b="1" dirty="0" smtClean="0"/>
              <a:t>=0;i&lt;4;i++) {</a:t>
            </a:r>
          </a:p>
          <a:p>
            <a:pPr algn="l"/>
            <a:r>
              <a:rPr lang="en-US" sz="900" b="1" dirty="0" smtClean="0"/>
              <a:t>    d[</a:t>
            </a:r>
            <a:r>
              <a:rPr lang="en-US" sz="900" b="1" dirty="0" err="1" smtClean="0"/>
              <a:t>i</a:t>
            </a:r>
            <a:r>
              <a:rPr lang="en-US" sz="900" b="1" dirty="0" smtClean="0"/>
              <a:t>] = </a:t>
            </a:r>
            <a:r>
              <a:rPr lang="en-US" sz="900" b="1" dirty="0" err="1" smtClean="0"/>
              <a:t>i</a:t>
            </a:r>
            <a:r>
              <a:rPr lang="en-US" sz="900" b="1" dirty="0" smtClean="0"/>
              <a:t>;</a:t>
            </a:r>
          </a:p>
          <a:p>
            <a:pPr algn="l"/>
            <a:r>
              <a:rPr lang="en-US" sz="900" b="1" dirty="0" smtClean="0"/>
              <a:t>  }</a:t>
            </a:r>
          </a:p>
          <a:p>
            <a:pPr algn="l"/>
            <a:r>
              <a:rPr lang="en-US" sz="900" b="1" dirty="0" smtClean="0"/>
              <a:t>  </a:t>
            </a:r>
          </a:p>
          <a:p>
            <a:pPr algn="l"/>
            <a:r>
              <a:rPr lang="en-US" sz="900" b="1" dirty="0" err="1" smtClean="0"/>
              <a:t>foo</a:t>
            </a:r>
            <a:r>
              <a:rPr lang="en-US" sz="900" b="1" dirty="0" smtClean="0"/>
              <a:t>(d);</a:t>
            </a:r>
          </a:p>
          <a:p>
            <a:pPr algn="l"/>
            <a:r>
              <a:rPr lang="en-US" sz="900" b="1" dirty="0" smtClean="0"/>
              <a:t>  </a:t>
            </a:r>
          </a:p>
          <a:p>
            <a:pPr algn="l"/>
            <a:r>
              <a:rPr lang="en-US" sz="900" b="1" dirty="0" smtClean="0"/>
              <a:t>return 0;</a:t>
            </a:r>
          </a:p>
          <a:p>
            <a:pPr algn="l"/>
            <a:r>
              <a:rPr lang="en-US" sz="900" b="1" dirty="0" smtClean="0"/>
              <a:t>}</a:t>
            </a:r>
          </a:p>
        </p:txBody>
      </p:sp>
      <p:sp>
        <p:nvSpPr>
          <p:cNvPr id="7" name="Right Arrow 6"/>
          <p:cNvSpPr/>
          <p:nvPr/>
        </p:nvSpPr>
        <p:spPr>
          <a:xfrm>
            <a:off x="4046679" y="2581955"/>
            <a:ext cx="3276373" cy="161301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995487" y="3119625"/>
            <a:ext cx="32763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+mn-lt"/>
              </a:rPr>
              <a:t>The C test bench may correctly provide 4 values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435819" y="5618086"/>
            <a:ext cx="63479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dirty="0" smtClean="0">
                <a:latin typeface="+mn-lt"/>
              </a:rPr>
              <a:t>@I [SIM-76] 'd' has a depth of ‘4'. Interface directive option '-depth' can be used to set to a different value. Incorrect depth may result in simulation </a:t>
            </a:r>
            <a:r>
              <a:rPr lang="en-US" sz="1400" b="1" dirty="0" err="1" smtClean="0">
                <a:latin typeface="+mn-lt"/>
              </a:rPr>
              <a:t>mismtach</a:t>
            </a:r>
            <a:r>
              <a:rPr lang="en-US" sz="1400" b="1" dirty="0" smtClean="0">
                <a:latin typeface="+mn-lt"/>
              </a:rPr>
              <a:t>.</a:t>
            </a:r>
          </a:p>
          <a:p>
            <a:endParaRPr lang="en-US" sz="1400" b="1" dirty="0" err="1" smtClean="0">
              <a:latin typeface="+mn-lt"/>
            </a:endParaRPr>
          </a:p>
        </p:txBody>
      </p:sp>
      <p:pic>
        <p:nvPicPr>
          <p:cNvPr id="76802" name="Picture 2" descr="c:\temp\SNAGHTMLdf76e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80500" y="4310264"/>
            <a:ext cx="2492374" cy="2020686"/>
          </a:xfrm>
          <a:prstGeom prst="rect">
            <a:avLst/>
          </a:prstGeom>
          <a:noFill/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>
                <a:solidFill>
                  <a:schemeClr val="tx1"/>
                </a:solidFill>
              </a:rPr>
              <a:t>Language Support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Pointers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Coding Considerations and IO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Streams</a:t>
            </a:r>
          </a:p>
          <a:p>
            <a:r>
              <a:rPr lang="en-US" dirty="0">
                <a:solidFill>
                  <a:schemeClr val="bg2"/>
                </a:solidFill>
              </a:rPr>
              <a:t>Libraries Support</a:t>
            </a:r>
          </a:p>
          <a:p>
            <a:pPr lvl="1"/>
            <a:r>
              <a:rPr lang="en-US" dirty="0">
                <a:solidFill>
                  <a:schemeClr val="bg2"/>
                </a:solidFill>
              </a:rPr>
              <a:t>FFT, FIR, Shift Registers and Linear Algebra</a:t>
            </a:r>
          </a:p>
          <a:p>
            <a:pPr lvl="1"/>
            <a:r>
              <a:rPr lang="en-US" dirty="0" err="1" smtClean="0">
                <a:solidFill>
                  <a:schemeClr val="bg2"/>
                </a:solidFill>
              </a:rPr>
              <a:t>OpenCV</a:t>
            </a:r>
            <a:endParaRPr lang="en-US" dirty="0">
              <a:solidFill>
                <a:schemeClr val="bg2"/>
              </a:solidFill>
            </a:endParaRPr>
          </a:p>
          <a:p>
            <a:r>
              <a:rPr lang="en-US" dirty="0" smtClean="0">
                <a:solidFill>
                  <a:schemeClr val="bg2"/>
                </a:solidFill>
              </a:rPr>
              <a:t>Summary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Language Support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Pointers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Coding Considerations and IO</a:t>
            </a:r>
          </a:p>
          <a:p>
            <a:r>
              <a:rPr lang="en-US" i="1" dirty="0" smtClean="0">
                <a:solidFill>
                  <a:schemeClr val="tx1"/>
                </a:solidFill>
              </a:rPr>
              <a:t>Streams</a:t>
            </a:r>
          </a:p>
          <a:p>
            <a:r>
              <a:rPr lang="en-US" dirty="0">
                <a:solidFill>
                  <a:schemeClr val="bg2"/>
                </a:solidFill>
              </a:rPr>
              <a:t>Libraries Support</a:t>
            </a:r>
          </a:p>
          <a:p>
            <a:pPr lvl="1"/>
            <a:r>
              <a:rPr lang="en-US" dirty="0">
                <a:solidFill>
                  <a:schemeClr val="bg2"/>
                </a:solidFill>
              </a:rPr>
              <a:t>FFT, FIR, Shift Registers and Linear Algebra</a:t>
            </a:r>
          </a:p>
          <a:p>
            <a:pPr lvl="1"/>
            <a:r>
              <a:rPr lang="en-US" dirty="0" err="1" smtClean="0">
                <a:solidFill>
                  <a:schemeClr val="bg2"/>
                </a:solidFill>
              </a:rPr>
              <a:t>OpenCV</a:t>
            </a:r>
            <a:endParaRPr lang="en-US" dirty="0">
              <a:solidFill>
                <a:schemeClr val="bg2"/>
              </a:solidFill>
            </a:endParaRPr>
          </a:p>
          <a:p>
            <a:r>
              <a:rPr lang="en-US" dirty="0" smtClean="0">
                <a:solidFill>
                  <a:schemeClr val="bg2"/>
                </a:solidFill>
              </a:rPr>
              <a:t>Summary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74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Streams can be used instead of multi-access pointers</a:t>
            </a:r>
          </a:p>
          <a:p>
            <a:pPr lvl="1"/>
            <a:r>
              <a:rPr lang="en-US" dirty="0"/>
              <a:t>None of the issues</a:t>
            </a:r>
          </a:p>
          <a:p>
            <a:pPr lvl="0"/>
            <a:r>
              <a:rPr lang="en-US" dirty="0"/>
              <a:t>Streams simulate like an infinite FIFO in software</a:t>
            </a:r>
          </a:p>
          <a:p>
            <a:pPr lvl="1"/>
            <a:r>
              <a:rPr lang="en-US" dirty="0"/>
              <a:t>Implemented as a FIFO of user-defined size in hardware</a:t>
            </a:r>
          </a:p>
          <a:p>
            <a:pPr lvl="0"/>
            <a:r>
              <a:rPr lang="en-US" dirty="0"/>
              <a:t>Streams have support for multi-access</a:t>
            </a:r>
          </a:p>
          <a:p>
            <a:pPr lvl="1"/>
            <a:r>
              <a:rPr lang="en-US" dirty="0"/>
              <a:t>Streams interface to the testbench</a:t>
            </a:r>
          </a:p>
          <a:p>
            <a:pPr lvl="1"/>
            <a:r>
              <a:rPr lang="en-US" dirty="0"/>
              <a:t>Streams can be read in the testbench to check the intermediate values</a:t>
            </a:r>
          </a:p>
          <a:p>
            <a:pPr lvl="1"/>
            <a:r>
              <a:rPr lang="en-US" dirty="0"/>
              <a:t>Streams store values: no chance of the volatile effect</a:t>
            </a:r>
          </a:p>
          <a:p>
            <a:pPr lvl="0"/>
            <a:r>
              <a:rPr lang="en-US" dirty="0"/>
              <a:t>Streams are supported on the interface and internally</a:t>
            </a:r>
          </a:p>
          <a:p>
            <a:pPr lvl="1"/>
            <a:r>
              <a:rPr lang="en-US" dirty="0"/>
              <a:t>Define the stream as static to make it internal only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Designing with Streams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804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Streams are </a:t>
            </a:r>
            <a:r>
              <a:rPr lang="en-US" dirty="0" smtClean="0"/>
              <a:t>C++ </a:t>
            </a:r>
            <a:r>
              <a:rPr lang="en-US" dirty="0"/>
              <a:t>classes</a:t>
            </a:r>
          </a:p>
          <a:p>
            <a:pPr lvl="1"/>
            <a:r>
              <a:rPr lang="en-US" dirty="0"/>
              <a:t>Modeled in </a:t>
            </a:r>
            <a:r>
              <a:rPr lang="en-US" dirty="0" smtClean="0"/>
              <a:t>C++ </a:t>
            </a:r>
            <a:r>
              <a:rPr lang="en-US" dirty="0"/>
              <a:t>an as infinite depth FIFO</a:t>
            </a:r>
          </a:p>
          <a:p>
            <a:pPr lvl="1"/>
            <a:r>
              <a:rPr lang="en-US" dirty="0"/>
              <a:t>Can be written to or read from</a:t>
            </a:r>
          </a:p>
          <a:p>
            <a:r>
              <a:rPr lang="en-US" dirty="0"/>
              <a:t>Ideal for Hardware Modeling</a:t>
            </a:r>
          </a:p>
          <a:p>
            <a:pPr lvl="1"/>
            <a:r>
              <a:rPr lang="en-US" dirty="0"/>
              <a:t>Ideal for modeling designs in which the data is known to be streaming (data is always in sequential order)</a:t>
            </a:r>
          </a:p>
          <a:p>
            <a:pPr lvl="2"/>
            <a:r>
              <a:rPr lang="en-US" dirty="0"/>
              <a:t>Video or Communication designs typically stream data</a:t>
            </a:r>
          </a:p>
          <a:p>
            <a:pPr lvl="1"/>
            <a:r>
              <a:rPr lang="en-US" dirty="0"/>
              <a:t>No need to model the design in </a:t>
            </a:r>
            <a:r>
              <a:rPr lang="en-US" dirty="0" smtClean="0"/>
              <a:t>C++ </a:t>
            </a:r>
            <a:r>
              <a:rPr lang="en-US" dirty="0"/>
              <a:t>as a “frame” </a:t>
            </a:r>
          </a:p>
          <a:p>
            <a:pPr lvl="1"/>
            <a:r>
              <a:rPr lang="en-US" dirty="0"/>
              <a:t>Streams allow it to be modeled as per-sample processing </a:t>
            </a:r>
          </a:p>
          <a:p>
            <a:pPr lvl="2"/>
            <a:r>
              <a:rPr lang="en-US" dirty="0"/>
              <a:t>Just fill the stream in the test bench</a:t>
            </a:r>
          </a:p>
          <a:p>
            <a:pPr lvl="2"/>
            <a:r>
              <a:rPr lang="en-US" dirty="0"/>
              <a:t>Read and write to the stream as if it’s an infinite FIFO</a:t>
            </a:r>
          </a:p>
          <a:p>
            <a:pPr lvl="2"/>
            <a:r>
              <a:rPr lang="en-US" dirty="0"/>
              <a:t>Read from the stream in the test bench to confirm results</a:t>
            </a:r>
          </a:p>
          <a:p>
            <a:r>
              <a:rPr lang="en-US" dirty="0"/>
              <a:t>Stream are by default implemented as a FIFO </a:t>
            </a:r>
            <a:r>
              <a:rPr lang="en-US" dirty="0" smtClean="0"/>
              <a:t>of </a:t>
            </a:r>
            <a:r>
              <a:rPr lang="en-US" dirty="0"/>
              <a:t>depth 2</a:t>
            </a:r>
          </a:p>
          <a:p>
            <a:pPr lvl="1"/>
            <a:r>
              <a:rPr lang="en-US" dirty="0"/>
              <a:t>Can be specified by the user: needed for decimation/interpolation </a:t>
            </a:r>
            <a:r>
              <a:rPr lang="en-US" dirty="0" smtClean="0"/>
              <a:t>designs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Streams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using </a:t>
            </a:r>
            <a:r>
              <a:rPr lang="en-US" dirty="0" err="1" smtClean="0"/>
              <a:t>hls</a:t>
            </a:r>
            <a:r>
              <a:rPr lang="en-US" dirty="0" smtClean="0"/>
              <a:t>::stream or define the </a:t>
            </a:r>
            <a:r>
              <a:rPr lang="en-US" dirty="0" err="1" smtClean="0"/>
              <a:t>hls</a:t>
            </a:r>
            <a:r>
              <a:rPr lang="en-US" dirty="0" smtClean="0"/>
              <a:t> namespace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Blocking and Non-Block accesses supported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Stream Example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91625" y="2051665"/>
            <a:ext cx="4747175" cy="1169551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000" dirty="0" smtClean="0"/>
              <a:t>#include &lt;ap_int.h&gt;</a:t>
            </a:r>
          </a:p>
          <a:p>
            <a:pPr algn="l"/>
            <a:r>
              <a:rPr lang="en-US" sz="1000" dirty="0" smtClean="0"/>
              <a:t>#include &lt;</a:t>
            </a:r>
            <a:r>
              <a:rPr lang="en-US" sz="1000" dirty="0" err="1" smtClean="0"/>
              <a:t>hls_stream.h</a:t>
            </a:r>
            <a:r>
              <a:rPr lang="en-US" sz="1000" dirty="0" smtClean="0"/>
              <a:t>&gt;</a:t>
            </a:r>
          </a:p>
          <a:p>
            <a:pPr algn="l"/>
            <a:endParaRPr lang="en-US" sz="1000" dirty="0" smtClean="0"/>
          </a:p>
          <a:p>
            <a:pPr algn="l"/>
            <a:endParaRPr lang="en-US" sz="1000" dirty="0" smtClean="0"/>
          </a:p>
          <a:p>
            <a:pPr algn="l"/>
            <a:r>
              <a:rPr lang="en-US" sz="1000" dirty="0" smtClean="0"/>
              <a:t>typedef </a:t>
            </a:r>
            <a:r>
              <a:rPr lang="en-US" sz="1000" dirty="0" err="1" smtClean="0"/>
              <a:t>ap_uint</a:t>
            </a:r>
            <a:r>
              <a:rPr lang="en-US" sz="1000" dirty="0" smtClean="0"/>
              <a:t>&lt;128&gt; uint128_t;                    // 128-bit user defined type</a:t>
            </a:r>
          </a:p>
          <a:p>
            <a:pPr algn="l"/>
            <a:endParaRPr lang="en-US" sz="1000" dirty="0" smtClean="0"/>
          </a:p>
          <a:p>
            <a:pPr algn="l"/>
            <a:r>
              <a:rPr lang="en-US" sz="1000" dirty="0" err="1" smtClean="0"/>
              <a:t>hls</a:t>
            </a:r>
            <a:r>
              <a:rPr lang="en-US" sz="1000" dirty="0" smtClean="0"/>
              <a:t>::stream&lt;uint128_t&gt; </a:t>
            </a:r>
            <a:r>
              <a:rPr lang="en-US" sz="1000" dirty="0" err="1" smtClean="0"/>
              <a:t>my_wide_stream</a:t>
            </a:r>
            <a:r>
              <a:rPr lang="en-US" sz="1000" dirty="0" smtClean="0"/>
              <a:t>;    // A stream declaration</a:t>
            </a:r>
            <a:endParaRPr lang="en-US" sz="1000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478259" y="2037811"/>
            <a:ext cx="4942216" cy="1169551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000" dirty="0" smtClean="0"/>
              <a:t>#include &lt;ap_int.h&gt;</a:t>
            </a:r>
          </a:p>
          <a:p>
            <a:pPr algn="l"/>
            <a:r>
              <a:rPr lang="en-US" sz="1000" dirty="0" smtClean="0"/>
              <a:t>#include &lt;</a:t>
            </a:r>
            <a:r>
              <a:rPr lang="en-US" sz="1000" dirty="0" err="1" smtClean="0"/>
              <a:t>hls_stream.h</a:t>
            </a:r>
            <a:r>
              <a:rPr lang="en-US" sz="1000" dirty="0" smtClean="0"/>
              <a:t>&gt;</a:t>
            </a:r>
          </a:p>
          <a:p>
            <a:pPr algn="l"/>
            <a:r>
              <a:rPr lang="en-US" sz="1000" dirty="0" smtClean="0"/>
              <a:t>using namespace </a:t>
            </a:r>
            <a:r>
              <a:rPr lang="en-US" sz="1000" dirty="0" err="1" smtClean="0"/>
              <a:t>hls</a:t>
            </a:r>
            <a:r>
              <a:rPr lang="en-US" sz="1000" dirty="0" smtClean="0"/>
              <a:t>;                            // Use </a:t>
            </a:r>
            <a:r>
              <a:rPr lang="en-US" sz="1000" dirty="0" err="1" smtClean="0"/>
              <a:t>hls</a:t>
            </a:r>
            <a:r>
              <a:rPr lang="en-US" sz="1000" dirty="0" smtClean="0"/>
              <a:t> namespace</a:t>
            </a:r>
          </a:p>
          <a:p>
            <a:pPr algn="l"/>
            <a:endParaRPr lang="en-US" sz="1000" dirty="0" smtClean="0"/>
          </a:p>
          <a:p>
            <a:pPr algn="l"/>
            <a:r>
              <a:rPr lang="en-US" sz="1000" dirty="0" smtClean="0"/>
              <a:t>typedef </a:t>
            </a:r>
            <a:r>
              <a:rPr lang="en-US" sz="1000" dirty="0" err="1" smtClean="0"/>
              <a:t>ap_uint</a:t>
            </a:r>
            <a:r>
              <a:rPr lang="en-US" sz="1000" dirty="0" smtClean="0"/>
              <a:t>&lt;128&gt; uint128_t;            // 128-bit user defined type</a:t>
            </a:r>
          </a:p>
          <a:p>
            <a:pPr algn="l"/>
            <a:endParaRPr lang="en-US" sz="1000" dirty="0" smtClean="0"/>
          </a:p>
          <a:p>
            <a:pPr algn="l"/>
            <a:r>
              <a:rPr lang="en-US" sz="1000" dirty="0" smtClean="0"/>
              <a:t>stream&lt;uint128_t&gt; </a:t>
            </a:r>
            <a:r>
              <a:rPr lang="en-US" sz="1000" dirty="0" err="1" smtClean="0"/>
              <a:t>my_wide_stream</a:t>
            </a:r>
            <a:r>
              <a:rPr lang="en-US" sz="1000" dirty="0" smtClean="0"/>
              <a:t>;    // </a:t>
            </a:r>
            <a:r>
              <a:rPr lang="en-US" sz="1000" dirty="0" err="1" smtClean="0"/>
              <a:t>hls</a:t>
            </a:r>
            <a:r>
              <a:rPr lang="en-US" sz="1000" dirty="0" smtClean="0"/>
              <a:t>:: no longer required</a:t>
            </a:r>
            <a:endParaRPr lang="en-US" sz="1000" b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875288" y="3587664"/>
            <a:ext cx="3643418" cy="1015663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000" b="1" dirty="0" smtClean="0"/>
              <a:t>// Blocking Write</a:t>
            </a:r>
          </a:p>
          <a:p>
            <a:pPr algn="l"/>
            <a:r>
              <a:rPr lang="en-US" sz="1000" dirty="0" err="1" smtClean="0"/>
              <a:t>hls</a:t>
            </a:r>
            <a:r>
              <a:rPr lang="en-US" sz="1000" dirty="0" smtClean="0"/>
              <a:t>::stream&lt;int&gt; </a:t>
            </a:r>
            <a:r>
              <a:rPr lang="en-US" sz="1000" dirty="0" err="1" smtClean="0"/>
              <a:t>my_stream</a:t>
            </a:r>
            <a:r>
              <a:rPr lang="en-US" sz="1000" dirty="0" smtClean="0"/>
              <a:t>;</a:t>
            </a:r>
          </a:p>
          <a:p>
            <a:pPr algn="l"/>
            <a:endParaRPr lang="en-US" sz="1000" dirty="0" smtClean="0"/>
          </a:p>
          <a:p>
            <a:pPr algn="l"/>
            <a:r>
              <a:rPr lang="en-US" sz="1000" dirty="0" smtClean="0"/>
              <a:t>int </a:t>
            </a:r>
            <a:r>
              <a:rPr lang="en-US" sz="1000" dirty="0" err="1" smtClean="0"/>
              <a:t>src_var</a:t>
            </a:r>
            <a:r>
              <a:rPr lang="en-US" sz="1000" dirty="0" smtClean="0"/>
              <a:t> = 42;</a:t>
            </a:r>
          </a:p>
          <a:p>
            <a:pPr algn="l"/>
            <a:r>
              <a:rPr lang="en-US" sz="1000" dirty="0" err="1" smtClean="0"/>
              <a:t>my_stream.write</a:t>
            </a:r>
            <a:r>
              <a:rPr lang="en-US" sz="1000" dirty="0" smtClean="0"/>
              <a:t>(</a:t>
            </a:r>
            <a:r>
              <a:rPr lang="en-US" sz="1000" dirty="0" err="1" smtClean="0"/>
              <a:t>src_var</a:t>
            </a:r>
            <a:r>
              <a:rPr lang="en-US" sz="1000" dirty="0" smtClean="0"/>
              <a:t>);</a:t>
            </a:r>
          </a:p>
          <a:p>
            <a:pPr algn="l"/>
            <a:r>
              <a:rPr lang="en-US" sz="1000" b="1" dirty="0" smtClean="0"/>
              <a:t>// OR use:  </a:t>
            </a:r>
            <a:r>
              <a:rPr lang="en-US" sz="1000" dirty="0" err="1" smtClean="0"/>
              <a:t>my_stream</a:t>
            </a:r>
            <a:r>
              <a:rPr lang="en-US" sz="1000" dirty="0" smtClean="0"/>
              <a:t> &lt;&lt; </a:t>
            </a:r>
            <a:r>
              <a:rPr lang="en-US" sz="1000" dirty="0" err="1" smtClean="0"/>
              <a:t>src_var</a:t>
            </a:r>
            <a:r>
              <a:rPr lang="en-US" sz="1000" dirty="0" smtClean="0"/>
              <a:t>;</a:t>
            </a:r>
            <a:endParaRPr lang="en-US" sz="1000" b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888485" y="4761314"/>
            <a:ext cx="3643418" cy="1015663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000" b="1" dirty="0" smtClean="0"/>
              <a:t>// Blocking Read</a:t>
            </a:r>
          </a:p>
          <a:p>
            <a:pPr algn="l"/>
            <a:r>
              <a:rPr lang="en-US" sz="1000" dirty="0" err="1" smtClean="0"/>
              <a:t>hls</a:t>
            </a:r>
            <a:r>
              <a:rPr lang="en-US" sz="1000" dirty="0" smtClean="0"/>
              <a:t>::stream&lt;int&gt; </a:t>
            </a:r>
            <a:r>
              <a:rPr lang="en-US" sz="1000" dirty="0" err="1" smtClean="0"/>
              <a:t>my_stream</a:t>
            </a:r>
            <a:r>
              <a:rPr lang="en-US" sz="1000" dirty="0" smtClean="0"/>
              <a:t>;</a:t>
            </a:r>
          </a:p>
          <a:p>
            <a:pPr algn="l"/>
            <a:endParaRPr lang="en-US" sz="1000" dirty="0" smtClean="0"/>
          </a:p>
          <a:p>
            <a:pPr algn="l"/>
            <a:r>
              <a:rPr lang="en-US" sz="1000" dirty="0" smtClean="0"/>
              <a:t>int </a:t>
            </a:r>
            <a:r>
              <a:rPr lang="en-US" sz="1000" dirty="0" err="1" smtClean="0"/>
              <a:t>dst_var</a:t>
            </a:r>
            <a:r>
              <a:rPr lang="en-US" sz="1000" dirty="0" smtClean="0"/>
              <a:t>;</a:t>
            </a:r>
          </a:p>
          <a:p>
            <a:pPr algn="l"/>
            <a:r>
              <a:rPr lang="en-US" sz="1000" dirty="0" err="1" smtClean="0"/>
              <a:t>my_stream.read</a:t>
            </a:r>
            <a:r>
              <a:rPr lang="en-US" sz="1000" dirty="0" smtClean="0"/>
              <a:t>(</a:t>
            </a:r>
            <a:r>
              <a:rPr lang="en-US" sz="1000" dirty="0" err="1" smtClean="0"/>
              <a:t>dst_var</a:t>
            </a:r>
            <a:r>
              <a:rPr lang="en-US" sz="1000" dirty="0" smtClean="0"/>
              <a:t>);</a:t>
            </a:r>
          </a:p>
          <a:p>
            <a:pPr algn="l"/>
            <a:r>
              <a:rPr lang="en-US" sz="1000" b="1" dirty="0" smtClean="0"/>
              <a:t>// OR use: </a:t>
            </a:r>
            <a:r>
              <a:rPr lang="en-US" sz="1000" dirty="0" err="1" smtClean="0"/>
              <a:t>dst_var</a:t>
            </a:r>
            <a:r>
              <a:rPr lang="en-US" sz="1000" dirty="0" smtClean="0"/>
              <a:t> = </a:t>
            </a:r>
            <a:r>
              <a:rPr lang="en-US" sz="1000" dirty="0" err="1" smtClean="0"/>
              <a:t>my_stream.read</a:t>
            </a:r>
            <a:r>
              <a:rPr lang="en-US" sz="1000" dirty="0" smtClean="0"/>
              <a:t>();</a:t>
            </a:r>
            <a:endParaRPr lang="en-US" sz="1000" b="1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4711971" y="3573809"/>
            <a:ext cx="3345319" cy="2246769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000" dirty="0" err="1" smtClean="0"/>
              <a:t>hls</a:t>
            </a:r>
            <a:r>
              <a:rPr lang="en-US" sz="1000" dirty="0" smtClean="0"/>
              <a:t>::stream&lt;int&gt; </a:t>
            </a:r>
            <a:r>
              <a:rPr lang="en-US" sz="1000" dirty="0" err="1" smtClean="0"/>
              <a:t>my_stream</a:t>
            </a:r>
            <a:r>
              <a:rPr lang="en-US" sz="1000" dirty="0" smtClean="0"/>
              <a:t>;</a:t>
            </a:r>
          </a:p>
          <a:p>
            <a:pPr algn="l"/>
            <a:endParaRPr lang="en-US" sz="1000" dirty="0" smtClean="0"/>
          </a:p>
          <a:p>
            <a:pPr algn="l"/>
            <a:r>
              <a:rPr lang="en-US" sz="1000" dirty="0" smtClean="0"/>
              <a:t>int </a:t>
            </a:r>
            <a:r>
              <a:rPr lang="en-US" sz="1000" dirty="0" err="1" smtClean="0"/>
              <a:t>src_var</a:t>
            </a:r>
            <a:r>
              <a:rPr lang="en-US" sz="1000" dirty="0" smtClean="0"/>
              <a:t> = 42;</a:t>
            </a:r>
          </a:p>
          <a:p>
            <a:pPr algn="l"/>
            <a:r>
              <a:rPr lang="en-US" sz="1000" dirty="0" smtClean="0"/>
              <a:t>bool </a:t>
            </a:r>
            <a:r>
              <a:rPr lang="en-US" sz="1000" dirty="0" err="1" smtClean="0"/>
              <a:t>stream_full</a:t>
            </a:r>
            <a:r>
              <a:rPr lang="en-US" sz="1000" dirty="0" smtClean="0"/>
              <a:t>;</a:t>
            </a:r>
          </a:p>
          <a:p>
            <a:pPr algn="l"/>
            <a:endParaRPr lang="en-US" sz="1000" dirty="0" smtClean="0"/>
          </a:p>
          <a:p>
            <a:pPr algn="l"/>
            <a:r>
              <a:rPr lang="en-US" sz="1000" b="1" dirty="0" smtClean="0"/>
              <a:t>// Non-Blocking Write</a:t>
            </a:r>
          </a:p>
          <a:p>
            <a:pPr algn="l"/>
            <a:r>
              <a:rPr lang="en-US" sz="1000" dirty="0" smtClean="0"/>
              <a:t>if (</a:t>
            </a:r>
            <a:r>
              <a:rPr lang="en-US" sz="1000" dirty="0" err="1" smtClean="0"/>
              <a:t>my_stream.write_nb</a:t>
            </a:r>
            <a:r>
              <a:rPr lang="en-US" sz="1000" dirty="0" smtClean="0"/>
              <a:t>(</a:t>
            </a:r>
            <a:r>
              <a:rPr lang="en-US" sz="1000" dirty="0" err="1" smtClean="0"/>
              <a:t>src_var</a:t>
            </a:r>
            <a:r>
              <a:rPr lang="en-US" sz="1000" dirty="0" smtClean="0"/>
              <a:t>)) {</a:t>
            </a:r>
          </a:p>
          <a:p>
            <a:pPr algn="l"/>
            <a:r>
              <a:rPr lang="en-US" sz="1000" dirty="0" smtClean="0"/>
              <a:t>      // Perform standard operations</a:t>
            </a:r>
          </a:p>
          <a:p>
            <a:pPr algn="l"/>
            <a:r>
              <a:rPr lang="en-US" sz="1000" dirty="0" smtClean="0"/>
              <a:t>} else {</a:t>
            </a:r>
          </a:p>
          <a:p>
            <a:pPr algn="l"/>
            <a:r>
              <a:rPr lang="en-US" sz="1000" dirty="0" smtClean="0"/>
              <a:t>      // Write did not happen</a:t>
            </a:r>
          </a:p>
          <a:p>
            <a:pPr algn="l"/>
            <a:r>
              <a:rPr lang="en-US" sz="1000" dirty="0" smtClean="0"/>
              <a:t>}</a:t>
            </a:r>
          </a:p>
          <a:p>
            <a:pPr algn="l"/>
            <a:endParaRPr lang="en-US" sz="1000" dirty="0" smtClean="0"/>
          </a:p>
          <a:p>
            <a:pPr algn="l"/>
            <a:r>
              <a:rPr lang="en-US" sz="1000" b="1" dirty="0" smtClean="0"/>
              <a:t>// Full test </a:t>
            </a:r>
          </a:p>
          <a:p>
            <a:pPr algn="l"/>
            <a:r>
              <a:rPr lang="en-US" sz="1000" dirty="0" err="1" smtClean="0"/>
              <a:t>stream_full</a:t>
            </a:r>
            <a:r>
              <a:rPr lang="en-US" sz="1000" dirty="0" smtClean="0"/>
              <a:t> = </a:t>
            </a:r>
            <a:r>
              <a:rPr lang="en-US" sz="1000" dirty="0" err="1" smtClean="0"/>
              <a:t>my_stream.full</a:t>
            </a:r>
            <a:r>
              <a:rPr lang="en-US" sz="1000" dirty="0" smtClean="0"/>
              <a:t>();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159264" y="3583678"/>
            <a:ext cx="3345319" cy="2246769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000" dirty="0" err="1" smtClean="0"/>
              <a:t>hls</a:t>
            </a:r>
            <a:r>
              <a:rPr lang="en-US" sz="1000" dirty="0" smtClean="0"/>
              <a:t>::stream&lt;int&gt; </a:t>
            </a:r>
            <a:r>
              <a:rPr lang="en-US" sz="1000" dirty="0" err="1" smtClean="0"/>
              <a:t>my_stream</a:t>
            </a:r>
            <a:r>
              <a:rPr lang="en-US" sz="1000" dirty="0" smtClean="0"/>
              <a:t>;</a:t>
            </a:r>
          </a:p>
          <a:p>
            <a:pPr algn="l"/>
            <a:endParaRPr lang="en-US" sz="1000" dirty="0" smtClean="0"/>
          </a:p>
          <a:p>
            <a:pPr algn="l"/>
            <a:r>
              <a:rPr lang="en-US" sz="1000" dirty="0" smtClean="0"/>
              <a:t>int </a:t>
            </a:r>
            <a:r>
              <a:rPr lang="en-US" sz="1000" dirty="0" err="1" smtClean="0"/>
              <a:t>dst_var</a:t>
            </a:r>
            <a:r>
              <a:rPr lang="en-US" sz="1000" dirty="0" smtClean="0"/>
              <a:t>;</a:t>
            </a:r>
          </a:p>
          <a:p>
            <a:pPr algn="l"/>
            <a:r>
              <a:rPr lang="en-US" sz="1000" dirty="0" smtClean="0"/>
              <a:t>bool </a:t>
            </a:r>
            <a:r>
              <a:rPr lang="en-US" sz="1000" dirty="0" err="1" smtClean="0"/>
              <a:t>stream_empty</a:t>
            </a:r>
            <a:r>
              <a:rPr lang="en-US" sz="1000" dirty="0" smtClean="0"/>
              <a:t>;</a:t>
            </a:r>
          </a:p>
          <a:p>
            <a:pPr algn="l"/>
            <a:endParaRPr lang="en-US" sz="1000" dirty="0" smtClean="0"/>
          </a:p>
          <a:p>
            <a:pPr algn="l"/>
            <a:r>
              <a:rPr lang="en-US" sz="1000" b="1" dirty="0" smtClean="0"/>
              <a:t>// Non-Blocking Read</a:t>
            </a:r>
          </a:p>
          <a:p>
            <a:pPr algn="l"/>
            <a:r>
              <a:rPr lang="en-US" sz="1000" dirty="0" smtClean="0"/>
              <a:t>if (</a:t>
            </a:r>
            <a:r>
              <a:rPr lang="en-US" sz="1000" dirty="0" err="1" smtClean="0"/>
              <a:t>my_stream.read_nb</a:t>
            </a:r>
            <a:r>
              <a:rPr lang="en-US" sz="1000" dirty="0" smtClean="0"/>
              <a:t>(</a:t>
            </a:r>
            <a:r>
              <a:rPr lang="en-US" sz="1000" dirty="0" err="1" smtClean="0"/>
              <a:t>dst_var</a:t>
            </a:r>
            <a:r>
              <a:rPr lang="en-US" sz="1000" dirty="0" smtClean="0"/>
              <a:t>)) {</a:t>
            </a:r>
          </a:p>
          <a:p>
            <a:pPr algn="l"/>
            <a:r>
              <a:rPr lang="en-US" sz="1000" dirty="0" smtClean="0"/>
              <a:t>       // Perform standard operations</a:t>
            </a:r>
          </a:p>
          <a:p>
            <a:pPr algn="l"/>
            <a:r>
              <a:rPr lang="en-US" sz="1000" dirty="0" smtClean="0"/>
              <a:t>} else {</a:t>
            </a:r>
          </a:p>
          <a:p>
            <a:pPr algn="l"/>
            <a:r>
              <a:rPr lang="en-US" sz="1000" dirty="0" smtClean="0"/>
              <a:t>        // Read did not happen</a:t>
            </a:r>
          </a:p>
          <a:p>
            <a:pPr algn="l"/>
            <a:r>
              <a:rPr lang="en-US" sz="1000" dirty="0" smtClean="0"/>
              <a:t>}</a:t>
            </a:r>
          </a:p>
          <a:p>
            <a:pPr algn="l"/>
            <a:endParaRPr lang="en-US" sz="1000" dirty="0" smtClean="0"/>
          </a:p>
          <a:p>
            <a:pPr algn="l"/>
            <a:r>
              <a:rPr lang="en-US" sz="1000" b="1" dirty="0" smtClean="0"/>
              <a:t>// Empty test</a:t>
            </a:r>
          </a:p>
          <a:p>
            <a:pPr algn="l"/>
            <a:r>
              <a:rPr lang="en-US" sz="1000" dirty="0" err="1" smtClean="0"/>
              <a:t>fifo_empty</a:t>
            </a:r>
            <a:r>
              <a:rPr lang="en-US" sz="1000" dirty="0" smtClean="0"/>
              <a:t> = </a:t>
            </a:r>
            <a:r>
              <a:rPr lang="en-US" sz="1000" dirty="0" err="1" smtClean="0"/>
              <a:t>my_stream.empty</a:t>
            </a:r>
            <a:r>
              <a:rPr lang="en-US" sz="1000" dirty="0" smtClean="0"/>
              <a:t>();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135562" y="5830447"/>
            <a:ext cx="8685394" cy="73866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Stream arrays and structs are not supported for RTL simulation at this time: must be verified manually.</a:t>
            </a:r>
          </a:p>
          <a:p>
            <a:endParaRPr lang="en-US" sz="1400" dirty="0" smtClean="0"/>
          </a:p>
          <a:p>
            <a:r>
              <a:rPr lang="en-US" sz="1400" dirty="0" smtClean="0"/>
              <a:t>e.g. </a:t>
            </a:r>
            <a:r>
              <a:rPr lang="en-US" sz="1400" dirty="0" err="1" smtClean="0"/>
              <a:t>hls</a:t>
            </a:r>
            <a:r>
              <a:rPr lang="en-US" sz="1400" dirty="0" smtClean="0"/>
              <a:t>::stream&lt;uint8_t&gt; </a:t>
            </a:r>
            <a:r>
              <a:rPr lang="en-US" sz="1400" dirty="0" err="1" smtClean="0"/>
              <a:t>chan</a:t>
            </a:r>
            <a:r>
              <a:rPr lang="en-US" sz="1400" dirty="0" smtClean="0"/>
              <a:t>[4])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Language Support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Pointers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Coding Considerations and IO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Streams</a:t>
            </a:r>
          </a:p>
          <a:p>
            <a:r>
              <a:rPr lang="en-US" i="1" dirty="0" smtClean="0">
                <a:solidFill>
                  <a:schemeClr val="tx1"/>
                </a:solidFill>
              </a:rPr>
              <a:t>Libraries Support</a:t>
            </a:r>
          </a:p>
          <a:p>
            <a:pPr lvl="1"/>
            <a:r>
              <a:rPr lang="en-US" i="1" dirty="0"/>
              <a:t>FFT, FIR, Shift Registers and Linear Algebra</a:t>
            </a:r>
          </a:p>
          <a:p>
            <a:pPr lvl="1"/>
            <a:r>
              <a:rPr lang="en-US" dirty="0" err="1" smtClean="0">
                <a:solidFill>
                  <a:schemeClr val="bg2"/>
                </a:solidFill>
              </a:rPr>
              <a:t>OpenCV</a:t>
            </a:r>
            <a:endParaRPr lang="en-US" dirty="0" smtClean="0">
              <a:solidFill>
                <a:schemeClr val="bg2"/>
              </a:solidFill>
            </a:endParaRPr>
          </a:p>
          <a:p>
            <a:r>
              <a:rPr lang="en-US" dirty="0" smtClean="0">
                <a:solidFill>
                  <a:schemeClr val="bg2"/>
                </a:solidFill>
              </a:rPr>
              <a:t>Summary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51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Xilinx FFT and FIR IP are available in Vivado HLS</a:t>
            </a:r>
          </a:p>
          <a:p>
            <a:pPr lvl="1"/>
            <a:r>
              <a:rPr lang="en-US" dirty="0" smtClean="0"/>
              <a:t>C simulates with a bit-accurate model</a:t>
            </a:r>
          </a:p>
          <a:p>
            <a:pPr lvl="1"/>
            <a:r>
              <a:rPr lang="en-US" dirty="0" smtClean="0"/>
              <a:t>Fully configurable within the C++ source code</a:t>
            </a:r>
          </a:p>
          <a:p>
            <a:pPr lvl="2"/>
            <a:r>
              <a:rPr lang="en-US" dirty="0" smtClean="0"/>
              <a:t>Pre-defined C++ structs allow the IP to be configured &amp; accessed</a:t>
            </a:r>
          </a:p>
          <a:p>
            <a:r>
              <a:rPr lang="en-US" dirty="0" smtClean="0"/>
              <a:t>Supported only for C++ </a:t>
            </a:r>
          </a:p>
          <a:p>
            <a:pPr lvl="1"/>
            <a:r>
              <a:rPr lang="en-US" dirty="0" smtClean="0"/>
              <a:t>Implemented with templates</a:t>
            </a:r>
          </a:p>
          <a:p>
            <a:r>
              <a:rPr lang="en-US" dirty="0" smtClean="0"/>
              <a:t>High-Quality Implementation</a:t>
            </a:r>
          </a:p>
          <a:p>
            <a:pPr lvl="1"/>
            <a:r>
              <a:rPr lang="en-US" dirty="0" smtClean="0"/>
              <a:t>Same hardware as implemented by RTL versions of this IP </a:t>
            </a:r>
          </a:p>
          <a:p>
            <a:pPr lvl="1"/>
            <a:r>
              <a:rPr lang="en-US" dirty="0" smtClean="0"/>
              <a:t>Functionality fully described in Xilinx Documentation</a:t>
            </a:r>
          </a:p>
          <a:p>
            <a:pPr lvl="2"/>
            <a:r>
              <a:rPr lang="en-US" dirty="0" err="1" smtClean="0"/>
              <a:t>LogiCORE</a:t>
            </a:r>
            <a:r>
              <a:rPr lang="en-US" dirty="0" smtClean="0"/>
              <a:t> IP Fast Fourier Transform v9.0 (document PG109)</a:t>
            </a:r>
          </a:p>
          <a:p>
            <a:pPr lvl="2"/>
            <a:r>
              <a:rPr lang="en-US" dirty="0" err="1" smtClean="0"/>
              <a:t>LogiCORE</a:t>
            </a:r>
            <a:r>
              <a:rPr lang="en-US" dirty="0" smtClean="0"/>
              <a:t> IP FIR Compiler v7.2 (document PG149)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FFT and FIR IP in HLS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63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the FFT</a:t>
            </a:r>
          </a:p>
          <a:p>
            <a:pPr lvl="1"/>
            <a:r>
              <a:rPr lang="en-US" dirty="0" smtClean="0"/>
              <a:t>Include </a:t>
            </a:r>
            <a:r>
              <a:rPr lang="en-US" dirty="0"/>
              <a:t>the </a:t>
            </a:r>
            <a:r>
              <a:rPr lang="en-US" dirty="0" err="1" smtClean="0"/>
              <a:t>hls_fft.h</a:t>
            </a:r>
            <a:r>
              <a:rPr lang="en-US" dirty="0" smtClean="0"/>
              <a:t> </a:t>
            </a:r>
            <a:r>
              <a:rPr lang="en-US" dirty="0"/>
              <a:t>library in the </a:t>
            </a:r>
            <a:r>
              <a:rPr lang="en-US" dirty="0" smtClean="0"/>
              <a:t>code</a:t>
            </a:r>
          </a:p>
          <a:p>
            <a:pPr lvl="2"/>
            <a:r>
              <a:rPr lang="en-US" dirty="0" smtClean="0"/>
              <a:t>This defines the FFT and supporting </a:t>
            </a:r>
            <a:br>
              <a:rPr lang="en-US" dirty="0" smtClean="0"/>
            </a:br>
            <a:r>
              <a:rPr lang="en-US" dirty="0" err="1" smtClean="0"/>
              <a:t>structs</a:t>
            </a:r>
            <a:r>
              <a:rPr lang="en-US" dirty="0" smtClean="0"/>
              <a:t> and types</a:t>
            </a:r>
          </a:p>
          <a:p>
            <a:pPr lvl="2"/>
            <a:r>
              <a:rPr lang="en-US" dirty="0"/>
              <a:t>A</a:t>
            </a:r>
            <a:r>
              <a:rPr lang="en-US" dirty="0" smtClean="0"/>
              <a:t>llows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hls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::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fft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dirty="0" smtClean="0"/>
              <a:t>to be instantiated in your code</a:t>
            </a:r>
            <a:endParaRPr lang="en-US" dirty="0"/>
          </a:p>
          <a:p>
            <a:pPr lvl="1"/>
            <a:r>
              <a:rPr lang="en-US" dirty="0" smtClean="0"/>
              <a:t>Use the STATIC_PARAM template parameter to parameterize the FFT</a:t>
            </a:r>
          </a:p>
          <a:p>
            <a:pPr lvl="2"/>
            <a:r>
              <a:rPr lang="en-US" dirty="0"/>
              <a:t>The STATIC_PARAM template parameter defines all static </a:t>
            </a:r>
            <a:r>
              <a:rPr lang="en-US" dirty="0" smtClean="0"/>
              <a:t>configuration values</a:t>
            </a:r>
            <a:endParaRPr lang="en-US" dirty="0"/>
          </a:p>
          <a:p>
            <a:pPr lvl="2"/>
            <a:r>
              <a:rPr lang="en-US" dirty="0" smtClean="0"/>
              <a:t>The Library provides a pre-defined </a:t>
            </a:r>
            <a:r>
              <a:rPr lang="en-US" dirty="0"/>
              <a:t>struct 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hls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::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ip_fft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::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params_t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dirty="0" smtClean="0"/>
              <a:t>to perform this</a:t>
            </a:r>
          </a:p>
          <a:p>
            <a:pPr lvl="1"/>
            <a:r>
              <a:rPr lang="en-US" dirty="0" smtClean="0"/>
              <a:t>Optionally modify </a:t>
            </a:r>
            <a:r>
              <a:rPr lang="en-US" dirty="0"/>
              <a:t>the default parameters </a:t>
            </a:r>
            <a:r>
              <a:rPr lang="en-US" dirty="0" smtClean="0"/>
              <a:t>by creating a  new user defined STATIC_PARAM struct based on the default 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FFT Function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 bwMode="auto">
          <a:xfrm>
            <a:off x="5941251" y="1828995"/>
            <a:ext cx="5117274" cy="12772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>
              <a:defRPr sz="1100"/>
            </a:lvl1pPr>
          </a:lstStyle>
          <a:p>
            <a:pPr algn="l"/>
            <a:r>
              <a:rPr lang="en-US" b="1" kern="0" dirty="0">
                <a:solidFill>
                  <a:schemeClr val="accent4"/>
                </a:solidFill>
              </a:rPr>
              <a:t> </a:t>
            </a:r>
            <a:r>
              <a:rPr lang="en-US" dirty="0"/>
              <a:t>#include "</a:t>
            </a:r>
            <a:r>
              <a:rPr lang="en-US" b="1" dirty="0" err="1"/>
              <a:t>hls_fft.h</a:t>
            </a:r>
            <a:r>
              <a:rPr lang="en-US" dirty="0"/>
              <a:t>“</a:t>
            </a:r>
          </a:p>
          <a:p>
            <a:pPr algn="l"/>
            <a:endParaRPr lang="en-US" dirty="0" smtClean="0"/>
          </a:p>
          <a:p>
            <a:pPr algn="l"/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</a:rPr>
              <a:t>hls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::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</a:rPr>
              <a:t>fft</a:t>
            </a:r>
            <a:r>
              <a:rPr lang="en-US" dirty="0" smtClean="0"/>
              <a:t>&lt;</a:t>
            </a:r>
            <a:r>
              <a:rPr lang="en-US" b="1" dirty="0" smtClean="0"/>
              <a:t>STATIC_PARAM</a:t>
            </a:r>
            <a:r>
              <a:rPr lang="en-US" dirty="0"/>
              <a:t>&gt; </a:t>
            </a:r>
            <a:r>
              <a:rPr lang="en-US" dirty="0" smtClean="0"/>
              <a:t>(                          </a:t>
            </a:r>
            <a:r>
              <a:rPr lang="en-US" b="1" dirty="0" smtClean="0"/>
              <a:t>// Static Parameterization Struct</a:t>
            </a:r>
            <a:endParaRPr lang="en-US" b="1" dirty="0"/>
          </a:p>
          <a:p>
            <a:pPr algn="l"/>
            <a:r>
              <a:rPr lang="en-US" dirty="0" smtClean="0"/>
              <a:t>  INPUT_DATA_ARRAY</a:t>
            </a:r>
            <a:r>
              <a:rPr lang="en-US" dirty="0"/>
              <a:t>,            </a:t>
            </a:r>
            <a:r>
              <a:rPr lang="en-US" dirty="0" smtClean="0"/>
              <a:t>	// </a:t>
            </a:r>
            <a:r>
              <a:rPr lang="en-US" dirty="0"/>
              <a:t>Input data fixed or float</a:t>
            </a:r>
          </a:p>
          <a:p>
            <a:pPr algn="l"/>
            <a:r>
              <a:rPr lang="en-US" dirty="0" smtClean="0"/>
              <a:t>  OUTPUT_DATA_ARRAY</a:t>
            </a:r>
            <a:r>
              <a:rPr lang="en-US" dirty="0"/>
              <a:t>,        </a:t>
            </a:r>
            <a:r>
              <a:rPr lang="en-US" dirty="0" smtClean="0"/>
              <a:t>	// </a:t>
            </a:r>
            <a:r>
              <a:rPr lang="en-US" dirty="0"/>
              <a:t>Output data fixed or float</a:t>
            </a:r>
          </a:p>
          <a:p>
            <a:pPr algn="l"/>
            <a:r>
              <a:rPr lang="en-US" dirty="0" smtClean="0"/>
              <a:t>  OUTPUT_STATUS</a:t>
            </a:r>
            <a:r>
              <a:rPr lang="en-US" dirty="0"/>
              <a:t>,                 </a:t>
            </a:r>
            <a:r>
              <a:rPr lang="en-US" dirty="0" smtClean="0"/>
              <a:t>	// </a:t>
            </a:r>
            <a:r>
              <a:rPr lang="en-US" dirty="0"/>
              <a:t>Output Status</a:t>
            </a:r>
          </a:p>
          <a:p>
            <a:pPr algn="l"/>
            <a:r>
              <a:rPr lang="en-US" dirty="0" smtClean="0"/>
              <a:t>  INPUT_RUN_TIME_CONFIGURATION</a:t>
            </a:r>
            <a:r>
              <a:rPr lang="en-US" dirty="0"/>
              <a:t>); </a:t>
            </a:r>
            <a:r>
              <a:rPr lang="en-US" dirty="0" smtClean="0"/>
              <a:t>	// </a:t>
            </a:r>
            <a:r>
              <a:rPr lang="en-US" dirty="0"/>
              <a:t>Input Run Time Configuration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33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441" y="1327151"/>
            <a:ext cx="11392820" cy="2964295"/>
          </a:xfrm>
        </p:spPr>
        <p:txBody>
          <a:bodyPr/>
          <a:lstStyle/>
          <a:p>
            <a:r>
              <a:rPr lang="en-US" dirty="0" smtClean="0"/>
              <a:t>Default Configuration Pre-defined</a:t>
            </a:r>
          </a:p>
          <a:p>
            <a:pPr lvl="1"/>
            <a:r>
              <a:rPr lang="en-US" dirty="0" smtClean="0"/>
              <a:t>The </a:t>
            </a:r>
            <a:r>
              <a:rPr lang="en-US" dirty="0" err="1" smtClean="0"/>
              <a:t>hls_fft.h</a:t>
            </a:r>
            <a:r>
              <a:rPr lang="en-US" dirty="0" smtClean="0"/>
              <a:t> header file defines struct 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hls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::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ip_fft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::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params_t</a:t>
            </a:r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r>
              <a:rPr lang="en-US" dirty="0" smtClean="0"/>
              <a:t>This contains the default values for configuring the FFT</a:t>
            </a:r>
          </a:p>
          <a:p>
            <a:endParaRPr lang="en-US" dirty="0"/>
          </a:p>
          <a:p>
            <a:r>
              <a:rPr lang="en-US" dirty="0" smtClean="0"/>
              <a:t>User defined struct</a:t>
            </a:r>
          </a:p>
          <a:p>
            <a:pPr lvl="1"/>
            <a:r>
              <a:rPr lang="en-US" dirty="0" smtClean="0"/>
              <a:t>Allows the FFT to be easily configured</a:t>
            </a:r>
          </a:p>
          <a:p>
            <a:pPr lvl="1"/>
            <a:r>
              <a:rPr lang="en-US" dirty="0" smtClean="0"/>
              <a:t>Based on 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hls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::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ip_fft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::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params_t</a:t>
            </a:r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r>
              <a:rPr lang="en-US" dirty="0" smtClean="0"/>
              <a:t>User struct simply updates any specified value 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FFT Static Configuration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 bwMode="auto">
          <a:xfrm>
            <a:off x="1649633" y="4671086"/>
            <a:ext cx="4067780" cy="17851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100" b="1" kern="0" dirty="0">
                <a:solidFill>
                  <a:schemeClr val="accent4"/>
                </a:solidFill>
              </a:rPr>
              <a:t> </a:t>
            </a:r>
            <a:r>
              <a:rPr lang="en-US" sz="1100" dirty="0"/>
              <a:t>#include "</a:t>
            </a:r>
            <a:r>
              <a:rPr lang="en-US" sz="1100" dirty="0" err="1" smtClean="0"/>
              <a:t>hls_fft.h</a:t>
            </a:r>
            <a:r>
              <a:rPr lang="en-US" sz="1100" dirty="0" smtClean="0"/>
              <a:t>“</a:t>
            </a:r>
          </a:p>
          <a:p>
            <a:pPr algn="l"/>
            <a:endParaRPr lang="en-US" sz="1100" dirty="0"/>
          </a:p>
          <a:p>
            <a:pPr algn="l"/>
            <a:r>
              <a:rPr lang="en-US" sz="1100" dirty="0"/>
              <a:t>struct </a:t>
            </a:r>
            <a:r>
              <a:rPr lang="en-US" sz="1100" b="1" dirty="0"/>
              <a:t>param1</a:t>
            </a:r>
            <a:r>
              <a:rPr lang="en-US" sz="1100" dirty="0"/>
              <a:t> : </a:t>
            </a:r>
            <a:r>
              <a:rPr lang="en-US" sz="1100" dirty="0" err="1">
                <a:solidFill>
                  <a:schemeClr val="accent6">
                    <a:lumMod val="75000"/>
                  </a:schemeClr>
                </a:solidFill>
              </a:rPr>
              <a:t>hls</a:t>
            </a:r>
            <a:r>
              <a:rPr lang="en-US" sz="1100" dirty="0">
                <a:solidFill>
                  <a:schemeClr val="accent6">
                    <a:lumMod val="75000"/>
                  </a:schemeClr>
                </a:solidFill>
              </a:rPr>
              <a:t>::</a:t>
            </a:r>
            <a:r>
              <a:rPr lang="en-US" sz="1100" dirty="0" err="1">
                <a:solidFill>
                  <a:schemeClr val="accent6">
                    <a:lumMod val="75000"/>
                  </a:schemeClr>
                </a:solidFill>
              </a:rPr>
              <a:t>ip_fft</a:t>
            </a:r>
            <a:r>
              <a:rPr lang="en-US" sz="1100" dirty="0">
                <a:solidFill>
                  <a:schemeClr val="accent6">
                    <a:lumMod val="75000"/>
                  </a:schemeClr>
                </a:solidFill>
              </a:rPr>
              <a:t>::</a:t>
            </a:r>
            <a:r>
              <a:rPr lang="en-US" sz="1100" dirty="0" err="1">
                <a:solidFill>
                  <a:schemeClr val="accent6">
                    <a:lumMod val="75000"/>
                  </a:schemeClr>
                </a:solidFill>
              </a:rPr>
              <a:t>params_t</a:t>
            </a:r>
            <a:r>
              <a:rPr lang="en-US" sz="11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1100" dirty="0"/>
              <a:t>{</a:t>
            </a:r>
          </a:p>
          <a:p>
            <a:pPr algn="l"/>
            <a:r>
              <a:rPr lang="en-US" sz="1100" dirty="0"/>
              <a:t>    static </a:t>
            </a:r>
            <a:r>
              <a:rPr lang="en-US" sz="1100" dirty="0" err="1"/>
              <a:t>const</a:t>
            </a:r>
            <a:r>
              <a:rPr lang="en-US" sz="1100" dirty="0"/>
              <a:t> unsigned </a:t>
            </a:r>
            <a:r>
              <a:rPr lang="en-US" sz="1100" dirty="0" err="1"/>
              <a:t>ordering_opt</a:t>
            </a:r>
            <a:r>
              <a:rPr lang="en-US" sz="1100" dirty="0"/>
              <a:t> = </a:t>
            </a:r>
            <a:r>
              <a:rPr lang="en-US" sz="1100" dirty="0" err="1"/>
              <a:t>hls</a:t>
            </a:r>
            <a:r>
              <a:rPr lang="en-US" sz="1100" dirty="0"/>
              <a:t>::</a:t>
            </a:r>
            <a:r>
              <a:rPr lang="en-US" sz="1100" dirty="0" err="1"/>
              <a:t>ip_fft</a:t>
            </a:r>
            <a:r>
              <a:rPr lang="en-US" sz="1100" dirty="0"/>
              <a:t>::</a:t>
            </a:r>
            <a:r>
              <a:rPr lang="en-US" sz="1100" dirty="0" err="1"/>
              <a:t>natural_order</a:t>
            </a:r>
            <a:r>
              <a:rPr lang="en-US" sz="1100" dirty="0"/>
              <a:t>;</a:t>
            </a:r>
          </a:p>
          <a:p>
            <a:pPr algn="l"/>
            <a:r>
              <a:rPr lang="en-US" sz="1100" dirty="0"/>
              <a:t>    static </a:t>
            </a:r>
            <a:r>
              <a:rPr lang="en-US" sz="1100" dirty="0" err="1"/>
              <a:t>const</a:t>
            </a:r>
            <a:r>
              <a:rPr lang="en-US" sz="1100" dirty="0"/>
              <a:t> unsigned </a:t>
            </a:r>
            <a:r>
              <a:rPr lang="en-US" sz="1100" dirty="0" err="1"/>
              <a:t>config_width</a:t>
            </a:r>
            <a:r>
              <a:rPr lang="en-US" sz="1100" dirty="0"/>
              <a:t> = FFT_CONFIG_WIDTH;</a:t>
            </a:r>
          </a:p>
          <a:p>
            <a:pPr algn="l"/>
            <a:r>
              <a:rPr lang="en-US" sz="1100" dirty="0"/>
              <a:t>    static </a:t>
            </a:r>
            <a:r>
              <a:rPr lang="en-US" sz="1100" dirty="0" err="1"/>
              <a:t>const</a:t>
            </a:r>
            <a:r>
              <a:rPr lang="en-US" sz="1100" dirty="0"/>
              <a:t> unsigned </a:t>
            </a:r>
            <a:r>
              <a:rPr lang="en-US" sz="1100" dirty="0" err="1"/>
              <a:t>status_width</a:t>
            </a:r>
            <a:r>
              <a:rPr lang="en-US" sz="1100" dirty="0"/>
              <a:t> = FFT_STATUS_WIDTH;</a:t>
            </a:r>
          </a:p>
          <a:p>
            <a:pPr algn="l"/>
            <a:r>
              <a:rPr lang="en-US" sz="1100" dirty="0"/>
              <a:t>};</a:t>
            </a:r>
          </a:p>
          <a:p>
            <a:pPr algn="l"/>
            <a:endParaRPr lang="en-US" sz="1100" dirty="0" smtClean="0"/>
          </a:p>
          <a:p>
            <a:pPr algn="l"/>
            <a:r>
              <a:rPr lang="en-US" sz="1100" dirty="0"/>
              <a:t> // FFT IP</a:t>
            </a:r>
          </a:p>
          <a:p>
            <a:pPr algn="l"/>
            <a:r>
              <a:rPr lang="en-US" sz="1100" dirty="0"/>
              <a:t>    </a:t>
            </a:r>
            <a:r>
              <a:rPr lang="en-US" sz="1100" dirty="0" err="1"/>
              <a:t>hls</a:t>
            </a:r>
            <a:r>
              <a:rPr lang="en-US" sz="1100" dirty="0"/>
              <a:t>::</a:t>
            </a:r>
            <a:r>
              <a:rPr lang="en-US" sz="1100" dirty="0" err="1" smtClean="0"/>
              <a:t>fft</a:t>
            </a:r>
            <a:r>
              <a:rPr lang="en-US" sz="1100" dirty="0" smtClean="0"/>
              <a:t>&lt;</a:t>
            </a:r>
            <a:r>
              <a:rPr lang="en-US" sz="1100" b="1" dirty="0" smtClean="0"/>
              <a:t>param1</a:t>
            </a:r>
            <a:r>
              <a:rPr lang="en-US" sz="1100" dirty="0" smtClean="0"/>
              <a:t>&gt; </a:t>
            </a:r>
            <a:r>
              <a:rPr lang="en-US" sz="1100" dirty="0"/>
              <a:t>(xn1, xk1, &amp;fft_status1, &amp;fft_config1);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6838292" y="4671087"/>
            <a:ext cx="2328202" cy="264111"/>
          </a:xfrm>
          <a:prstGeom prst="rect">
            <a:avLst/>
          </a:prstGeom>
          <a:solidFill>
            <a:srgbClr val="FFFF99"/>
          </a:soli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8000"/>
              <a:tabLst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Include Header File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6840668" y="5103243"/>
            <a:ext cx="5024780" cy="1061829"/>
          </a:xfrm>
          <a:prstGeom prst="rect">
            <a:avLst/>
          </a:prstGeom>
          <a:solidFill>
            <a:srgbClr val="FFFF99"/>
          </a:soli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8000"/>
              <a:tabLst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 Create struct</a:t>
            </a:r>
            <a:r>
              <a:rPr kumimoji="0" lang="en-US" sz="10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based on </a:t>
            </a:r>
            <a:r>
              <a:rPr kumimoji="0" lang="en-US" sz="10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hls</a:t>
            </a:r>
            <a:r>
              <a:rPr kumimoji="0" lang="en-US" sz="10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::</a:t>
            </a:r>
            <a:r>
              <a:rPr kumimoji="0" lang="en-US" sz="10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ip</a:t>
            </a:r>
            <a:r>
              <a:rPr kumimoji="0" lang="en-US" sz="10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::</a:t>
            </a:r>
            <a:r>
              <a:rPr kumimoji="0" lang="en-US" sz="10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fft:params_t</a:t>
            </a:r>
            <a:endParaRPr kumimoji="0" lang="en-US" sz="1000" b="1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marL="628650" lvl="1" indent="-171450" algn="l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8000"/>
              <a:buFont typeface="Arial" pitchFamily="34" charset="0"/>
              <a:buChar char="•"/>
            </a:pPr>
            <a:r>
              <a:rPr lang="en-US" sz="1000" b="1" kern="0" baseline="0" dirty="0" err="1" smtClean="0">
                <a:solidFill>
                  <a:schemeClr val="tx1"/>
                </a:solidFill>
              </a:rPr>
              <a:t>params_t</a:t>
            </a:r>
            <a:r>
              <a:rPr lang="en-US" sz="1000" b="1" kern="0" dirty="0" smtClean="0">
                <a:solidFill>
                  <a:schemeClr val="tx1"/>
                </a:solidFill>
              </a:rPr>
              <a:t> includes the default values</a:t>
            </a:r>
          </a:p>
          <a:p>
            <a:pPr marL="628650" lvl="1" indent="-171450" algn="l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8000"/>
              <a:buFont typeface="Arial" pitchFamily="34" charset="0"/>
              <a:buChar char="•"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Struct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param1</a:t>
            </a: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overrides</a:t>
            </a:r>
            <a:r>
              <a:rPr kumimoji="0" lang="en-US" sz="10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3 default values in this example</a:t>
            </a:r>
          </a:p>
          <a:p>
            <a:pPr marL="628650" lvl="1" indent="-171450" algn="l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8000"/>
              <a:buFont typeface="Arial" pitchFamily="34" charset="0"/>
              <a:buChar char="•"/>
            </a:pPr>
            <a:r>
              <a:rPr lang="en-US" sz="1000" b="1" kern="0" baseline="0" dirty="0" smtClean="0">
                <a:solidFill>
                  <a:schemeClr val="tx1"/>
                </a:solidFill>
              </a:rPr>
              <a:t>Struct</a:t>
            </a:r>
            <a:r>
              <a:rPr lang="en-US" sz="1000" b="1" kern="0" dirty="0" smtClean="0">
                <a:solidFill>
                  <a:schemeClr val="tx1"/>
                </a:solidFill>
              </a:rPr>
              <a:t> </a:t>
            </a:r>
            <a:r>
              <a:rPr lang="en-US" sz="1000" b="1" i="1" kern="0" dirty="0" smtClean="0">
                <a:solidFill>
                  <a:schemeClr val="tx1"/>
                </a:solidFill>
              </a:rPr>
              <a:t>param1</a:t>
            </a:r>
            <a:r>
              <a:rPr lang="en-US" sz="1000" b="1" kern="0" dirty="0" smtClean="0">
                <a:solidFill>
                  <a:schemeClr val="tx1"/>
                </a:solidFill>
              </a:rPr>
              <a:t> is then used to configure the FFT </a:t>
            </a:r>
          </a:p>
          <a:p>
            <a:pPr marL="628650" lvl="1" indent="-171450" algn="l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8000"/>
              <a:buFont typeface="Arial" pitchFamily="34" charset="0"/>
              <a:buChar char="•"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Used</a:t>
            </a:r>
            <a:r>
              <a:rPr kumimoji="0" lang="en-US" sz="10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as STATIC_PARAM in previous slide</a:t>
            </a:r>
            <a:endParaRPr kumimoji="0" lang="en-US" sz="1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75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FFT </a:t>
            </a:r>
            <a:r>
              <a:rPr lang="en-US" dirty="0"/>
              <a:t>Configuration </a:t>
            </a:r>
            <a:r>
              <a:rPr lang="en-US" dirty="0" smtClean="0"/>
              <a:t>Parameters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7042308"/>
              </p:ext>
            </p:extLst>
          </p:nvPr>
        </p:nvGraphicFramePr>
        <p:xfrm>
          <a:off x="572129" y="1343607"/>
          <a:ext cx="10554902" cy="44125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98616"/>
                <a:gridCol w="7956286"/>
              </a:tblGrid>
              <a:tr h="18559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Parameter 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Description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</a:tr>
              <a:tr h="18559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input_width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Data input port width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</a:tr>
              <a:tr h="18559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output_width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Data output port width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</a:tr>
              <a:tr h="18559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status_width 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Output status port width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</a:tr>
              <a:tr h="18559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config_width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Input configuration port width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</a:tr>
              <a:tr h="18559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max_nfft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The size of the FFT data set is specified as  1 &lt;&lt; </a:t>
                      </a:r>
                      <a:r>
                        <a:rPr lang="en-US" sz="1100" dirty="0" err="1">
                          <a:effectLst/>
                        </a:rPr>
                        <a:t>max_nfft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</a:tr>
              <a:tr h="18559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has_nfft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Determines if the size of the FFT can be run time configurable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</a:tr>
              <a:tr h="18559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channels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Number of channels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</a:tr>
              <a:tr h="18559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arch_opt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The implementation architecture.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</a:tr>
              <a:tr h="18559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phase_factor_width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Configure the internal phase factor precision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</a:tr>
              <a:tr h="18559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ordering_opt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The output ordering mode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</a:tr>
              <a:tr h="18559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ovflo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Enable overflow mode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</a:tr>
              <a:tr h="18559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scaling_opt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Define the scaling options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</a:tr>
              <a:tr h="18559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rounding_opt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Define the rounding modes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</a:tr>
              <a:tr h="18559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mem_data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Specify using block or distributed RAM for data memory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</a:tr>
              <a:tr h="18559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mem_phase_factors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Specify using block or distributed RAM for phase factors memory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</a:tr>
              <a:tr h="18559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mem_reorder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Specify using block or distributed RAM for output reorder memory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</a:tr>
              <a:tr h="18559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stages_block_ram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Defines the number of block RAM stages used in the implementation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</a:tr>
              <a:tr h="55679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mem_hybrid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When block RAMs are specified for data, phase factor, or reorder buffer, </a:t>
                      </a:r>
                      <a:r>
                        <a:rPr lang="en-US" sz="1100" dirty="0" err="1">
                          <a:effectLst/>
                        </a:rPr>
                        <a:t>mem_hybird</a:t>
                      </a:r>
                      <a:r>
                        <a:rPr lang="en-US" sz="1100" dirty="0">
                          <a:effectLst/>
                        </a:rPr>
                        <a:t> specifies where or not to use a hybrid of block and distributed RAMs to reduce block RAM count in certain configurations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</a:tr>
              <a:tr h="18559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complex_mult_type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Defines the types of multiplier to use for complex multiplications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</a:tr>
              <a:tr h="18559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butterfly_type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Defines the implementation used for the FFT butterfly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 bwMode="auto">
          <a:xfrm>
            <a:off x="547254" y="5825608"/>
            <a:ext cx="645465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228600" marR="0" indent="-228600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8000"/>
              <a:tabLst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These parameters are defined in </a:t>
            </a: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param_t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</a:t>
            </a: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hls_fft.h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391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1795243"/>
              </p:ext>
            </p:extLst>
          </p:nvPr>
        </p:nvGraphicFramePr>
        <p:xfrm>
          <a:off x="583070" y="1364472"/>
          <a:ext cx="10996312" cy="52235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88512"/>
                <a:gridCol w="957693"/>
                <a:gridCol w="2748705"/>
                <a:gridCol w="4701402"/>
              </a:tblGrid>
              <a:tr h="1243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Parameter 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 Type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Default Value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Valid Values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</a:tr>
              <a:tr h="1243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input_width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unsigned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16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8-34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</a:tr>
              <a:tr h="24877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output_width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unsigned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16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input_width to (input_width + max_nfft + 1)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</a:tr>
              <a:tr h="1243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status_width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unsigned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</a:rPr>
                        <a:t> 8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Depends on FFT configuration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</a:tr>
              <a:tr h="1243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config_width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unsigned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16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Depends on FFT configuration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</a:tr>
              <a:tr h="1243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max_nfft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unsigned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10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3-16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</a:tr>
              <a:tr h="1243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has_nfft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</a:rPr>
                        <a:t>bool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false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True, False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</a:tr>
              <a:tr h="1243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channels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unsigned  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1-12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</a:tr>
              <a:tr h="34532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arch_opt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unsigned  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</a:rPr>
                        <a:t>pipelined_streaming_io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err="1" smtClean="0">
                          <a:effectLst/>
                        </a:rPr>
                        <a:t>automatically_select</a:t>
                      </a:r>
                      <a:r>
                        <a:rPr lang="en-US" sz="900" dirty="0" smtClean="0">
                          <a:effectLst/>
                        </a:rPr>
                        <a:t>,</a:t>
                      </a:r>
                      <a:r>
                        <a:rPr lang="en-US" sz="900" baseline="0" dirty="0" smtClean="0">
                          <a:effectLst/>
                        </a:rPr>
                        <a:t> </a:t>
                      </a:r>
                      <a:r>
                        <a:rPr lang="en-US" sz="800" dirty="0" err="1" smtClean="0">
                          <a:effectLst/>
                        </a:rPr>
                        <a:t>pipelined_streaming_io</a:t>
                      </a:r>
                      <a:r>
                        <a:rPr lang="en-US" sz="900" dirty="0" smtClean="0">
                          <a:effectLst/>
                        </a:rPr>
                        <a:t>,</a:t>
                      </a:r>
                      <a:r>
                        <a:rPr lang="en-US" sz="900" baseline="0" dirty="0" smtClean="0">
                          <a:effectLst/>
                        </a:rPr>
                        <a:t> </a:t>
                      </a:r>
                      <a:r>
                        <a:rPr lang="en-US" sz="800" dirty="0" smtClean="0">
                          <a:effectLst/>
                        </a:rPr>
                        <a:t>radix_4_burst_io, </a:t>
                      </a:r>
                      <a:endParaRPr lang="en-US" sz="90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</a:rPr>
                        <a:t>radix_2_burst_io</a:t>
                      </a:r>
                      <a:r>
                        <a:rPr lang="en-US" sz="900" dirty="0" smtClean="0">
                          <a:effectLst/>
                        </a:rPr>
                        <a:t>,</a:t>
                      </a:r>
                      <a:r>
                        <a:rPr lang="en-US" sz="900" baseline="0" dirty="0" smtClean="0">
                          <a:effectLst/>
                        </a:rPr>
                        <a:t> </a:t>
                      </a:r>
                      <a:r>
                        <a:rPr lang="en-US" sz="800" dirty="0" smtClean="0">
                          <a:effectLst/>
                        </a:rPr>
                        <a:t>radix_2_lite_burst_io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</a:tr>
              <a:tr h="1243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phase_factor_width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unsigned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16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8-34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</a:tr>
              <a:tr h="21485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ordering_opt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unsigned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</a:rPr>
                        <a:t>bit_reversed_order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bit_reversed_order</a:t>
                      </a:r>
                      <a:endParaRPr lang="en-US" sz="90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natural_order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</a:tr>
              <a:tr h="21485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ovflo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bool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true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false</a:t>
                      </a:r>
                      <a:endParaRPr lang="en-US" sz="90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true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</a:tr>
              <a:tr h="2303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scaling_opt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unsigned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scaled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</a:rPr>
                        <a:t>Scaled</a:t>
                      </a:r>
                      <a:r>
                        <a:rPr lang="en-US" sz="900" dirty="0" smtClean="0">
                          <a:effectLst/>
                        </a:rPr>
                        <a:t>, </a:t>
                      </a:r>
                      <a:r>
                        <a:rPr lang="en-US" sz="800" dirty="0" err="1" smtClean="0">
                          <a:effectLst/>
                        </a:rPr>
                        <a:t>unscaled</a:t>
                      </a:r>
                      <a:r>
                        <a:rPr lang="en-US" sz="900" dirty="0" smtClean="0">
                          <a:effectLst/>
                        </a:rPr>
                        <a:t>,</a:t>
                      </a:r>
                      <a:r>
                        <a:rPr lang="en-US" sz="900" baseline="0" dirty="0" smtClean="0">
                          <a:effectLst/>
                        </a:rPr>
                        <a:t> </a:t>
                      </a:r>
                      <a:r>
                        <a:rPr lang="en-US" sz="800" dirty="0" err="1" smtClean="0">
                          <a:effectLst/>
                        </a:rPr>
                        <a:t>block_floating_point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</a:tr>
              <a:tr h="21485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rounding_opt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unsigned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truncation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truncation</a:t>
                      </a:r>
                      <a:endParaRPr lang="en-US" sz="90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err="1">
                          <a:effectLst/>
                        </a:rPr>
                        <a:t>convergent_rounding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</a:tr>
              <a:tr h="21485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mem_data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unsigned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</a:rPr>
                        <a:t>block_ram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err="1">
                          <a:effectLst/>
                        </a:rPr>
                        <a:t>block_ram</a:t>
                      </a:r>
                      <a:endParaRPr lang="en-US" sz="90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err="1">
                          <a:effectLst/>
                        </a:rPr>
                        <a:t>distributed_ram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</a:tr>
              <a:tr h="21485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mem_phase_factors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unsigned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block_ram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block_ram</a:t>
                      </a:r>
                      <a:endParaRPr lang="en-US" sz="90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distributed_ram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</a:tr>
              <a:tr h="21485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mem_reorder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unsigned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block_ram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err="1">
                          <a:effectLst/>
                        </a:rPr>
                        <a:t>block_ram</a:t>
                      </a:r>
                      <a:endParaRPr lang="en-US" sz="90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err="1">
                          <a:effectLst/>
                        </a:rPr>
                        <a:t>distributed_ram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</a:tr>
              <a:tr h="1243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stages_block_ram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unsigned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(max_nfft &lt; 10) ? 0 : (max_nfft - 9)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0-11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</a:tr>
              <a:tr h="21485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mem_hybrid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bool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false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false</a:t>
                      </a:r>
                      <a:endParaRPr lang="en-US" sz="90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true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</a:tr>
              <a:tr h="32227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complex_mult_type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unsigned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err="1" smtClean="0">
                          <a:effectLst/>
                        </a:rPr>
                        <a:t>use_mults_resources</a:t>
                      </a:r>
                      <a:endParaRPr lang="en-US" sz="1000" dirty="0" smtClean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err="1">
                          <a:effectLst/>
                        </a:rPr>
                        <a:t>use_luts</a:t>
                      </a:r>
                      <a:endParaRPr lang="en-US" sz="90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err="1">
                          <a:effectLst/>
                        </a:rPr>
                        <a:t>use_mults_resources</a:t>
                      </a:r>
                      <a:endParaRPr lang="en-US" sz="90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err="1">
                          <a:effectLst/>
                        </a:rPr>
                        <a:t>use_mults_performance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</a:tr>
              <a:tr h="21485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butterfly_type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unsigned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use_luts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err="1">
                          <a:effectLst/>
                        </a:rPr>
                        <a:t>use_luts</a:t>
                      </a:r>
                      <a:endParaRPr lang="en-US" sz="90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err="1">
                          <a:effectLst/>
                        </a:rPr>
                        <a:t>use_xtremedsp_slices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983" marR="58983" marT="0" marB="0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FFT Configuration </a:t>
            </a:r>
            <a:r>
              <a:rPr lang="en-US" dirty="0" smtClean="0"/>
              <a:t>Defaults and Valid Values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778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Complete C Validation &amp; Verification Environment</a:t>
            </a:r>
          </a:p>
          <a:p>
            <a:pPr lvl="1"/>
            <a:r>
              <a:rPr lang="en-US" dirty="0" err="1" smtClean="0"/>
              <a:t>Vivado</a:t>
            </a:r>
            <a:r>
              <a:rPr lang="en-US" dirty="0" smtClean="0"/>
              <a:t> HLS supports complete bit-accurate validation of the C model</a:t>
            </a:r>
          </a:p>
          <a:p>
            <a:pPr lvl="1"/>
            <a:r>
              <a:rPr lang="en-US" dirty="0" err="1" smtClean="0"/>
              <a:t>Vivado</a:t>
            </a:r>
            <a:r>
              <a:rPr lang="en-US" dirty="0" smtClean="0"/>
              <a:t> HLS provides a productive C-RTL co-simulation verification solution </a:t>
            </a:r>
          </a:p>
          <a:p>
            <a:r>
              <a:rPr lang="en-US" dirty="0" err="1" smtClean="0"/>
              <a:t>Vivado</a:t>
            </a:r>
            <a:r>
              <a:rPr lang="en-US" dirty="0" smtClean="0"/>
              <a:t> HLS supports C, C++ and SystemC</a:t>
            </a:r>
          </a:p>
          <a:p>
            <a:pPr lvl="1"/>
            <a:r>
              <a:rPr lang="en-US" dirty="0" smtClean="0"/>
              <a:t>Functions can be written in any version of C</a:t>
            </a:r>
          </a:p>
          <a:p>
            <a:pPr lvl="1"/>
            <a:r>
              <a:rPr lang="en-US" dirty="0" smtClean="0"/>
              <a:t>Wide support for coding constructs in all three variants of C</a:t>
            </a:r>
          </a:p>
          <a:p>
            <a:pPr lvl="2"/>
            <a:r>
              <a:rPr lang="en-US" dirty="0" smtClean="0"/>
              <a:t>It’s easier to discuss what’s not supported than what is</a:t>
            </a:r>
          </a:p>
          <a:p>
            <a:r>
              <a:rPr lang="en-US" dirty="0" smtClean="0"/>
              <a:t>Modeling with bit-accuracy</a:t>
            </a:r>
          </a:p>
          <a:p>
            <a:pPr lvl="1"/>
            <a:r>
              <a:rPr lang="en-US" dirty="0" smtClean="0"/>
              <a:t>Supports arbitrary precision types for all input languages</a:t>
            </a:r>
          </a:p>
          <a:p>
            <a:pPr lvl="1"/>
            <a:r>
              <a:rPr lang="en-US" dirty="0" smtClean="0"/>
              <a:t>Allowing the exact bit-widths to be modeled and synthesized</a:t>
            </a:r>
          </a:p>
          <a:p>
            <a:r>
              <a:rPr lang="en-US" dirty="0" smtClean="0"/>
              <a:t>Floating point support</a:t>
            </a:r>
          </a:p>
          <a:p>
            <a:pPr lvl="1"/>
            <a:r>
              <a:rPr lang="en-US" dirty="0" smtClean="0"/>
              <a:t>Support for the use of float and double in the code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Comprehensive C Support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Input &amp; Output </a:t>
            </a:r>
            <a:r>
              <a:rPr lang="en-US" dirty="0" smtClean="0"/>
              <a:t>Data</a:t>
            </a:r>
          </a:p>
          <a:p>
            <a:pPr lvl="1"/>
            <a:r>
              <a:rPr lang="en-US" dirty="0" smtClean="0"/>
              <a:t>Data Input and Output</a:t>
            </a:r>
          </a:p>
          <a:p>
            <a:pPr lvl="2"/>
            <a:r>
              <a:rPr lang="en-US" dirty="0" smtClean="0"/>
              <a:t>Array arguments of type </a:t>
            </a:r>
            <a:r>
              <a:rPr lang="en-US" dirty="0" err="1" smtClean="0"/>
              <a:t>ap_fixed</a:t>
            </a:r>
            <a:r>
              <a:rPr lang="en-US" dirty="0" smtClean="0"/>
              <a:t> or float type</a:t>
            </a:r>
          </a:p>
          <a:p>
            <a:pPr lvl="2"/>
            <a:r>
              <a:rPr lang="en-US" dirty="0" smtClean="0"/>
              <a:t>Two-dimensional </a:t>
            </a:r>
            <a:r>
              <a:rPr lang="en-US" dirty="0"/>
              <a:t>arrays are used for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multi-channel functionality</a:t>
            </a:r>
          </a:p>
          <a:p>
            <a:pPr lvl="3"/>
            <a:r>
              <a:rPr lang="en-US" sz="1400" dirty="0" smtClean="0"/>
              <a:t>First </a:t>
            </a:r>
            <a:r>
              <a:rPr lang="en-US" sz="1400" dirty="0"/>
              <a:t>dimension represents the </a:t>
            </a:r>
            <a:r>
              <a:rPr lang="en-US" sz="1400" dirty="0" smtClean="0"/>
              <a:t>channels; Second </a:t>
            </a:r>
            <a:r>
              <a:rPr lang="en-US" sz="1400" dirty="0"/>
              <a:t>dimension the data for each </a:t>
            </a:r>
            <a:r>
              <a:rPr lang="en-US" sz="1400" dirty="0" smtClean="0"/>
              <a:t>channel</a:t>
            </a:r>
          </a:p>
          <a:p>
            <a:pPr lvl="3"/>
            <a:r>
              <a:rPr lang="en-US" sz="1400" dirty="0" smtClean="0"/>
              <a:t>IP only supports multi-channels for </a:t>
            </a:r>
            <a:r>
              <a:rPr lang="en-US" sz="1400" dirty="0" err="1" smtClean="0"/>
              <a:t>ap_fixed</a:t>
            </a:r>
            <a:r>
              <a:rPr lang="en-US" sz="1400" dirty="0" smtClean="0"/>
              <a:t> (not float)</a:t>
            </a:r>
          </a:p>
          <a:p>
            <a:pPr lvl="1"/>
            <a:r>
              <a:rPr lang="en-US" dirty="0" smtClean="0"/>
              <a:t>Known Limitation in </a:t>
            </a:r>
            <a:r>
              <a:rPr lang="en-US" dirty="0" smtClean="0"/>
              <a:t>2015.4</a:t>
            </a:r>
            <a:endParaRPr lang="en-US" dirty="0" smtClean="0"/>
          </a:p>
          <a:p>
            <a:pPr lvl="2"/>
            <a:r>
              <a:rPr lang="en-US" dirty="0" smtClean="0"/>
              <a:t>If float types are used the variable must be defined using the static qualifier </a:t>
            </a:r>
          </a:p>
          <a:p>
            <a:pPr lvl="2"/>
            <a:endParaRPr lang="en-US" sz="1400" dirty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FFT Function: Data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 bwMode="auto">
          <a:xfrm>
            <a:off x="6014239" y="1809945"/>
            <a:ext cx="5942774" cy="12772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>
              <a:defRPr sz="1100"/>
            </a:lvl1pPr>
          </a:lstStyle>
          <a:p>
            <a:pPr algn="l"/>
            <a:r>
              <a:rPr lang="en-US" b="1" kern="0" dirty="0">
                <a:solidFill>
                  <a:schemeClr val="accent4"/>
                </a:solidFill>
              </a:rPr>
              <a:t> </a:t>
            </a:r>
            <a:r>
              <a:rPr lang="en-US" dirty="0"/>
              <a:t>#include "</a:t>
            </a:r>
            <a:r>
              <a:rPr lang="en-US" dirty="0" err="1"/>
              <a:t>hls_fft.h</a:t>
            </a:r>
            <a:r>
              <a:rPr lang="en-US" dirty="0"/>
              <a:t>“</a:t>
            </a:r>
          </a:p>
          <a:p>
            <a:pPr algn="l"/>
            <a:endParaRPr lang="en-US" dirty="0" smtClean="0"/>
          </a:p>
          <a:p>
            <a:pPr algn="l"/>
            <a:r>
              <a:rPr lang="en-US" dirty="0" err="1"/>
              <a:t>hls</a:t>
            </a:r>
            <a:r>
              <a:rPr lang="en-US" dirty="0"/>
              <a:t>::</a:t>
            </a:r>
            <a:r>
              <a:rPr lang="en-US" dirty="0" err="1"/>
              <a:t>fft</a:t>
            </a:r>
            <a:r>
              <a:rPr lang="en-US" dirty="0"/>
              <a:t>&lt;STATIC_PARAM&gt; (                           	</a:t>
            </a:r>
            <a:r>
              <a:rPr lang="en-US" dirty="0" smtClean="0"/>
              <a:t>	// </a:t>
            </a:r>
            <a:r>
              <a:rPr lang="en-US" dirty="0"/>
              <a:t>Static Parameterization Struct</a:t>
            </a:r>
          </a:p>
          <a:p>
            <a:pPr algn="l"/>
            <a:r>
              <a:rPr lang="en-US" b="1" dirty="0" smtClean="0"/>
              <a:t>  INPUT_DATA_ARRAY</a:t>
            </a:r>
            <a:r>
              <a:rPr lang="en-US" b="1" dirty="0"/>
              <a:t>,            </a:t>
            </a:r>
            <a:r>
              <a:rPr lang="en-US" b="1" dirty="0" smtClean="0"/>
              <a:t>		// </a:t>
            </a:r>
            <a:r>
              <a:rPr lang="en-US" b="1" dirty="0"/>
              <a:t>Input data fixed or float</a:t>
            </a:r>
          </a:p>
          <a:p>
            <a:pPr algn="l"/>
            <a:r>
              <a:rPr lang="en-US" b="1" dirty="0" smtClean="0"/>
              <a:t>  OUTPUT_DATA_ARRAY</a:t>
            </a:r>
            <a:r>
              <a:rPr lang="en-US" b="1" dirty="0"/>
              <a:t>,        </a:t>
            </a:r>
            <a:r>
              <a:rPr lang="en-US" b="1" dirty="0" smtClean="0"/>
              <a:t>		// </a:t>
            </a:r>
            <a:r>
              <a:rPr lang="en-US" b="1" dirty="0"/>
              <a:t>Output data fixed or float</a:t>
            </a:r>
          </a:p>
          <a:p>
            <a:pPr algn="l"/>
            <a:r>
              <a:rPr lang="en-US" dirty="0" smtClean="0"/>
              <a:t>  OUTPUT_STATUS</a:t>
            </a:r>
            <a:r>
              <a:rPr lang="en-US" dirty="0"/>
              <a:t>,                 </a:t>
            </a:r>
            <a:r>
              <a:rPr lang="en-US" dirty="0" smtClean="0"/>
              <a:t>		// </a:t>
            </a:r>
            <a:r>
              <a:rPr lang="en-US" dirty="0"/>
              <a:t>Output Status</a:t>
            </a:r>
          </a:p>
          <a:p>
            <a:pPr algn="l"/>
            <a:r>
              <a:rPr lang="en-US" dirty="0" smtClean="0"/>
              <a:t>  INPUT_RUN_TIME_CONFIGURATION</a:t>
            </a:r>
            <a:r>
              <a:rPr lang="en-US" dirty="0"/>
              <a:t>); </a:t>
            </a:r>
            <a:r>
              <a:rPr lang="en-US" dirty="0" smtClean="0"/>
              <a:t>		// </a:t>
            </a:r>
            <a:r>
              <a:rPr lang="en-US" dirty="0"/>
              <a:t>Input Run Time Configuration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1543876" y="4629151"/>
            <a:ext cx="3009074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>
              <a:defRPr sz="1100"/>
            </a:lvl1pPr>
          </a:lstStyle>
          <a:p>
            <a:pPr algn="l"/>
            <a:r>
              <a:rPr lang="en-US" b="1" kern="0" dirty="0">
                <a:solidFill>
                  <a:schemeClr val="accent4"/>
                </a:solidFill>
              </a:rPr>
              <a:t> </a:t>
            </a:r>
            <a:r>
              <a:rPr lang="en-US" dirty="0" err="1"/>
              <a:t>typedef</a:t>
            </a:r>
            <a:r>
              <a:rPr lang="en-US" dirty="0"/>
              <a:t> </a:t>
            </a:r>
            <a:r>
              <a:rPr lang="en-US" b="1" dirty="0"/>
              <a:t>float</a:t>
            </a:r>
            <a:r>
              <a:rPr lang="en-US" dirty="0"/>
              <a:t> </a:t>
            </a:r>
            <a:r>
              <a:rPr lang="en-US" dirty="0" err="1"/>
              <a:t>data_t</a:t>
            </a:r>
            <a:r>
              <a:rPr lang="en-US" dirty="0" smtClean="0"/>
              <a:t>;</a:t>
            </a:r>
          </a:p>
          <a:p>
            <a:pPr algn="l"/>
            <a:endParaRPr lang="en-US" dirty="0"/>
          </a:p>
          <a:p>
            <a:pPr algn="l"/>
            <a:r>
              <a:rPr lang="en-US" b="1" dirty="0"/>
              <a:t>static</a:t>
            </a:r>
            <a:r>
              <a:rPr lang="en-US" dirty="0"/>
              <a:t> complex&lt;</a:t>
            </a:r>
            <a:r>
              <a:rPr lang="en-US" dirty="0" err="1"/>
              <a:t>data_t</a:t>
            </a:r>
            <a:r>
              <a:rPr lang="en-US" dirty="0"/>
              <a:t>&gt; </a:t>
            </a:r>
            <a:r>
              <a:rPr lang="en-US" dirty="0" err="1" smtClean="0"/>
              <a:t>fft_in</a:t>
            </a:r>
            <a:r>
              <a:rPr lang="en-US" dirty="0" smtClean="0"/>
              <a:t>[FFT_LENGTH</a:t>
            </a:r>
            <a:r>
              <a:rPr lang="en-US" dirty="0"/>
              <a:t>];</a:t>
            </a:r>
          </a:p>
          <a:p>
            <a:pPr algn="l"/>
            <a:r>
              <a:rPr lang="en-US" b="1" dirty="0"/>
              <a:t>static</a:t>
            </a:r>
            <a:r>
              <a:rPr lang="en-US" dirty="0"/>
              <a:t> complex&lt;</a:t>
            </a:r>
            <a:r>
              <a:rPr lang="en-US" dirty="0" err="1"/>
              <a:t>data_t</a:t>
            </a:r>
            <a:r>
              <a:rPr lang="en-US" dirty="0"/>
              <a:t>&gt; </a:t>
            </a:r>
            <a:r>
              <a:rPr lang="en-US" dirty="0" err="1" smtClean="0"/>
              <a:t>fft_out</a:t>
            </a:r>
            <a:r>
              <a:rPr lang="en-US" dirty="0" smtClean="0"/>
              <a:t>[FFT_LENGTH</a:t>
            </a:r>
            <a:r>
              <a:rPr lang="en-US" dirty="0"/>
              <a:t>];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086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Dynamic Configuration</a:t>
            </a:r>
          </a:p>
          <a:p>
            <a:endParaRPr lang="en-US" sz="200" dirty="0" smtClean="0"/>
          </a:p>
          <a:p>
            <a:pPr lvl="1"/>
            <a:r>
              <a:rPr lang="en-US" dirty="0" smtClean="0"/>
              <a:t>Parameter INPUT_RUN_TIME_CONFIGURATION </a:t>
            </a:r>
            <a:br>
              <a:rPr lang="en-US" dirty="0" smtClean="0"/>
            </a:br>
            <a:r>
              <a:rPr lang="en-US" dirty="0" smtClean="0"/>
              <a:t>can be changed at run time</a:t>
            </a:r>
          </a:p>
          <a:p>
            <a:pPr lvl="1"/>
            <a:r>
              <a:rPr lang="en-US" dirty="0" smtClean="0"/>
              <a:t>Access is made using the pre-defined </a:t>
            </a:r>
            <a:br>
              <a:rPr lang="en-US" dirty="0" smtClean="0"/>
            </a:br>
            <a:r>
              <a:rPr lang="en-US" dirty="0" err="1" smtClean="0"/>
              <a:t>struct</a:t>
            </a:r>
            <a:r>
              <a:rPr lang="en-US" dirty="0" smtClean="0"/>
              <a:t> </a:t>
            </a:r>
            <a:r>
              <a:rPr lang="en-US" dirty="0" err="1">
                <a:solidFill>
                  <a:srgbClr val="008000"/>
                </a:solidFill>
              </a:rPr>
              <a:t>hls</a:t>
            </a:r>
            <a:r>
              <a:rPr lang="en-US" dirty="0">
                <a:solidFill>
                  <a:srgbClr val="008000"/>
                </a:solidFill>
              </a:rPr>
              <a:t>::</a:t>
            </a:r>
            <a:r>
              <a:rPr lang="en-US" dirty="0" err="1">
                <a:solidFill>
                  <a:srgbClr val="008000"/>
                </a:solidFill>
              </a:rPr>
              <a:t>ip_fft</a:t>
            </a:r>
            <a:r>
              <a:rPr lang="en-US" dirty="0">
                <a:solidFill>
                  <a:srgbClr val="008000"/>
                </a:solidFill>
              </a:rPr>
              <a:t>::</a:t>
            </a:r>
            <a:r>
              <a:rPr lang="en-US" dirty="0" err="1" smtClean="0">
                <a:solidFill>
                  <a:srgbClr val="008000"/>
                </a:solidFill>
              </a:rPr>
              <a:t>config_t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&lt;</a:t>
            </a:r>
            <a:r>
              <a:rPr lang="en-US" dirty="0" smtClean="0">
                <a:solidFill>
                  <a:srgbClr val="7030A0"/>
                </a:solidFill>
              </a:rPr>
              <a:t>STATIC_PARAM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&gt;</a:t>
            </a:r>
          </a:p>
          <a:p>
            <a:pPr lvl="2"/>
            <a:r>
              <a:rPr lang="en-US" dirty="0" smtClean="0"/>
              <a:t>Notice, this also uses the FFT parameterization struct </a:t>
            </a:r>
            <a:endParaRPr lang="en-US" sz="1200" dirty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FFT Function: Run Time Configuration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 bwMode="auto">
          <a:xfrm>
            <a:off x="6424204" y="1705170"/>
            <a:ext cx="5271404" cy="12772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>
              <a:defRPr sz="1100"/>
            </a:lvl1pPr>
          </a:lstStyle>
          <a:p>
            <a:pPr algn="l"/>
            <a:r>
              <a:rPr lang="en-US" b="1" kern="0" dirty="0">
                <a:solidFill>
                  <a:schemeClr val="accent4"/>
                </a:solidFill>
              </a:rPr>
              <a:t> </a:t>
            </a:r>
            <a:r>
              <a:rPr lang="en-US" dirty="0"/>
              <a:t>#include "</a:t>
            </a:r>
            <a:r>
              <a:rPr lang="en-US" dirty="0" err="1"/>
              <a:t>hls_fft.h</a:t>
            </a:r>
            <a:r>
              <a:rPr lang="en-US" dirty="0"/>
              <a:t>“</a:t>
            </a:r>
          </a:p>
          <a:p>
            <a:pPr algn="l"/>
            <a:endParaRPr lang="en-US" dirty="0" smtClean="0"/>
          </a:p>
          <a:p>
            <a:pPr algn="l"/>
            <a:r>
              <a:rPr lang="en-US" dirty="0" err="1" smtClean="0"/>
              <a:t>hls</a:t>
            </a:r>
            <a:r>
              <a:rPr lang="en-US" dirty="0"/>
              <a:t>::</a:t>
            </a:r>
            <a:r>
              <a:rPr lang="en-US" dirty="0" err="1"/>
              <a:t>fft</a:t>
            </a:r>
            <a:r>
              <a:rPr lang="en-US" dirty="0"/>
              <a:t>&lt;STATIC_PARAM&gt; (                           	</a:t>
            </a:r>
            <a:r>
              <a:rPr lang="en-US" dirty="0" smtClean="0"/>
              <a:t>// </a:t>
            </a:r>
            <a:r>
              <a:rPr lang="en-US" dirty="0"/>
              <a:t>Static Parameterization Struct</a:t>
            </a:r>
          </a:p>
          <a:p>
            <a:pPr algn="l"/>
            <a:r>
              <a:rPr lang="en-US" dirty="0" smtClean="0"/>
              <a:t>  INPUT_DATA_ARRAY</a:t>
            </a:r>
            <a:r>
              <a:rPr lang="en-US" dirty="0"/>
              <a:t>,            </a:t>
            </a:r>
            <a:r>
              <a:rPr lang="en-US" dirty="0" smtClean="0"/>
              <a:t>	// </a:t>
            </a:r>
            <a:r>
              <a:rPr lang="en-US" dirty="0"/>
              <a:t>Input data fixed or float</a:t>
            </a:r>
          </a:p>
          <a:p>
            <a:pPr algn="l"/>
            <a:r>
              <a:rPr lang="en-US" dirty="0" smtClean="0"/>
              <a:t>  OUTPUT_DATA_ARRAY</a:t>
            </a:r>
            <a:r>
              <a:rPr lang="en-US" dirty="0"/>
              <a:t>,        </a:t>
            </a:r>
            <a:r>
              <a:rPr lang="en-US" dirty="0" smtClean="0"/>
              <a:t>	// </a:t>
            </a:r>
            <a:r>
              <a:rPr lang="en-US" dirty="0"/>
              <a:t>Output data fixed or float</a:t>
            </a:r>
          </a:p>
          <a:p>
            <a:pPr algn="l"/>
            <a:r>
              <a:rPr lang="en-US" dirty="0" smtClean="0"/>
              <a:t>  OUTPUT_STATUS</a:t>
            </a:r>
            <a:r>
              <a:rPr lang="en-US" dirty="0"/>
              <a:t>,                 </a:t>
            </a:r>
            <a:r>
              <a:rPr lang="en-US" dirty="0" smtClean="0"/>
              <a:t>	// </a:t>
            </a:r>
            <a:r>
              <a:rPr lang="en-US" dirty="0"/>
              <a:t>Output Status</a:t>
            </a:r>
          </a:p>
          <a:p>
            <a:pPr algn="l"/>
            <a:r>
              <a:rPr lang="en-US" b="1" dirty="0" smtClean="0"/>
              <a:t>  INPUT_RUN_TIME_CONFIGURATION</a:t>
            </a:r>
            <a:r>
              <a:rPr lang="en-US" b="1" dirty="0"/>
              <a:t>); </a:t>
            </a:r>
            <a:r>
              <a:rPr lang="en-US" b="1" dirty="0" smtClean="0"/>
              <a:t>	// </a:t>
            </a:r>
            <a:r>
              <a:rPr lang="en-US" b="1" dirty="0"/>
              <a:t>Input Run Time Configuration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1414976" y="3636552"/>
            <a:ext cx="4223824" cy="195438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>
              <a:defRPr sz="1100"/>
            </a:lvl1pPr>
          </a:lstStyle>
          <a:p>
            <a:pPr algn="l"/>
            <a:r>
              <a:rPr lang="en-US" dirty="0"/>
              <a:t>#include "</a:t>
            </a:r>
            <a:r>
              <a:rPr lang="en-US" dirty="0" err="1"/>
              <a:t>hls_fft.h</a:t>
            </a:r>
            <a:r>
              <a:rPr lang="en-US" dirty="0"/>
              <a:t>“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struct </a:t>
            </a:r>
            <a:r>
              <a:rPr lang="en-US" b="1" dirty="0">
                <a:solidFill>
                  <a:srgbClr val="7030A0"/>
                </a:solidFill>
              </a:rPr>
              <a:t>param1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/>
              <a:t>: 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hls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::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ip_fft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::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params_t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dirty="0"/>
              <a:t>{</a:t>
            </a:r>
          </a:p>
          <a:p>
            <a:pPr algn="l"/>
            <a:r>
              <a:rPr lang="en-US" dirty="0"/>
              <a:t>    static </a:t>
            </a:r>
            <a:r>
              <a:rPr lang="en-US" dirty="0" err="1"/>
              <a:t>const</a:t>
            </a:r>
            <a:r>
              <a:rPr lang="en-US" dirty="0"/>
              <a:t> unsigned </a:t>
            </a:r>
            <a:r>
              <a:rPr lang="en-US" dirty="0" err="1"/>
              <a:t>ordering_opt</a:t>
            </a:r>
            <a:r>
              <a:rPr lang="en-US" dirty="0"/>
              <a:t> = </a:t>
            </a:r>
            <a:r>
              <a:rPr lang="en-US" dirty="0" err="1"/>
              <a:t>hls</a:t>
            </a:r>
            <a:r>
              <a:rPr lang="en-US" dirty="0"/>
              <a:t>::</a:t>
            </a:r>
            <a:r>
              <a:rPr lang="en-US" dirty="0" err="1"/>
              <a:t>ip_fft</a:t>
            </a:r>
            <a:r>
              <a:rPr lang="en-US" dirty="0"/>
              <a:t>::</a:t>
            </a:r>
            <a:r>
              <a:rPr lang="en-US" dirty="0" err="1"/>
              <a:t>natural_order</a:t>
            </a:r>
            <a:r>
              <a:rPr lang="en-US" dirty="0"/>
              <a:t>;</a:t>
            </a:r>
          </a:p>
          <a:p>
            <a:pPr algn="l"/>
            <a:r>
              <a:rPr lang="en-US" dirty="0"/>
              <a:t>    static </a:t>
            </a:r>
            <a:r>
              <a:rPr lang="en-US" dirty="0" err="1"/>
              <a:t>const</a:t>
            </a:r>
            <a:r>
              <a:rPr lang="en-US" dirty="0"/>
              <a:t> unsigned </a:t>
            </a:r>
            <a:r>
              <a:rPr lang="en-US" dirty="0" err="1"/>
              <a:t>config_width</a:t>
            </a:r>
            <a:r>
              <a:rPr lang="en-US" dirty="0"/>
              <a:t> = FFT_CONFIG_WIDTH;</a:t>
            </a:r>
          </a:p>
          <a:p>
            <a:pPr algn="l"/>
            <a:r>
              <a:rPr lang="en-US" dirty="0"/>
              <a:t>    static </a:t>
            </a:r>
            <a:r>
              <a:rPr lang="en-US" dirty="0" err="1"/>
              <a:t>const</a:t>
            </a:r>
            <a:r>
              <a:rPr lang="en-US" dirty="0"/>
              <a:t> unsigned </a:t>
            </a:r>
            <a:r>
              <a:rPr lang="en-US" dirty="0" err="1"/>
              <a:t>status_width</a:t>
            </a:r>
            <a:r>
              <a:rPr lang="en-US" dirty="0"/>
              <a:t> = FFT_STATUS_WIDTH;</a:t>
            </a:r>
          </a:p>
          <a:p>
            <a:pPr algn="l"/>
            <a:r>
              <a:rPr lang="en-US" dirty="0"/>
              <a:t>};</a:t>
            </a:r>
          </a:p>
          <a:p>
            <a:pPr algn="l"/>
            <a:endParaRPr lang="en-US" dirty="0" smtClean="0"/>
          </a:p>
          <a:p>
            <a:pPr algn="l"/>
            <a:r>
              <a:rPr lang="en-US" dirty="0" err="1" smtClean="0"/>
              <a:t>typedef</a:t>
            </a:r>
            <a:r>
              <a:rPr lang="en-US" dirty="0" smtClean="0"/>
              <a:t> </a:t>
            </a:r>
            <a:r>
              <a:rPr lang="en-US" b="1" dirty="0" err="1" smtClean="0">
                <a:solidFill>
                  <a:srgbClr val="008000"/>
                </a:solidFill>
              </a:rPr>
              <a:t>hls</a:t>
            </a:r>
            <a:r>
              <a:rPr lang="en-US" b="1" dirty="0" smtClean="0">
                <a:solidFill>
                  <a:srgbClr val="008000"/>
                </a:solidFill>
              </a:rPr>
              <a:t>::</a:t>
            </a:r>
            <a:r>
              <a:rPr lang="en-US" b="1" dirty="0" err="1" smtClean="0">
                <a:solidFill>
                  <a:srgbClr val="008000"/>
                </a:solidFill>
              </a:rPr>
              <a:t>ip_fft</a:t>
            </a:r>
            <a:r>
              <a:rPr lang="en-US" b="1" dirty="0" smtClean="0">
                <a:solidFill>
                  <a:srgbClr val="008000"/>
                </a:solidFill>
              </a:rPr>
              <a:t>::</a:t>
            </a:r>
            <a:r>
              <a:rPr lang="en-US" b="1" dirty="0" err="1" smtClean="0">
                <a:solidFill>
                  <a:srgbClr val="008000"/>
                </a:solidFill>
              </a:rPr>
              <a:t>config_t</a:t>
            </a:r>
            <a:r>
              <a:rPr lang="en-US" dirty="0" smtClean="0"/>
              <a:t>&lt;</a:t>
            </a:r>
            <a:r>
              <a:rPr lang="en-US" b="1" dirty="0" smtClean="0">
                <a:solidFill>
                  <a:srgbClr val="7030A0"/>
                </a:solidFill>
              </a:rPr>
              <a:t>param1</a:t>
            </a:r>
            <a:r>
              <a:rPr lang="en-US" dirty="0" smtClean="0"/>
              <a:t>&gt; </a:t>
            </a:r>
            <a:r>
              <a:rPr lang="en-US" dirty="0" err="1" smtClean="0"/>
              <a:t>config_t</a:t>
            </a:r>
            <a:r>
              <a:rPr lang="en-US" dirty="0" smtClean="0"/>
              <a:t>;</a:t>
            </a:r>
          </a:p>
          <a:p>
            <a:pPr algn="l"/>
            <a:r>
              <a:rPr lang="en-US" dirty="0" err="1" smtClean="0"/>
              <a:t>config_t</a:t>
            </a:r>
            <a:r>
              <a:rPr lang="en-US" dirty="0" smtClean="0"/>
              <a:t> </a:t>
            </a:r>
            <a:r>
              <a:rPr lang="en-US" b="1" dirty="0"/>
              <a:t>fft_config1</a:t>
            </a:r>
            <a:r>
              <a:rPr lang="en-US" dirty="0"/>
              <a:t>;</a:t>
            </a:r>
          </a:p>
          <a:p>
            <a:pPr algn="l"/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 bwMode="auto">
          <a:xfrm>
            <a:off x="6462304" y="3636552"/>
            <a:ext cx="3689472" cy="22929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100" dirty="0"/>
              <a:t>// Set FFT length to 512 =&gt; log2(512) =&gt;9</a:t>
            </a:r>
          </a:p>
          <a:p>
            <a:pPr algn="l"/>
            <a:r>
              <a:rPr lang="en-US" sz="1100" b="1" dirty="0"/>
              <a:t>fft_config1</a:t>
            </a:r>
            <a:r>
              <a:rPr lang="en-US" sz="1100" dirty="0"/>
              <a:t>-&gt; </a:t>
            </a:r>
            <a:r>
              <a:rPr lang="en-US" sz="1100" dirty="0" err="1"/>
              <a:t>setNfft</a:t>
            </a:r>
            <a:r>
              <a:rPr lang="en-US" sz="1100" dirty="0"/>
              <a:t>(9);</a:t>
            </a:r>
          </a:p>
          <a:p>
            <a:pPr algn="l"/>
            <a:endParaRPr lang="en-US" sz="1100" dirty="0"/>
          </a:p>
          <a:p>
            <a:pPr algn="l"/>
            <a:r>
              <a:rPr lang="en-US" sz="1100" dirty="0"/>
              <a:t>// Forward FFT</a:t>
            </a:r>
          </a:p>
          <a:p>
            <a:pPr algn="l"/>
            <a:r>
              <a:rPr lang="en-US" sz="1100" b="1" dirty="0"/>
              <a:t>fft_config1</a:t>
            </a:r>
            <a:r>
              <a:rPr lang="en-US" sz="1100" dirty="0"/>
              <a:t>-&gt;</a:t>
            </a:r>
            <a:r>
              <a:rPr lang="en-US" sz="1100" dirty="0" err="1"/>
              <a:t>setDir</a:t>
            </a:r>
            <a:r>
              <a:rPr lang="en-US" sz="1100" dirty="0"/>
              <a:t>(0);</a:t>
            </a:r>
          </a:p>
          <a:p>
            <a:pPr algn="l"/>
            <a:r>
              <a:rPr lang="en-US" sz="1100" dirty="0"/>
              <a:t>// Inverse FFT </a:t>
            </a:r>
          </a:p>
          <a:p>
            <a:pPr algn="l"/>
            <a:r>
              <a:rPr lang="en-US" sz="1100" b="1" dirty="0"/>
              <a:t>fft_config</a:t>
            </a:r>
            <a:r>
              <a:rPr lang="en-US" sz="1100" dirty="0"/>
              <a:t>1-&gt;</a:t>
            </a:r>
            <a:r>
              <a:rPr lang="en-US" sz="1100" dirty="0" err="1"/>
              <a:t>setDir</a:t>
            </a:r>
            <a:r>
              <a:rPr lang="en-US" sz="1100" dirty="0"/>
              <a:t>(1);</a:t>
            </a:r>
          </a:p>
          <a:p>
            <a:pPr algn="l"/>
            <a:endParaRPr lang="en-US" sz="1100" dirty="0"/>
          </a:p>
          <a:p>
            <a:pPr algn="l"/>
            <a:r>
              <a:rPr lang="en-US" sz="1100" dirty="0"/>
              <a:t>// Set FFT Scaling</a:t>
            </a:r>
          </a:p>
          <a:p>
            <a:pPr algn="l"/>
            <a:r>
              <a:rPr lang="en-US" sz="1100" b="1" dirty="0"/>
              <a:t>fft_config1</a:t>
            </a:r>
            <a:r>
              <a:rPr lang="en-US" sz="1100" dirty="0"/>
              <a:t>-&gt;</a:t>
            </a:r>
            <a:r>
              <a:rPr lang="en-US" sz="1100" dirty="0" err="1"/>
              <a:t>setSch</a:t>
            </a:r>
            <a:r>
              <a:rPr lang="en-US" sz="1100" dirty="0"/>
              <a:t>(0x2AB</a:t>
            </a:r>
            <a:r>
              <a:rPr lang="en-US" sz="1100" dirty="0" smtClean="0"/>
              <a:t>);</a:t>
            </a:r>
            <a:endParaRPr lang="en-US" sz="1100" dirty="0"/>
          </a:p>
          <a:p>
            <a:pPr algn="l"/>
            <a:endParaRPr lang="en-US" sz="1100" dirty="0" smtClean="0"/>
          </a:p>
          <a:p>
            <a:pPr algn="l"/>
            <a:r>
              <a:rPr lang="en-US" sz="1100" dirty="0"/>
              <a:t> // FFT IP</a:t>
            </a:r>
          </a:p>
          <a:p>
            <a:pPr algn="l"/>
            <a:r>
              <a:rPr lang="en-US" sz="1100" dirty="0"/>
              <a:t>    </a:t>
            </a:r>
            <a:r>
              <a:rPr lang="en-US" sz="1100" dirty="0" err="1"/>
              <a:t>hls</a:t>
            </a:r>
            <a:r>
              <a:rPr lang="en-US" sz="1100" dirty="0"/>
              <a:t>::</a:t>
            </a:r>
            <a:r>
              <a:rPr lang="en-US" sz="1100" dirty="0" err="1" smtClean="0"/>
              <a:t>fft</a:t>
            </a:r>
            <a:r>
              <a:rPr lang="en-US" sz="1100" dirty="0" smtClean="0"/>
              <a:t>&lt;</a:t>
            </a:r>
            <a:r>
              <a:rPr lang="en-US" sz="1100" b="1" dirty="0" smtClean="0">
                <a:solidFill>
                  <a:srgbClr val="7030A0"/>
                </a:solidFill>
              </a:rPr>
              <a:t>param1</a:t>
            </a:r>
            <a:r>
              <a:rPr lang="en-US" sz="1100" dirty="0" smtClean="0"/>
              <a:t>&gt; </a:t>
            </a:r>
            <a:r>
              <a:rPr lang="en-US" sz="1100" dirty="0"/>
              <a:t>(xn1, xk1, &amp;fft_status1, &amp;</a:t>
            </a:r>
            <a:r>
              <a:rPr lang="en-US" sz="1100" b="1" dirty="0"/>
              <a:t>fft_config1</a:t>
            </a:r>
            <a:r>
              <a:rPr lang="en-US" sz="1100" dirty="0"/>
              <a:t>);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407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Dynamic Status Monitoring</a:t>
            </a:r>
          </a:p>
          <a:p>
            <a:pPr lvl="1"/>
            <a:r>
              <a:rPr lang="en-US" dirty="0" smtClean="0"/>
              <a:t>Parameter OUTPUT_STATUS can be read at run time</a:t>
            </a:r>
            <a:endParaRPr lang="en-US" sz="1600" dirty="0" smtClean="0"/>
          </a:p>
          <a:p>
            <a:pPr lvl="1"/>
            <a:r>
              <a:rPr lang="en-US" dirty="0" smtClean="0"/>
              <a:t>Access is made using the pre-defined </a:t>
            </a:r>
            <a:br>
              <a:rPr lang="en-US" dirty="0" smtClean="0"/>
            </a:br>
            <a:r>
              <a:rPr lang="en-US" dirty="0" err="1" smtClean="0"/>
              <a:t>struct</a:t>
            </a:r>
            <a:r>
              <a:rPr lang="en-US" dirty="0" smtClean="0"/>
              <a:t> </a:t>
            </a:r>
            <a:r>
              <a:rPr lang="en-US" dirty="0" err="1">
                <a:solidFill>
                  <a:srgbClr val="0070C0"/>
                </a:solidFill>
              </a:rPr>
              <a:t>hls</a:t>
            </a:r>
            <a:r>
              <a:rPr lang="en-US" dirty="0">
                <a:solidFill>
                  <a:srgbClr val="0070C0"/>
                </a:solidFill>
              </a:rPr>
              <a:t>::</a:t>
            </a:r>
            <a:r>
              <a:rPr lang="en-US" dirty="0" err="1">
                <a:solidFill>
                  <a:srgbClr val="0070C0"/>
                </a:solidFill>
              </a:rPr>
              <a:t>ip_fft</a:t>
            </a:r>
            <a:r>
              <a:rPr lang="en-US" dirty="0" smtClean="0">
                <a:solidFill>
                  <a:srgbClr val="0070C0"/>
                </a:solidFill>
              </a:rPr>
              <a:t>::</a:t>
            </a:r>
            <a:r>
              <a:rPr lang="en-US" dirty="0" err="1" smtClean="0">
                <a:solidFill>
                  <a:srgbClr val="0070C0"/>
                </a:solidFill>
              </a:rPr>
              <a:t>status_t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&lt;</a:t>
            </a:r>
            <a:r>
              <a:rPr lang="en-US" dirty="0" smtClean="0">
                <a:solidFill>
                  <a:srgbClr val="7030A0"/>
                </a:solidFill>
              </a:rPr>
              <a:t>STATIC_PARAM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&gt;</a:t>
            </a:r>
          </a:p>
          <a:p>
            <a:pPr lvl="2"/>
            <a:r>
              <a:rPr lang="en-US" dirty="0" smtClean="0"/>
              <a:t>Notice, this also uses the FFT parameterization struct </a:t>
            </a:r>
            <a:endParaRPr lang="en-US" dirty="0"/>
          </a:p>
          <a:p>
            <a:pPr lvl="1"/>
            <a:endParaRPr lang="en-US" sz="1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FFT Function: Run Time Output Status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 bwMode="auto">
          <a:xfrm>
            <a:off x="900626" y="3445765"/>
            <a:ext cx="5370789" cy="195438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>
              <a:defRPr sz="1100"/>
            </a:lvl1pPr>
          </a:lstStyle>
          <a:p>
            <a:pPr algn="l"/>
            <a:r>
              <a:rPr lang="en-US" dirty="0"/>
              <a:t>#include "</a:t>
            </a:r>
            <a:r>
              <a:rPr lang="en-US" dirty="0" err="1"/>
              <a:t>hls_fft.h</a:t>
            </a:r>
            <a:r>
              <a:rPr lang="en-US" dirty="0"/>
              <a:t>“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struct </a:t>
            </a:r>
            <a:r>
              <a:rPr lang="en-US" b="1" dirty="0">
                <a:solidFill>
                  <a:srgbClr val="7030A0"/>
                </a:solidFill>
              </a:rPr>
              <a:t>param1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dirty="0"/>
              <a:t>: 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hls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::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ip_fft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::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params_t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dirty="0"/>
              <a:t>{</a:t>
            </a:r>
          </a:p>
          <a:p>
            <a:pPr algn="l"/>
            <a:r>
              <a:rPr lang="en-US" dirty="0"/>
              <a:t>    static </a:t>
            </a:r>
            <a:r>
              <a:rPr lang="en-US" dirty="0" err="1"/>
              <a:t>const</a:t>
            </a:r>
            <a:r>
              <a:rPr lang="en-US" dirty="0"/>
              <a:t> unsigned </a:t>
            </a:r>
            <a:r>
              <a:rPr lang="en-US" dirty="0" err="1"/>
              <a:t>ordering_opt</a:t>
            </a:r>
            <a:r>
              <a:rPr lang="en-US" dirty="0"/>
              <a:t> = </a:t>
            </a:r>
            <a:r>
              <a:rPr lang="en-US" dirty="0" err="1"/>
              <a:t>hls</a:t>
            </a:r>
            <a:r>
              <a:rPr lang="en-US" dirty="0"/>
              <a:t>::</a:t>
            </a:r>
            <a:r>
              <a:rPr lang="en-US" dirty="0" err="1"/>
              <a:t>ip_fft</a:t>
            </a:r>
            <a:r>
              <a:rPr lang="en-US" dirty="0"/>
              <a:t>::</a:t>
            </a:r>
            <a:r>
              <a:rPr lang="en-US" dirty="0" err="1"/>
              <a:t>natural_order</a:t>
            </a:r>
            <a:r>
              <a:rPr lang="en-US" dirty="0"/>
              <a:t>;</a:t>
            </a:r>
          </a:p>
          <a:p>
            <a:pPr algn="l"/>
            <a:r>
              <a:rPr lang="en-US" dirty="0"/>
              <a:t>    static </a:t>
            </a:r>
            <a:r>
              <a:rPr lang="en-US" dirty="0" err="1"/>
              <a:t>const</a:t>
            </a:r>
            <a:r>
              <a:rPr lang="en-US" dirty="0"/>
              <a:t> unsigned </a:t>
            </a:r>
            <a:r>
              <a:rPr lang="en-US" dirty="0" err="1"/>
              <a:t>config_width</a:t>
            </a:r>
            <a:r>
              <a:rPr lang="en-US" dirty="0"/>
              <a:t> = FFT_CONFIG_WIDTH;</a:t>
            </a:r>
          </a:p>
          <a:p>
            <a:pPr algn="l"/>
            <a:r>
              <a:rPr lang="en-US" dirty="0"/>
              <a:t>    static </a:t>
            </a:r>
            <a:r>
              <a:rPr lang="en-US" dirty="0" err="1"/>
              <a:t>const</a:t>
            </a:r>
            <a:r>
              <a:rPr lang="en-US" dirty="0"/>
              <a:t> unsigned </a:t>
            </a:r>
            <a:r>
              <a:rPr lang="en-US" dirty="0" err="1"/>
              <a:t>status_width</a:t>
            </a:r>
            <a:r>
              <a:rPr lang="en-US" dirty="0"/>
              <a:t> = FFT_STATUS_WIDTH;</a:t>
            </a:r>
          </a:p>
          <a:p>
            <a:pPr algn="l"/>
            <a:r>
              <a:rPr lang="en-US" dirty="0"/>
              <a:t>};</a:t>
            </a:r>
          </a:p>
          <a:p>
            <a:pPr algn="l"/>
            <a:endParaRPr lang="en-US" dirty="0" smtClean="0"/>
          </a:p>
          <a:p>
            <a:pPr algn="l"/>
            <a:r>
              <a:rPr lang="en-US" dirty="0" err="1" smtClean="0"/>
              <a:t>typedef</a:t>
            </a:r>
            <a:r>
              <a:rPr lang="en-US" dirty="0" smtClean="0"/>
              <a:t> </a:t>
            </a:r>
            <a:r>
              <a:rPr lang="en-US" b="1" dirty="0" err="1" smtClean="0">
                <a:solidFill>
                  <a:srgbClr val="0070C0"/>
                </a:solidFill>
              </a:rPr>
              <a:t>hls</a:t>
            </a:r>
            <a:r>
              <a:rPr lang="en-US" b="1" dirty="0" smtClean="0">
                <a:solidFill>
                  <a:srgbClr val="0070C0"/>
                </a:solidFill>
              </a:rPr>
              <a:t>::</a:t>
            </a:r>
            <a:r>
              <a:rPr lang="en-US" b="1" dirty="0" err="1" smtClean="0">
                <a:solidFill>
                  <a:srgbClr val="0070C0"/>
                </a:solidFill>
              </a:rPr>
              <a:t>ip_fft</a:t>
            </a:r>
            <a:r>
              <a:rPr lang="en-US" b="1" dirty="0" smtClean="0">
                <a:solidFill>
                  <a:srgbClr val="0070C0"/>
                </a:solidFill>
              </a:rPr>
              <a:t>::</a:t>
            </a:r>
            <a:r>
              <a:rPr lang="en-US" b="1" dirty="0" err="1" smtClean="0">
                <a:solidFill>
                  <a:srgbClr val="0070C0"/>
                </a:solidFill>
              </a:rPr>
              <a:t>status_t</a:t>
            </a:r>
            <a:r>
              <a:rPr lang="en-US" dirty="0" smtClean="0"/>
              <a:t>&lt;</a:t>
            </a:r>
            <a:r>
              <a:rPr lang="en-US" b="1" dirty="0" smtClean="0">
                <a:solidFill>
                  <a:srgbClr val="7030A0"/>
                </a:solidFill>
              </a:rPr>
              <a:t>param1</a:t>
            </a:r>
            <a:r>
              <a:rPr lang="en-US" dirty="0" smtClean="0"/>
              <a:t>&gt; </a:t>
            </a:r>
            <a:r>
              <a:rPr lang="en-US" dirty="0" err="1" smtClean="0"/>
              <a:t>status_t</a:t>
            </a:r>
            <a:r>
              <a:rPr lang="en-US" dirty="0" smtClean="0"/>
              <a:t>;</a:t>
            </a:r>
          </a:p>
          <a:p>
            <a:pPr algn="l"/>
            <a:r>
              <a:rPr lang="en-US" dirty="0" err="1" smtClean="0"/>
              <a:t>status_t</a:t>
            </a:r>
            <a:r>
              <a:rPr lang="en-US" dirty="0" smtClean="0"/>
              <a:t> </a:t>
            </a:r>
            <a:r>
              <a:rPr lang="en-US" b="1" dirty="0" smtClean="0"/>
              <a:t>fft_status1</a:t>
            </a:r>
            <a:r>
              <a:rPr lang="en-US" dirty="0"/>
              <a:t>;</a:t>
            </a:r>
          </a:p>
          <a:p>
            <a:pPr algn="l"/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 bwMode="auto">
          <a:xfrm>
            <a:off x="6468301" y="3453005"/>
            <a:ext cx="3683060" cy="161582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100" dirty="0" smtClean="0"/>
              <a:t> </a:t>
            </a:r>
            <a:r>
              <a:rPr lang="en-US" sz="1100" dirty="0"/>
              <a:t>// FFT IP</a:t>
            </a:r>
          </a:p>
          <a:p>
            <a:pPr algn="l"/>
            <a:r>
              <a:rPr lang="en-US" sz="1100" dirty="0"/>
              <a:t>    </a:t>
            </a:r>
            <a:r>
              <a:rPr lang="en-US" sz="1100" dirty="0" err="1"/>
              <a:t>hls</a:t>
            </a:r>
            <a:r>
              <a:rPr lang="en-US" sz="1100" dirty="0"/>
              <a:t>::</a:t>
            </a:r>
            <a:r>
              <a:rPr lang="en-US" sz="1100" dirty="0" err="1" smtClean="0"/>
              <a:t>fft</a:t>
            </a:r>
            <a:r>
              <a:rPr lang="en-US" sz="1100" dirty="0" smtClean="0"/>
              <a:t>&lt;</a:t>
            </a:r>
            <a:r>
              <a:rPr lang="en-US" sz="1100" b="1" dirty="0" smtClean="0">
                <a:solidFill>
                  <a:srgbClr val="7030A0"/>
                </a:solidFill>
              </a:rPr>
              <a:t>param1</a:t>
            </a:r>
            <a:r>
              <a:rPr lang="en-US" sz="1100" dirty="0" smtClean="0"/>
              <a:t>&gt; </a:t>
            </a:r>
            <a:r>
              <a:rPr lang="en-US" sz="1100" dirty="0"/>
              <a:t>(xn1, xk1, &amp;</a:t>
            </a:r>
            <a:r>
              <a:rPr lang="en-US" sz="1100" b="1" dirty="0"/>
              <a:t>fft_status1</a:t>
            </a:r>
            <a:r>
              <a:rPr lang="en-US" sz="1100" dirty="0"/>
              <a:t>, &amp;fft_config1</a:t>
            </a:r>
            <a:r>
              <a:rPr lang="en-US" sz="1100" dirty="0" smtClean="0"/>
              <a:t>);</a:t>
            </a:r>
          </a:p>
          <a:p>
            <a:pPr algn="l"/>
            <a:endParaRPr lang="en-US" sz="1100" dirty="0"/>
          </a:p>
          <a:p>
            <a:pPr algn="l"/>
            <a:r>
              <a:rPr lang="en-US" sz="1100" dirty="0"/>
              <a:t>// Check the overflow flag</a:t>
            </a:r>
          </a:p>
          <a:p>
            <a:pPr algn="l"/>
            <a:r>
              <a:rPr lang="en-US" sz="1100" dirty="0" smtClean="0"/>
              <a:t>    </a:t>
            </a:r>
            <a:r>
              <a:rPr lang="en-US" sz="1100" dirty="0" err="1" smtClean="0"/>
              <a:t>bool</a:t>
            </a:r>
            <a:r>
              <a:rPr lang="en-US" sz="1100" dirty="0" smtClean="0"/>
              <a:t> </a:t>
            </a:r>
            <a:r>
              <a:rPr lang="en-US" sz="1100" dirty="0"/>
              <a:t>*</a:t>
            </a:r>
            <a:r>
              <a:rPr lang="en-US" sz="1100" dirty="0" err="1"/>
              <a:t>ovflo</a:t>
            </a:r>
            <a:r>
              <a:rPr lang="en-US" sz="1100" dirty="0"/>
              <a:t> = </a:t>
            </a:r>
            <a:r>
              <a:rPr lang="en-US" sz="1100" b="1" dirty="0"/>
              <a:t>fft_status1-</a:t>
            </a:r>
            <a:r>
              <a:rPr lang="en-US" sz="1100" dirty="0"/>
              <a:t>&gt;</a:t>
            </a:r>
            <a:r>
              <a:rPr lang="en-US" sz="1100" dirty="0" err="1"/>
              <a:t>getOvflo</a:t>
            </a:r>
            <a:r>
              <a:rPr lang="en-US" sz="1100" dirty="0"/>
              <a:t>();</a:t>
            </a:r>
          </a:p>
          <a:p>
            <a:pPr algn="l"/>
            <a:r>
              <a:rPr lang="en-US" sz="1100" dirty="0"/>
              <a:t> </a:t>
            </a:r>
          </a:p>
          <a:p>
            <a:pPr algn="l"/>
            <a:r>
              <a:rPr lang="en-US" sz="1100" dirty="0" smtClean="0"/>
              <a:t>// </a:t>
            </a:r>
            <a:r>
              <a:rPr lang="en-US" sz="1100" dirty="0"/>
              <a:t>Obtain the block exponent</a:t>
            </a:r>
          </a:p>
          <a:p>
            <a:pPr algn="l"/>
            <a:r>
              <a:rPr lang="en-US" sz="1100" dirty="0" smtClean="0"/>
              <a:t>    unsigned </a:t>
            </a:r>
            <a:r>
              <a:rPr lang="en-US" sz="1100" dirty="0" err="1"/>
              <a:t>int</a:t>
            </a:r>
            <a:r>
              <a:rPr lang="en-US" sz="1100" dirty="0"/>
              <a:t> *</a:t>
            </a:r>
            <a:r>
              <a:rPr lang="en-US" sz="1100" dirty="0" err="1"/>
              <a:t>blk_exp</a:t>
            </a:r>
            <a:r>
              <a:rPr lang="en-US" sz="1100" dirty="0"/>
              <a:t> = </a:t>
            </a:r>
            <a:r>
              <a:rPr lang="en-US" sz="1100" b="1" dirty="0"/>
              <a:t>fft_status1-</a:t>
            </a:r>
            <a:r>
              <a:rPr lang="en-US" sz="1100" dirty="0"/>
              <a:t>&gt; </a:t>
            </a:r>
            <a:r>
              <a:rPr lang="en-US" sz="1100" dirty="0" err="1"/>
              <a:t>getBlkExp</a:t>
            </a:r>
            <a:r>
              <a:rPr lang="en-US" sz="1100" dirty="0"/>
              <a:t>();</a:t>
            </a:r>
          </a:p>
          <a:p>
            <a:pPr algn="l"/>
            <a:endParaRPr lang="en-US" sz="1100" dirty="0"/>
          </a:p>
        </p:txBody>
      </p:sp>
      <p:sp>
        <p:nvSpPr>
          <p:cNvPr id="10" name="TextBox 9"/>
          <p:cNvSpPr txBox="1"/>
          <p:nvPr/>
        </p:nvSpPr>
        <p:spPr bwMode="auto">
          <a:xfrm>
            <a:off x="6830251" y="1686120"/>
            <a:ext cx="5118064" cy="12772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>
              <a:defRPr sz="1100"/>
            </a:lvl1pPr>
          </a:lstStyle>
          <a:p>
            <a:pPr algn="l"/>
            <a:r>
              <a:rPr lang="en-US" b="1" kern="0" dirty="0">
                <a:solidFill>
                  <a:schemeClr val="accent4"/>
                </a:solidFill>
              </a:rPr>
              <a:t> </a:t>
            </a:r>
            <a:r>
              <a:rPr lang="en-US" dirty="0"/>
              <a:t>#include "</a:t>
            </a:r>
            <a:r>
              <a:rPr lang="en-US" dirty="0" err="1"/>
              <a:t>hls_fft.h</a:t>
            </a:r>
            <a:r>
              <a:rPr lang="en-US" dirty="0"/>
              <a:t>“</a:t>
            </a:r>
          </a:p>
          <a:p>
            <a:pPr algn="l"/>
            <a:endParaRPr lang="en-US" dirty="0" smtClean="0"/>
          </a:p>
          <a:p>
            <a:pPr algn="l"/>
            <a:r>
              <a:rPr lang="en-US" dirty="0" err="1" smtClean="0"/>
              <a:t>hls</a:t>
            </a:r>
            <a:r>
              <a:rPr lang="en-US" dirty="0"/>
              <a:t>::</a:t>
            </a:r>
            <a:r>
              <a:rPr lang="en-US" dirty="0" err="1"/>
              <a:t>fft</a:t>
            </a:r>
            <a:r>
              <a:rPr lang="en-US" dirty="0"/>
              <a:t>&lt;STATIC_PARAM&gt; (                           	</a:t>
            </a:r>
            <a:r>
              <a:rPr lang="en-US" dirty="0" smtClean="0"/>
              <a:t>// </a:t>
            </a:r>
            <a:r>
              <a:rPr lang="en-US" dirty="0"/>
              <a:t>Static Parameterization Struct</a:t>
            </a:r>
          </a:p>
          <a:p>
            <a:pPr algn="l"/>
            <a:r>
              <a:rPr lang="en-US" dirty="0" smtClean="0"/>
              <a:t>  INPUT_DATA_ARRAY</a:t>
            </a:r>
            <a:r>
              <a:rPr lang="en-US" dirty="0"/>
              <a:t>,            </a:t>
            </a:r>
            <a:r>
              <a:rPr lang="en-US" dirty="0" smtClean="0"/>
              <a:t>	// </a:t>
            </a:r>
            <a:r>
              <a:rPr lang="en-US" dirty="0"/>
              <a:t>Input data fixed or float</a:t>
            </a:r>
          </a:p>
          <a:p>
            <a:pPr algn="l"/>
            <a:r>
              <a:rPr lang="en-US" dirty="0" smtClean="0"/>
              <a:t>  OUTPUT_DATA_ARRAY</a:t>
            </a:r>
            <a:r>
              <a:rPr lang="en-US" dirty="0"/>
              <a:t>,        </a:t>
            </a:r>
            <a:r>
              <a:rPr lang="en-US" dirty="0" smtClean="0"/>
              <a:t>	// </a:t>
            </a:r>
            <a:r>
              <a:rPr lang="en-US" dirty="0"/>
              <a:t>Output data fixed or float</a:t>
            </a:r>
          </a:p>
          <a:p>
            <a:pPr algn="l"/>
            <a:r>
              <a:rPr lang="en-US" b="1" dirty="0" smtClean="0"/>
              <a:t>  OUTPUT_STATUS</a:t>
            </a:r>
            <a:r>
              <a:rPr lang="en-US" b="1" dirty="0"/>
              <a:t>,                 </a:t>
            </a:r>
            <a:r>
              <a:rPr lang="en-US" b="1" dirty="0" smtClean="0"/>
              <a:t>	// </a:t>
            </a:r>
            <a:r>
              <a:rPr lang="en-US" b="1" dirty="0"/>
              <a:t>Output Status</a:t>
            </a:r>
          </a:p>
          <a:p>
            <a:pPr algn="l"/>
            <a:r>
              <a:rPr lang="en-US" dirty="0" smtClean="0"/>
              <a:t>  INPUT_RUN_TIME_CONFIGURATION</a:t>
            </a:r>
            <a:r>
              <a:rPr lang="en-US" dirty="0"/>
              <a:t>); </a:t>
            </a:r>
            <a:r>
              <a:rPr lang="en-US" dirty="0" smtClean="0"/>
              <a:t>	// </a:t>
            </a:r>
            <a:r>
              <a:rPr lang="en-US" dirty="0"/>
              <a:t>Input Run Time Configuration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72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the FIR</a:t>
            </a:r>
          </a:p>
          <a:p>
            <a:pPr lvl="1"/>
            <a:r>
              <a:rPr lang="en-US" dirty="0" smtClean="0"/>
              <a:t>Include </a:t>
            </a:r>
            <a:r>
              <a:rPr lang="en-US" dirty="0"/>
              <a:t>the </a:t>
            </a:r>
            <a:r>
              <a:rPr lang="en-US" dirty="0" err="1" smtClean="0"/>
              <a:t>hls_fir.h</a:t>
            </a:r>
            <a:r>
              <a:rPr lang="en-US" dirty="0" smtClean="0"/>
              <a:t> </a:t>
            </a:r>
            <a:r>
              <a:rPr lang="en-US" dirty="0"/>
              <a:t>library in the </a:t>
            </a:r>
            <a:r>
              <a:rPr lang="en-US" dirty="0" smtClean="0"/>
              <a:t>code</a:t>
            </a:r>
          </a:p>
          <a:p>
            <a:pPr lvl="2"/>
            <a:r>
              <a:rPr lang="en-US" dirty="0" smtClean="0"/>
              <a:t>This defines the FIR and supporting structs and types</a:t>
            </a:r>
          </a:p>
          <a:p>
            <a:pPr lvl="2"/>
            <a:r>
              <a:rPr lang="en-US" dirty="0"/>
              <a:t>A</a:t>
            </a:r>
            <a:r>
              <a:rPr lang="en-US" dirty="0" smtClean="0"/>
              <a:t>llows 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hls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::FIR </a:t>
            </a:r>
            <a:r>
              <a:rPr lang="en-US" dirty="0" smtClean="0"/>
              <a:t>to be instantiated in your code</a:t>
            </a:r>
          </a:p>
          <a:p>
            <a:pPr lvl="2"/>
            <a:r>
              <a:rPr lang="en-US" dirty="0" smtClean="0"/>
              <a:t>Unlike the FFT, the FIR is instantiated as a class </a:t>
            </a:r>
            <a:br>
              <a:rPr lang="en-US" dirty="0" smtClean="0"/>
            </a:br>
            <a:r>
              <a:rPr lang="en-US" dirty="0" smtClean="0"/>
              <a:t>and executed with the run method</a:t>
            </a:r>
            <a:endParaRPr lang="en-US" dirty="0"/>
          </a:p>
          <a:p>
            <a:pPr lvl="1"/>
            <a:r>
              <a:rPr lang="en-US" dirty="0" smtClean="0"/>
              <a:t>Create the STATIC_PARAM template parameter to configure the FIR</a:t>
            </a:r>
          </a:p>
          <a:p>
            <a:pPr lvl="2"/>
            <a:r>
              <a:rPr lang="en-US" dirty="0"/>
              <a:t>The STATIC_PARAM template parameter defines all static </a:t>
            </a:r>
            <a:r>
              <a:rPr lang="en-US" dirty="0" smtClean="0"/>
              <a:t>configuration values</a:t>
            </a:r>
            <a:endParaRPr lang="en-US" dirty="0"/>
          </a:p>
          <a:p>
            <a:pPr lvl="2"/>
            <a:r>
              <a:rPr lang="en-US" dirty="0" smtClean="0"/>
              <a:t>The library provides a pre-defined </a:t>
            </a:r>
            <a:r>
              <a:rPr lang="en-US" dirty="0"/>
              <a:t>struct 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hls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::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ip_fir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::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params_t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dirty="0" smtClean="0"/>
              <a:t>to perform this</a:t>
            </a:r>
            <a:endParaRPr lang="en-US" sz="1800" dirty="0" smtClean="0"/>
          </a:p>
          <a:p>
            <a:pPr lvl="1"/>
            <a:r>
              <a:rPr lang="en-US" dirty="0" smtClean="0"/>
              <a:t>There are no default values for the Coefficients</a:t>
            </a:r>
          </a:p>
          <a:p>
            <a:pPr lvl="2"/>
            <a:r>
              <a:rPr lang="en-US" u="sng" dirty="0" smtClean="0"/>
              <a:t>You Must Always </a:t>
            </a:r>
            <a:r>
              <a:rPr lang="en-US" dirty="0" smtClean="0"/>
              <a:t>create a user defined struct based on 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hls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::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ip_fir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::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params_t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en-US" sz="1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2"/>
            <a:endParaRPr lang="en-US" sz="1400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 Function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 bwMode="auto">
          <a:xfrm>
            <a:off x="6439726" y="1800613"/>
            <a:ext cx="5118063" cy="14465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>
              <a:defRPr sz="1100"/>
            </a:lvl1pPr>
          </a:lstStyle>
          <a:p>
            <a:pPr algn="l"/>
            <a:r>
              <a:rPr lang="en-US" b="1" kern="0" dirty="0">
                <a:solidFill>
                  <a:schemeClr val="accent4"/>
                </a:solidFill>
              </a:rPr>
              <a:t> </a:t>
            </a:r>
            <a:r>
              <a:rPr lang="en-US" b="1" dirty="0"/>
              <a:t>#include "</a:t>
            </a:r>
            <a:r>
              <a:rPr lang="en-US" b="1" dirty="0" err="1" smtClean="0"/>
              <a:t>hls_fir.h</a:t>
            </a:r>
            <a:r>
              <a:rPr lang="en-US" b="1" dirty="0"/>
              <a:t>“</a:t>
            </a:r>
          </a:p>
          <a:p>
            <a:pPr algn="l"/>
            <a:endParaRPr lang="en-US" dirty="0" smtClean="0"/>
          </a:p>
          <a:p>
            <a:pPr algn="l"/>
            <a:r>
              <a:rPr lang="en-US" dirty="0"/>
              <a:t>// Create an instance of the FIR </a:t>
            </a:r>
          </a:p>
          <a:p>
            <a:pPr algn="l"/>
            <a:r>
              <a:rPr lang="en-US" dirty="0"/>
              <a:t>static </a:t>
            </a:r>
            <a:r>
              <a:rPr lang="en-US" dirty="0" err="1"/>
              <a:t>hls</a:t>
            </a:r>
            <a:r>
              <a:rPr lang="en-US" dirty="0"/>
              <a:t>::FIR&lt;STATIC_PARAM&gt; </a:t>
            </a:r>
            <a:r>
              <a:rPr lang="en-US" b="1" dirty="0"/>
              <a:t>fir1</a:t>
            </a:r>
            <a:r>
              <a:rPr lang="en-US" dirty="0" smtClean="0"/>
              <a:t>;	// Static parameterization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// Execute the FIR instance fir1</a:t>
            </a:r>
          </a:p>
          <a:p>
            <a:pPr algn="l"/>
            <a:r>
              <a:rPr lang="en-US" b="1" dirty="0"/>
              <a:t>fir1</a:t>
            </a:r>
            <a:r>
              <a:rPr lang="en-US" dirty="0"/>
              <a:t>.</a:t>
            </a:r>
            <a:r>
              <a:rPr lang="en-US" b="1" dirty="0"/>
              <a:t>run</a:t>
            </a:r>
            <a:r>
              <a:rPr lang="en-US" dirty="0"/>
              <a:t>(INPUT_DATA_ARRAY, </a:t>
            </a:r>
            <a:r>
              <a:rPr lang="en-US" dirty="0" smtClean="0"/>
              <a:t>	// Input Data</a:t>
            </a:r>
          </a:p>
          <a:p>
            <a:pPr algn="l"/>
            <a:r>
              <a:rPr lang="en-US" dirty="0"/>
              <a:t> </a:t>
            </a:r>
            <a:r>
              <a:rPr lang="en-US" dirty="0" smtClean="0"/>
              <a:t>            OUTPUT_DATA_ARRAY);	// Output Data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03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441" y="1327151"/>
            <a:ext cx="11392820" cy="2964295"/>
          </a:xfrm>
        </p:spPr>
        <p:txBody>
          <a:bodyPr/>
          <a:lstStyle/>
          <a:p>
            <a:r>
              <a:rPr lang="en-US" dirty="0" smtClean="0"/>
              <a:t>Default Configuration Pre-defined</a:t>
            </a:r>
          </a:p>
          <a:p>
            <a:pPr lvl="1"/>
            <a:r>
              <a:rPr lang="en-US" dirty="0" smtClean="0"/>
              <a:t>The </a:t>
            </a:r>
            <a:r>
              <a:rPr lang="en-US" dirty="0" err="1" smtClean="0"/>
              <a:t>hls_fir.h</a:t>
            </a:r>
            <a:r>
              <a:rPr lang="en-US" dirty="0" smtClean="0"/>
              <a:t> header file defines struct 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hls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::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ip_fir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::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params_t</a:t>
            </a:r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r>
              <a:rPr lang="en-US" dirty="0" smtClean="0"/>
              <a:t>This contains the default values for configuring the FIR</a:t>
            </a:r>
          </a:p>
          <a:p>
            <a:endParaRPr lang="en-US" dirty="0"/>
          </a:p>
          <a:p>
            <a:r>
              <a:rPr lang="en-US" dirty="0" smtClean="0"/>
              <a:t>User defined struct must be created</a:t>
            </a:r>
          </a:p>
          <a:p>
            <a:pPr lvl="1"/>
            <a:r>
              <a:rPr lang="en-US" dirty="0" smtClean="0"/>
              <a:t>Allows the FIR to be easily configured</a:t>
            </a:r>
          </a:p>
          <a:p>
            <a:pPr lvl="1"/>
            <a:r>
              <a:rPr lang="en-US" dirty="0" smtClean="0"/>
              <a:t>Based on 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hls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::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ip_fir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::</a:t>
            </a:r>
            <a:r>
              <a:rPr lang="en-US" dirty="0" err="1" smtClean="0">
                <a:solidFill>
                  <a:schemeClr val="accent6">
                    <a:lumMod val="75000"/>
                  </a:schemeClr>
                </a:solidFill>
              </a:rPr>
              <a:t>params_t</a:t>
            </a:r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r>
              <a:rPr lang="en-US" dirty="0" smtClean="0"/>
              <a:t>User struct simply updates any specified value 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 Static Configuration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 bwMode="auto">
          <a:xfrm>
            <a:off x="1664579" y="4475136"/>
            <a:ext cx="4157548" cy="195438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100" b="1" kern="0" dirty="0">
                <a:solidFill>
                  <a:schemeClr val="accent4"/>
                </a:solidFill>
              </a:rPr>
              <a:t> </a:t>
            </a:r>
            <a:r>
              <a:rPr lang="en-US" sz="1100" dirty="0"/>
              <a:t>#include "</a:t>
            </a:r>
            <a:r>
              <a:rPr lang="en-US" sz="1100" dirty="0" err="1" smtClean="0"/>
              <a:t>hls_fir.h</a:t>
            </a:r>
            <a:r>
              <a:rPr lang="en-US" sz="1100" dirty="0" smtClean="0"/>
              <a:t>“</a:t>
            </a:r>
          </a:p>
          <a:p>
            <a:pPr algn="l"/>
            <a:endParaRPr lang="en-US" sz="1100" dirty="0"/>
          </a:p>
          <a:p>
            <a:pPr algn="l"/>
            <a:r>
              <a:rPr lang="en-US" sz="1100" dirty="0"/>
              <a:t>struct </a:t>
            </a:r>
            <a:r>
              <a:rPr lang="en-US" sz="1100" b="1" dirty="0"/>
              <a:t>param1</a:t>
            </a:r>
            <a:r>
              <a:rPr lang="en-US" sz="1100" dirty="0"/>
              <a:t> : </a:t>
            </a:r>
            <a:r>
              <a:rPr lang="en-US" sz="1100" dirty="0" err="1">
                <a:solidFill>
                  <a:schemeClr val="accent6">
                    <a:lumMod val="75000"/>
                  </a:schemeClr>
                </a:solidFill>
              </a:rPr>
              <a:t>hls</a:t>
            </a:r>
            <a:r>
              <a:rPr lang="en-US" sz="1100" dirty="0">
                <a:solidFill>
                  <a:schemeClr val="accent6">
                    <a:lumMod val="75000"/>
                  </a:schemeClr>
                </a:solidFill>
              </a:rPr>
              <a:t>::</a:t>
            </a:r>
            <a:r>
              <a:rPr lang="en-US" sz="1100" dirty="0" err="1" smtClean="0">
                <a:solidFill>
                  <a:schemeClr val="accent6">
                    <a:lumMod val="75000"/>
                  </a:schemeClr>
                </a:solidFill>
              </a:rPr>
              <a:t>ip_fir</a:t>
            </a:r>
            <a:r>
              <a:rPr lang="en-US" sz="1100" dirty="0" smtClean="0">
                <a:solidFill>
                  <a:schemeClr val="accent6">
                    <a:lumMod val="75000"/>
                  </a:schemeClr>
                </a:solidFill>
              </a:rPr>
              <a:t>::</a:t>
            </a:r>
            <a:r>
              <a:rPr lang="en-US" sz="1100" dirty="0" err="1">
                <a:solidFill>
                  <a:schemeClr val="accent6">
                    <a:lumMod val="75000"/>
                  </a:schemeClr>
                </a:solidFill>
              </a:rPr>
              <a:t>params_t</a:t>
            </a:r>
            <a:r>
              <a:rPr lang="en-US" sz="11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1100" dirty="0"/>
              <a:t>{</a:t>
            </a:r>
          </a:p>
          <a:p>
            <a:pPr algn="l"/>
            <a:r>
              <a:rPr lang="en-US" sz="1100" dirty="0" smtClean="0"/>
              <a:t>    static </a:t>
            </a:r>
            <a:r>
              <a:rPr lang="en-US" sz="1100" dirty="0" err="1"/>
              <a:t>const</a:t>
            </a:r>
            <a:r>
              <a:rPr lang="en-US" sz="1100" dirty="0"/>
              <a:t> double </a:t>
            </a:r>
            <a:r>
              <a:rPr lang="en-US" sz="1100" dirty="0" err="1"/>
              <a:t>coeff_vec</a:t>
            </a:r>
            <a:r>
              <a:rPr lang="en-US" sz="1100" dirty="0"/>
              <a:t>[</a:t>
            </a:r>
            <a:r>
              <a:rPr lang="en-US" sz="1100" dirty="0" err="1"/>
              <a:t>sg_fir_srrc_coeffs_len</a:t>
            </a:r>
            <a:r>
              <a:rPr lang="en-US" sz="1100" dirty="0"/>
              <a:t>];</a:t>
            </a:r>
          </a:p>
          <a:p>
            <a:pPr algn="l"/>
            <a:r>
              <a:rPr lang="en-US" sz="1100" dirty="0"/>
              <a:t>    static </a:t>
            </a:r>
            <a:r>
              <a:rPr lang="en-US" sz="1100" dirty="0" err="1"/>
              <a:t>const</a:t>
            </a:r>
            <a:r>
              <a:rPr lang="en-US" sz="1100" dirty="0"/>
              <a:t> unsigned </a:t>
            </a:r>
            <a:r>
              <a:rPr lang="en-US" sz="1100" dirty="0" err="1"/>
              <a:t>num_coeffs</a:t>
            </a:r>
            <a:r>
              <a:rPr lang="en-US" sz="1100" dirty="0"/>
              <a:t> = </a:t>
            </a:r>
            <a:r>
              <a:rPr lang="en-US" sz="1100" dirty="0" err="1"/>
              <a:t>sg_fir_srrc_coeffs_len</a:t>
            </a:r>
            <a:r>
              <a:rPr lang="en-US" sz="1100" dirty="0"/>
              <a:t>;</a:t>
            </a:r>
          </a:p>
          <a:p>
            <a:pPr algn="l"/>
            <a:r>
              <a:rPr lang="en-US" sz="1100" dirty="0"/>
              <a:t>    static </a:t>
            </a:r>
            <a:r>
              <a:rPr lang="en-US" sz="1100" dirty="0" err="1"/>
              <a:t>const</a:t>
            </a:r>
            <a:r>
              <a:rPr lang="en-US" sz="1100" dirty="0"/>
              <a:t> unsigned </a:t>
            </a:r>
            <a:r>
              <a:rPr lang="en-US" sz="1100" dirty="0" err="1"/>
              <a:t>input_width</a:t>
            </a:r>
            <a:r>
              <a:rPr lang="en-US" sz="1100" dirty="0"/>
              <a:t> = INPUT_WIDTH; </a:t>
            </a:r>
          </a:p>
          <a:p>
            <a:pPr algn="l"/>
            <a:r>
              <a:rPr lang="en-US" sz="1100" dirty="0"/>
              <a:t>    static </a:t>
            </a:r>
            <a:r>
              <a:rPr lang="en-US" sz="1100" dirty="0" err="1"/>
              <a:t>const</a:t>
            </a:r>
            <a:r>
              <a:rPr lang="en-US" sz="1100" dirty="0"/>
              <a:t> unsigned quantization = </a:t>
            </a:r>
            <a:r>
              <a:rPr lang="en-US" sz="1100" dirty="0" err="1"/>
              <a:t>hls</a:t>
            </a:r>
            <a:r>
              <a:rPr lang="en-US" sz="1100" dirty="0"/>
              <a:t>::</a:t>
            </a:r>
            <a:r>
              <a:rPr lang="en-US" sz="1100" dirty="0" err="1"/>
              <a:t>ip_fir</a:t>
            </a:r>
            <a:r>
              <a:rPr lang="en-US" sz="1100" dirty="0"/>
              <a:t>::</a:t>
            </a:r>
            <a:r>
              <a:rPr lang="en-US" sz="1100" dirty="0" err="1"/>
              <a:t>quantize_only</a:t>
            </a:r>
            <a:r>
              <a:rPr lang="en-US" sz="1100" dirty="0"/>
              <a:t>;</a:t>
            </a:r>
            <a:r>
              <a:rPr lang="en-US" sz="1100" dirty="0" smtClean="0"/>
              <a:t>};</a:t>
            </a:r>
          </a:p>
          <a:p>
            <a:pPr algn="l"/>
            <a:endParaRPr lang="en-US" sz="1100" dirty="0"/>
          </a:p>
          <a:p>
            <a:pPr algn="l"/>
            <a:r>
              <a:rPr lang="en-US" sz="1100" dirty="0" smtClean="0"/>
              <a:t>// Execute FIR</a:t>
            </a:r>
          </a:p>
          <a:p>
            <a:pPr algn="l"/>
            <a:r>
              <a:rPr lang="en-US" sz="1100" dirty="0"/>
              <a:t>static </a:t>
            </a:r>
            <a:r>
              <a:rPr lang="en-US" sz="1100" dirty="0" err="1"/>
              <a:t>hls</a:t>
            </a:r>
            <a:r>
              <a:rPr lang="en-US" sz="1100" dirty="0"/>
              <a:t>::FIR&lt;</a:t>
            </a:r>
            <a:r>
              <a:rPr lang="en-US" sz="1100" b="1" dirty="0"/>
              <a:t>param1</a:t>
            </a:r>
            <a:r>
              <a:rPr lang="en-US" sz="1100" dirty="0"/>
              <a:t>&gt; fir1;</a:t>
            </a:r>
          </a:p>
          <a:p>
            <a:pPr algn="l"/>
            <a:r>
              <a:rPr lang="en-US" sz="1100" dirty="0"/>
              <a:t>fir1.run(</a:t>
            </a:r>
            <a:r>
              <a:rPr lang="en-US" sz="1100" dirty="0" err="1"/>
              <a:t>fir_in</a:t>
            </a:r>
            <a:r>
              <a:rPr lang="en-US" sz="1100" dirty="0"/>
              <a:t>, </a:t>
            </a:r>
            <a:r>
              <a:rPr lang="en-US" sz="1100" dirty="0" err="1"/>
              <a:t>fir_out</a:t>
            </a:r>
            <a:r>
              <a:rPr lang="en-US" sz="1100" dirty="0"/>
              <a:t>);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6838292" y="4475136"/>
            <a:ext cx="2328202" cy="264111"/>
          </a:xfrm>
          <a:prstGeom prst="rect">
            <a:avLst/>
          </a:prstGeom>
          <a:solidFill>
            <a:srgbClr val="FFFF99"/>
          </a:soli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8000"/>
              <a:tabLst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Include Header File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6840668" y="4907293"/>
            <a:ext cx="5024780" cy="1431161"/>
          </a:xfrm>
          <a:prstGeom prst="rect">
            <a:avLst/>
          </a:prstGeom>
          <a:solidFill>
            <a:srgbClr val="FFFF99"/>
          </a:soli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R="0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8000"/>
              <a:tabLst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 Create struct</a:t>
            </a:r>
            <a:r>
              <a:rPr kumimoji="0" lang="en-US" sz="10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based on </a:t>
            </a:r>
            <a:r>
              <a:rPr kumimoji="0" lang="en-US" sz="10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hls</a:t>
            </a:r>
            <a:r>
              <a:rPr kumimoji="0" lang="en-US" sz="10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::</a:t>
            </a:r>
            <a:r>
              <a:rPr kumimoji="0" lang="en-US" sz="10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ip</a:t>
            </a:r>
            <a:r>
              <a:rPr kumimoji="0" lang="en-US" sz="10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::</a:t>
            </a:r>
            <a:r>
              <a:rPr kumimoji="0" lang="en-US" sz="10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fir:params_t</a:t>
            </a:r>
            <a:endParaRPr kumimoji="0" lang="en-US" sz="1000" b="1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marL="628650" lvl="1" indent="-171450" algn="l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8000"/>
              <a:buFont typeface="Arial" pitchFamily="34" charset="0"/>
              <a:buChar char="•"/>
            </a:pPr>
            <a:r>
              <a:rPr lang="en-US" sz="1000" b="1" kern="0" baseline="0" dirty="0" err="1" smtClean="0">
                <a:solidFill>
                  <a:schemeClr val="tx1"/>
                </a:solidFill>
              </a:rPr>
              <a:t>params_t</a:t>
            </a:r>
            <a:r>
              <a:rPr lang="en-US" sz="1000" b="1" kern="0" dirty="0" smtClean="0">
                <a:solidFill>
                  <a:schemeClr val="tx1"/>
                </a:solidFill>
              </a:rPr>
              <a:t> includes the default values</a:t>
            </a:r>
          </a:p>
          <a:p>
            <a:pPr marL="628650" lvl="1" indent="-171450" algn="l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8000"/>
              <a:buFont typeface="Arial" pitchFamily="34" charset="0"/>
              <a:buChar char="•"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Struct </a:t>
            </a:r>
            <a:r>
              <a:rPr kumimoji="0" lang="en-US" sz="10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param1</a:t>
            </a: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overrides</a:t>
            </a:r>
            <a:r>
              <a:rPr kumimoji="0" lang="en-US" sz="10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3 default value in this example  and </a:t>
            </a:r>
            <a:r>
              <a:rPr lang="en-US" sz="1000" b="1" kern="0" noProof="0" dirty="0" smtClean="0">
                <a:solidFill>
                  <a:schemeClr val="tx1"/>
                </a:solidFill>
              </a:rPr>
              <a:t>specifies </a:t>
            </a:r>
            <a:r>
              <a:rPr lang="en-US" sz="1000" b="1" kern="0" dirty="0" smtClean="0">
                <a:solidFill>
                  <a:schemeClr val="tx1"/>
                </a:solidFill>
              </a:rPr>
              <a:t>the coefficients </a:t>
            </a:r>
            <a:endParaRPr lang="en-US" sz="1000" b="1" kern="0" dirty="0">
              <a:solidFill>
                <a:schemeClr val="tx1"/>
              </a:solidFill>
            </a:endParaRPr>
          </a:p>
          <a:p>
            <a:pPr marL="1085850" lvl="2" indent="-171450" algn="l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8000"/>
              <a:buFont typeface="Arial" pitchFamily="34" charset="0"/>
              <a:buChar char="•"/>
            </a:pPr>
            <a:r>
              <a:rPr lang="en-US" sz="1000" b="1" kern="0" dirty="0">
                <a:solidFill>
                  <a:schemeClr val="tx1"/>
                </a:solidFill>
              </a:rPr>
              <a:t>T</a:t>
            </a:r>
            <a:r>
              <a:rPr kumimoji="0" lang="en-US" sz="10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he </a:t>
            </a:r>
            <a:r>
              <a:rPr kumimoji="0" lang="en-US" sz="10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coeff_vec</a:t>
            </a:r>
            <a:r>
              <a:rPr kumimoji="0" lang="en-US" sz="10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has no default</a:t>
            </a:r>
          </a:p>
          <a:p>
            <a:pPr marL="628650" lvl="1" indent="-171450" algn="l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8000"/>
              <a:buFont typeface="Arial" pitchFamily="34" charset="0"/>
              <a:buChar char="•"/>
            </a:pPr>
            <a:r>
              <a:rPr lang="en-US" sz="1000" b="1" kern="0" baseline="0" dirty="0" smtClean="0">
                <a:solidFill>
                  <a:schemeClr val="tx1"/>
                </a:solidFill>
              </a:rPr>
              <a:t>Struct</a:t>
            </a:r>
            <a:r>
              <a:rPr lang="en-US" sz="1000" b="1" kern="0" dirty="0" smtClean="0">
                <a:solidFill>
                  <a:schemeClr val="tx1"/>
                </a:solidFill>
              </a:rPr>
              <a:t> </a:t>
            </a:r>
            <a:r>
              <a:rPr lang="en-US" sz="1000" b="1" i="1" kern="0" dirty="0" smtClean="0">
                <a:solidFill>
                  <a:schemeClr val="tx1"/>
                </a:solidFill>
              </a:rPr>
              <a:t>param1</a:t>
            </a:r>
            <a:r>
              <a:rPr lang="en-US" sz="1000" b="1" kern="0" dirty="0" smtClean="0">
                <a:solidFill>
                  <a:schemeClr val="tx1"/>
                </a:solidFill>
              </a:rPr>
              <a:t> is then used to configure the FIR </a:t>
            </a:r>
          </a:p>
          <a:p>
            <a:pPr marL="628650" lvl="1" indent="-171450" algn="l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8000"/>
              <a:buFont typeface="Arial" pitchFamily="34" charset="0"/>
              <a:buChar char="•"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Used</a:t>
            </a:r>
            <a:r>
              <a:rPr kumimoji="0" lang="en-US" sz="10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as STATIC_PARAM in previous slide</a:t>
            </a:r>
            <a:endParaRPr kumimoji="0" lang="en-US" sz="1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88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 </a:t>
            </a:r>
            <a:r>
              <a:rPr lang="en-US" dirty="0"/>
              <a:t>Configuration </a:t>
            </a:r>
            <a:r>
              <a:rPr lang="en-US" dirty="0" smtClean="0"/>
              <a:t>Parameters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 bwMode="auto">
          <a:xfrm>
            <a:off x="547254" y="6183494"/>
            <a:ext cx="645465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228600" marR="0" indent="-228600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8000"/>
              <a:tabLst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These parameters are defined in </a:t>
            </a: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param_t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</a:t>
            </a: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hls_fir.h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0406351"/>
              </p:ext>
            </p:extLst>
          </p:nvPr>
        </p:nvGraphicFramePr>
        <p:xfrm>
          <a:off x="1171011" y="1009183"/>
          <a:ext cx="7356446" cy="52052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55534"/>
                <a:gridCol w="5000912"/>
              </a:tblGrid>
              <a:tr h="1293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Parameter 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Description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</a:tr>
              <a:tr h="1293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input_width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Data input port width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</a:tr>
              <a:tr h="1293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input_fractional_bits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Number of fractional bits on the input port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</a:tr>
              <a:tr h="1293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output_width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Data output port width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</a:tr>
              <a:tr h="1293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output_fractional_bits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Number of fractional bits on the output port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</a:tr>
              <a:tr h="1293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coeff_width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Bit-width of the coefficients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</a:tr>
              <a:tr h="1293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coeff_fractional_bits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Number of fractional bits in the coefficients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</a:tr>
              <a:tr h="1293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num_coeffs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Number of coefficients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</a:tr>
              <a:tr h="1293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coeff_sets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Number of coefficient sets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</a:tr>
              <a:tr h="1293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input_length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Number of samples in the input data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</a:tr>
              <a:tr h="1293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output_length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Number of samples in the output data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</a:tr>
              <a:tr h="1293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num_channels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Specify the number of channels of data to process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</a:tr>
              <a:tr h="1293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total_number_coeff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Total number of coefficients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</a:tr>
              <a:tr h="1293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coeff_vec[total_num_coeff]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The coefficient array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</a:tr>
              <a:tr h="1293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filter_type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The type implementation used for the filter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</a:tr>
              <a:tr h="1293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rate_change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Specifies integer or fractional rate changes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</a:tr>
              <a:tr h="1293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interp_rate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The interpolation rate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</a:tr>
              <a:tr h="1293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80085" algn="ctr"/>
                        </a:tabLst>
                      </a:pPr>
                      <a:r>
                        <a:rPr lang="en-US" sz="900">
                          <a:effectLst/>
                        </a:rPr>
                        <a:t>decim_rate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The decimation rate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</a:tr>
              <a:tr h="1293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zero_pack_factor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Number of zero coefficients used in interpolation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</a:tr>
              <a:tr h="1293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rate_specification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Specify the rate as frequency or period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</a:tr>
              <a:tr h="1293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hardware_oversampling_rate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Specify the rate of over-sampling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</a:tr>
              <a:tr h="1293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sample_period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The hardware oversample period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</a:tr>
              <a:tr h="1293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sample_frequency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The hardware oversample frequency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</a:tr>
              <a:tr h="1293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quantization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The quantitation method to be used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</a:tr>
              <a:tr h="1293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best_precision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Enable or disable the best precision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</a:tr>
              <a:tr h="1293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coeff_structure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The type of coefficient structure to be used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</a:tr>
              <a:tr h="1293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output_rounding_mode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Type of rounding used on the output 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</a:tr>
              <a:tr h="1293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filter_arch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Selects a systolic or transposed architecture 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</a:tr>
              <a:tr h="1293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optimization_goal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Specify a speed or area goal for optimization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</a:tr>
              <a:tr h="1293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inter_column_pipe_length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The pipeline length required between DSP columns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</a:tr>
              <a:tr h="1293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column_config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Specifies the number of DSP48 column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</a:tr>
              <a:tr h="1293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config_method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Specifies how the DSP48 columns are configured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</a:tr>
              <a:tr h="1293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coeff_padding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Number of zero padding added to the front of the filter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339" marR="61339" marT="0" marB="0"/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52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 </a:t>
            </a:r>
            <a:r>
              <a:rPr lang="en-US" dirty="0"/>
              <a:t>Configuration </a:t>
            </a:r>
            <a:r>
              <a:rPr lang="en-US" dirty="0" smtClean="0"/>
              <a:t>Defaults and Valid Values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5238926"/>
              </p:ext>
            </p:extLst>
          </p:nvPr>
        </p:nvGraphicFramePr>
        <p:xfrm>
          <a:off x="1169133" y="998356"/>
          <a:ext cx="9800810" cy="55986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75576"/>
                <a:gridCol w="1330821"/>
                <a:gridCol w="2101950"/>
                <a:gridCol w="3992463"/>
              </a:tblGrid>
              <a:tr h="1270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Parameter 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 Type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Default Value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Valid Values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</a:tr>
              <a:tr h="1270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input_width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unsigned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16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No limitation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</a:tr>
              <a:tr h="1270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input_fractional_bits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unsigned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Limited by size of input_width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</a:tr>
              <a:tr h="1270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output_width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unsigned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24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No Limitation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</a:tr>
              <a:tr h="1270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output_fractional_bits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unsigned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Limited by size of output_width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</a:tr>
              <a:tr h="1270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coeff_width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unsigned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16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No Limitation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</a:tr>
              <a:tr h="1270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coeff_fractional_bits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unsigned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Limited by size of coeff_width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</a:tr>
              <a:tr h="1270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num_coeffs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bool  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Full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</a:tr>
              <a:tr h="1270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coeff_sets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unsigned  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1-1024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</a:tr>
              <a:tr h="1270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input_length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unsigned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No Limitation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</a:tr>
              <a:tr h="1270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output_length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unsigned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No Limitation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</a:tr>
              <a:tr h="1270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num_channels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unsigned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1-1024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</a:tr>
              <a:tr h="1270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total_number_coeff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unsigned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num_coeffs * coeff_sets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</a:tr>
              <a:tr h="1270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coeff_vec[total_num_coeff]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double array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None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Not applicable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</a:tr>
              <a:tr h="2073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filter_type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unsigned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single_rate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single_rate, interpolation, decimation, hibert, interpolated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</a:tr>
              <a:tr h="1270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rate_change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unsigned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integer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integer, fixed_fractional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</a:tr>
              <a:tr h="1270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interp_rate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unsigned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2-1024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</a:tr>
              <a:tr h="1270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680085" algn="ctr"/>
                        </a:tabLst>
                      </a:pPr>
                      <a:r>
                        <a:rPr lang="en-US" sz="800">
                          <a:effectLst/>
                        </a:rPr>
                        <a:t>decim_rate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unsigned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2-1024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</a:tr>
              <a:tr h="1270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zero_pack_factor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unsigned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2-8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</a:tr>
              <a:tr h="1270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rate_specification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unsigned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period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frequency,period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</a:tr>
              <a:tr h="1270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hardware_oversampling_rate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unsigned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No Limitation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</a:tr>
              <a:tr h="1270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sample_period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bool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No Limitation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</a:tr>
              <a:tr h="1270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sample_frequency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unsigned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0.001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No Limitation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</a:tr>
              <a:tr h="24009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quantization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unsigned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integer_coefficients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integer_coefficients , quantize_only, maximize_dynamic_range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</a:tr>
              <a:tr h="21171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best_precision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unsigned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false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false</a:t>
                      </a:r>
                      <a:endParaRPr lang="en-US" sz="80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true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</a:tr>
              <a:tr h="21171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coeff_structure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unsigned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non_synmetric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inferred , non_symmetric, symmetric, negative_symmetric, half_band, hilbert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</a:tr>
              <a:tr h="54926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output_rounding_mode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unsigned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full_precision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 err="1">
                          <a:effectLst/>
                        </a:rPr>
                        <a:t>full_precision</a:t>
                      </a:r>
                      <a:r>
                        <a:rPr lang="en-US" sz="700" dirty="0">
                          <a:effectLst/>
                        </a:rPr>
                        <a:t>, </a:t>
                      </a:r>
                      <a:r>
                        <a:rPr lang="en-US" sz="700" dirty="0" err="1">
                          <a:effectLst/>
                        </a:rPr>
                        <a:t>truncate_lsbs</a:t>
                      </a:r>
                      <a:r>
                        <a:rPr lang="en-US" sz="700" dirty="0">
                          <a:effectLst/>
                        </a:rPr>
                        <a:t>, </a:t>
                      </a:r>
                      <a:r>
                        <a:rPr lang="en-US" sz="700" dirty="0" err="1">
                          <a:effectLst/>
                        </a:rPr>
                        <a:t>non_symmetric_rounding_down</a:t>
                      </a:r>
                      <a:r>
                        <a:rPr lang="en-US" sz="700" dirty="0">
                          <a:effectLst/>
                        </a:rPr>
                        <a:t>,        </a:t>
                      </a:r>
                      <a:r>
                        <a:rPr lang="en-US" sz="700" dirty="0" err="1">
                          <a:effectLst/>
                        </a:rPr>
                        <a:t>non_symmetric_rounding_up</a:t>
                      </a:r>
                      <a:r>
                        <a:rPr lang="en-US" sz="700" dirty="0">
                          <a:effectLst/>
                        </a:rPr>
                        <a:t>, </a:t>
                      </a:r>
                      <a:r>
                        <a:rPr lang="en-US" sz="700" dirty="0" err="1">
                          <a:effectLst/>
                        </a:rPr>
                        <a:t>symmetric_rounding_to_zero</a:t>
                      </a:r>
                      <a:r>
                        <a:rPr lang="en-US" sz="700" dirty="0">
                          <a:effectLst/>
                        </a:rPr>
                        <a:t>,                       </a:t>
                      </a:r>
                      <a:r>
                        <a:rPr lang="en-US" sz="700" dirty="0" err="1">
                          <a:effectLst/>
                        </a:rPr>
                        <a:t>symmetric_rounding_to_infinity</a:t>
                      </a:r>
                      <a:r>
                        <a:rPr lang="en-US" sz="700" dirty="0">
                          <a:effectLst/>
                        </a:rPr>
                        <a:t>, </a:t>
                      </a:r>
                      <a:r>
                        <a:rPr lang="en-US" sz="700" dirty="0" err="1">
                          <a:effectLst/>
                        </a:rPr>
                        <a:t>convergent_rounding_to_even</a:t>
                      </a:r>
                      <a:r>
                        <a:rPr lang="en-US" sz="700" dirty="0">
                          <a:effectLst/>
                        </a:rPr>
                        <a:t>,        </a:t>
                      </a:r>
                      <a:r>
                        <a:rPr lang="en-US" sz="700" dirty="0" err="1">
                          <a:effectLst/>
                        </a:rPr>
                        <a:t>convergent_rounding_to_odd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</a:tr>
              <a:tr h="25405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filter_arch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unsigned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systolic_multiply_accumulate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systolic_multiply_accumulate, transpose_multiply_accumulate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</a:tr>
              <a:tr h="1270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optimization_goal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unsigned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area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area, speed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</a:tr>
              <a:tr h="1270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inter_column_pipe_length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unsigned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4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1-16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</a:tr>
              <a:tr h="1270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column_config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unsigned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1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Limited by number of DSP48s used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</a:tr>
              <a:tr h="12702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config_method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unsigned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single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</a:rPr>
                        <a:t>single, by_channel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</a:tr>
              <a:tr h="21171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coeff_padding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bool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false</a:t>
                      </a:r>
                      <a:endParaRPr lang="en-US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false</a:t>
                      </a:r>
                      <a:endParaRPr lang="en-US" sz="80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true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124" marR="47124" marT="0" marB="0"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94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Input &amp; Output </a:t>
            </a:r>
            <a:r>
              <a:rPr lang="en-US" dirty="0" smtClean="0"/>
              <a:t>Data</a:t>
            </a:r>
          </a:p>
          <a:p>
            <a:pPr lvl="1"/>
            <a:r>
              <a:rPr lang="en-US" dirty="0" smtClean="0"/>
              <a:t>Data Input and Output</a:t>
            </a:r>
          </a:p>
          <a:p>
            <a:pPr lvl="2"/>
            <a:r>
              <a:rPr lang="en-US" dirty="0" smtClean="0"/>
              <a:t>Array arguments</a:t>
            </a:r>
            <a:r>
              <a:rPr lang="en-US" sz="1400" dirty="0" smtClean="0"/>
              <a:t> </a:t>
            </a:r>
          </a:p>
          <a:p>
            <a:r>
              <a:rPr lang="en-US" dirty="0" smtClean="0"/>
              <a:t>Multi-channel functionality</a:t>
            </a:r>
          </a:p>
          <a:p>
            <a:pPr lvl="1"/>
            <a:r>
              <a:rPr lang="en-US" dirty="0" smtClean="0"/>
              <a:t>Supported through interleaving the data</a:t>
            </a:r>
          </a:p>
          <a:p>
            <a:pPr marL="288925" lvl="1" indent="0">
              <a:buNone/>
            </a:pPr>
            <a:r>
              <a:rPr lang="en-US" dirty="0" smtClean="0"/>
              <a:t> </a:t>
            </a:r>
          </a:p>
          <a:p>
            <a:pPr lvl="2"/>
            <a:endParaRPr lang="en-US" sz="1400" dirty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 Function: Data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 bwMode="auto">
          <a:xfrm>
            <a:off x="6258751" y="1791088"/>
            <a:ext cx="5118063" cy="14465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>
              <a:defRPr sz="1100"/>
            </a:lvl1pPr>
          </a:lstStyle>
          <a:p>
            <a:pPr algn="l"/>
            <a:r>
              <a:rPr lang="en-US" b="1" kern="0" dirty="0">
                <a:solidFill>
                  <a:schemeClr val="accent4"/>
                </a:solidFill>
              </a:rPr>
              <a:t> </a:t>
            </a:r>
            <a:r>
              <a:rPr lang="en-US" dirty="0"/>
              <a:t>#include "</a:t>
            </a:r>
            <a:r>
              <a:rPr lang="en-US" dirty="0" err="1"/>
              <a:t>hls_fir.h</a:t>
            </a:r>
            <a:r>
              <a:rPr lang="en-US" dirty="0"/>
              <a:t>“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// Create an instance of the FIR </a:t>
            </a:r>
          </a:p>
          <a:p>
            <a:pPr algn="l"/>
            <a:r>
              <a:rPr lang="en-US" dirty="0"/>
              <a:t>static </a:t>
            </a:r>
            <a:r>
              <a:rPr lang="en-US" dirty="0" err="1"/>
              <a:t>hls</a:t>
            </a:r>
            <a:r>
              <a:rPr lang="en-US" dirty="0"/>
              <a:t>::FIR&lt;STATIC_PARAM&gt; fir1;	// Static parameterization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// Execute the FIR instance fir1</a:t>
            </a:r>
          </a:p>
          <a:p>
            <a:pPr algn="l"/>
            <a:r>
              <a:rPr lang="en-US" dirty="0"/>
              <a:t>fir1.run</a:t>
            </a:r>
            <a:r>
              <a:rPr lang="en-US" b="1" dirty="0"/>
              <a:t>(INPUT_DATA_ARRAY, 	// Input Data</a:t>
            </a:r>
          </a:p>
          <a:p>
            <a:pPr algn="l"/>
            <a:r>
              <a:rPr lang="en-US" b="1" dirty="0"/>
              <a:t>            </a:t>
            </a:r>
            <a:r>
              <a:rPr lang="en-US" b="1" dirty="0" smtClean="0"/>
              <a:t>OUTPUT_DATA_ARRAY</a:t>
            </a:r>
            <a:r>
              <a:rPr lang="en-US" b="1" dirty="0"/>
              <a:t>);	// Output Data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1158940" y="3739605"/>
            <a:ext cx="3641965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>
              <a:defRPr sz="1100"/>
            </a:lvl1pPr>
          </a:lstStyle>
          <a:p>
            <a:pPr algn="l"/>
            <a:r>
              <a:rPr lang="en-US" dirty="0"/>
              <a:t> for (unsigned </a:t>
            </a:r>
            <a:r>
              <a:rPr lang="en-US" dirty="0" err="1"/>
              <a:t>i</a:t>
            </a:r>
            <a:r>
              <a:rPr lang="en-US" dirty="0"/>
              <a:t> = 0; </a:t>
            </a:r>
            <a:r>
              <a:rPr lang="en-US" dirty="0" err="1"/>
              <a:t>i</a:t>
            </a:r>
            <a:r>
              <a:rPr lang="en-US" dirty="0"/>
              <a:t> &lt; LENGTH; ++</a:t>
            </a:r>
            <a:r>
              <a:rPr lang="en-US" dirty="0" err="1"/>
              <a:t>i</a:t>
            </a:r>
            <a:r>
              <a:rPr lang="en-US" dirty="0"/>
              <a:t>) {</a:t>
            </a:r>
          </a:p>
          <a:p>
            <a:pPr algn="l"/>
            <a:r>
              <a:rPr lang="en-US" dirty="0"/>
              <a:t>        </a:t>
            </a:r>
            <a:r>
              <a:rPr lang="en-US" dirty="0" err="1" smtClean="0"/>
              <a:t>fir_input_data</a:t>
            </a:r>
            <a:r>
              <a:rPr lang="en-US" dirty="0" smtClean="0"/>
              <a:t>[2*</a:t>
            </a:r>
            <a:r>
              <a:rPr lang="en-US" dirty="0" err="1" smtClean="0"/>
              <a:t>i</a:t>
            </a:r>
            <a:r>
              <a:rPr lang="en-US" dirty="0"/>
              <a:t>] = </a:t>
            </a:r>
            <a:r>
              <a:rPr lang="en-US" dirty="0" smtClean="0"/>
              <a:t>din_ch1[</a:t>
            </a:r>
            <a:r>
              <a:rPr lang="en-US" dirty="0" err="1" smtClean="0"/>
              <a:t>i</a:t>
            </a:r>
            <a:r>
              <a:rPr lang="en-US" dirty="0"/>
              <a:t>];</a:t>
            </a:r>
          </a:p>
          <a:p>
            <a:pPr algn="l"/>
            <a:r>
              <a:rPr lang="en-US" dirty="0"/>
              <a:t>        </a:t>
            </a:r>
            <a:r>
              <a:rPr lang="en-US" dirty="0" err="1" smtClean="0"/>
              <a:t>fir_input_data</a:t>
            </a:r>
            <a:r>
              <a:rPr lang="en-US" dirty="0" smtClean="0"/>
              <a:t>[2*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en-US" dirty="0"/>
              <a:t>+ 1] = </a:t>
            </a:r>
            <a:r>
              <a:rPr lang="en-US" dirty="0" smtClean="0"/>
              <a:t>din_ch2[</a:t>
            </a:r>
            <a:r>
              <a:rPr lang="en-US" dirty="0" err="1" smtClean="0"/>
              <a:t>i</a:t>
            </a:r>
            <a:r>
              <a:rPr lang="en-US" dirty="0"/>
              <a:t>];</a:t>
            </a:r>
          </a:p>
          <a:p>
            <a:pPr algn="l"/>
            <a:r>
              <a:rPr lang="en-US" dirty="0"/>
              <a:t>    }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1158939" y="3459848"/>
            <a:ext cx="2961708" cy="295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228600" marR="0" indent="-228600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8000"/>
              <a:tabLst/>
            </a:pPr>
            <a:r>
              <a:rPr kumimoji="0" lang="en-US" sz="1200" b="1" i="0" u="sng" strike="noStrike" kern="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Interleave</a:t>
            </a:r>
            <a:r>
              <a:rPr kumimoji="0" lang="en-US" sz="1200" b="1" i="0" u="sng" strike="noStrike" kern="0" cap="none" spc="0" normalizeH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 channels into the FIR input</a:t>
            </a:r>
            <a:endParaRPr kumimoji="0" lang="en-US" sz="1200" b="1" i="0" u="sng" strike="noStrike" kern="0" cap="none" spc="0" normalizeH="0" baseline="0" noProof="0" dirty="0" smtClean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 bwMode="auto">
          <a:xfrm>
            <a:off x="6258751" y="3739603"/>
            <a:ext cx="3641965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>
              <a:defRPr sz="1100"/>
            </a:lvl1pPr>
          </a:lstStyle>
          <a:p>
            <a:pPr algn="l"/>
            <a:r>
              <a:rPr lang="en-US" dirty="0"/>
              <a:t> for(unsigned </a:t>
            </a:r>
            <a:r>
              <a:rPr lang="en-US" dirty="0" err="1"/>
              <a:t>i</a:t>
            </a:r>
            <a:r>
              <a:rPr lang="en-US" dirty="0"/>
              <a:t> = 0; </a:t>
            </a:r>
            <a:r>
              <a:rPr lang="en-US" dirty="0" err="1"/>
              <a:t>i</a:t>
            </a:r>
            <a:r>
              <a:rPr lang="en-US" dirty="0"/>
              <a:t> &lt; LENGTH; ++</a:t>
            </a:r>
            <a:r>
              <a:rPr lang="en-US" dirty="0" err="1"/>
              <a:t>i</a:t>
            </a:r>
            <a:r>
              <a:rPr lang="en-US" dirty="0"/>
              <a:t>) {</a:t>
            </a:r>
          </a:p>
          <a:p>
            <a:pPr algn="l"/>
            <a:r>
              <a:rPr lang="en-US" dirty="0"/>
              <a:t>        </a:t>
            </a:r>
            <a:r>
              <a:rPr lang="en-US" dirty="0" smtClean="0"/>
              <a:t>dout_ch1[</a:t>
            </a:r>
            <a:r>
              <a:rPr lang="en-US" dirty="0" err="1" smtClean="0"/>
              <a:t>i</a:t>
            </a:r>
            <a:r>
              <a:rPr lang="en-US" dirty="0"/>
              <a:t>] = </a:t>
            </a:r>
            <a:r>
              <a:rPr lang="en-US" dirty="0" err="1" smtClean="0"/>
              <a:t>fir_output_data</a:t>
            </a:r>
            <a:r>
              <a:rPr lang="en-US" dirty="0" smtClean="0"/>
              <a:t>[2*</a:t>
            </a:r>
            <a:r>
              <a:rPr lang="en-US" dirty="0" err="1" smtClean="0"/>
              <a:t>i</a:t>
            </a:r>
            <a:r>
              <a:rPr lang="en-US" dirty="0"/>
              <a:t>];</a:t>
            </a:r>
          </a:p>
          <a:p>
            <a:pPr algn="l"/>
            <a:r>
              <a:rPr lang="en-US" dirty="0"/>
              <a:t>        </a:t>
            </a:r>
            <a:r>
              <a:rPr lang="en-US" dirty="0" smtClean="0"/>
              <a:t>dout_ch2[</a:t>
            </a:r>
            <a:r>
              <a:rPr lang="en-US" dirty="0" err="1" smtClean="0"/>
              <a:t>i</a:t>
            </a:r>
            <a:r>
              <a:rPr lang="en-US" dirty="0"/>
              <a:t>] = </a:t>
            </a:r>
            <a:r>
              <a:rPr lang="en-US" dirty="0" err="1" smtClean="0"/>
              <a:t>fir_output_data</a:t>
            </a:r>
            <a:r>
              <a:rPr lang="en-US" dirty="0" smtClean="0"/>
              <a:t>[2*i+1</a:t>
            </a:r>
            <a:r>
              <a:rPr lang="en-US" dirty="0"/>
              <a:t>];</a:t>
            </a:r>
          </a:p>
          <a:p>
            <a:pPr algn="l"/>
            <a:r>
              <a:rPr lang="en-US" dirty="0"/>
              <a:t>    }</a:t>
            </a:r>
          </a:p>
        </p:txBody>
      </p:sp>
      <p:sp>
        <p:nvSpPr>
          <p:cNvPr id="10" name="TextBox 9"/>
          <p:cNvSpPr txBox="1"/>
          <p:nvPr/>
        </p:nvSpPr>
        <p:spPr bwMode="auto">
          <a:xfrm>
            <a:off x="6261889" y="3459846"/>
            <a:ext cx="3368871" cy="295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228600" marR="0" indent="-228600" algn="l" defTabSz="914400" rtl="0" eaLnBrk="0" fontAlgn="base" latinLnBrk="0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8000"/>
              <a:tabLst/>
            </a:pPr>
            <a:r>
              <a:rPr kumimoji="0" lang="en-US" sz="1200" b="1" i="0" u="sng" strike="noStrike" kern="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De-Interleave</a:t>
            </a:r>
            <a:r>
              <a:rPr kumimoji="0" lang="en-US" sz="1200" b="1" i="0" u="sng" strike="noStrike" kern="0" cap="none" spc="0" normalizeH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 channels from the FIR output</a:t>
            </a:r>
            <a:endParaRPr kumimoji="0" lang="en-US" sz="1200" b="1" i="0" u="sng" strike="noStrike" kern="0" cap="none" spc="0" normalizeH="0" baseline="0" noProof="0" dirty="0" smtClean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97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Dynamic Configuration</a:t>
            </a:r>
          </a:p>
          <a:p>
            <a:pPr lvl="1"/>
            <a:r>
              <a:rPr lang="en-US" dirty="0" smtClean="0"/>
              <a:t>Parameter INPUT_RUN_TIME_CONFIGURATION </a:t>
            </a:r>
            <a:br>
              <a:rPr lang="en-US" dirty="0" smtClean="0"/>
            </a:br>
            <a:r>
              <a:rPr lang="en-US" dirty="0" smtClean="0"/>
              <a:t>can be changed at run time</a:t>
            </a:r>
            <a:endParaRPr lang="en-US" sz="1600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In some modes a dynamic input can control </a:t>
            </a:r>
            <a:br>
              <a:rPr lang="en-US" dirty="0" smtClean="0"/>
            </a:br>
            <a:r>
              <a:rPr lang="en-US" dirty="0" smtClean="0"/>
              <a:t>how the coefficients are used</a:t>
            </a:r>
            <a:endParaRPr lang="en-US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2"/>
            <a:r>
              <a:rPr lang="en-US" dirty="0" smtClean="0"/>
              <a:t>This is a standard 8-bit input 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 Function: Run Time Configuration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 bwMode="auto">
          <a:xfrm>
            <a:off x="6321134" y="1610504"/>
            <a:ext cx="5794665" cy="161582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>
              <a:defRPr sz="1100"/>
            </a:lvl1pPr>
          </a:lstStyle>
          <a:p>
            <a:pPr algn="l"/>
            <a:r>
              <a:rPr lang="en-US" b="1" kern="0" dirty="0">
                <a:solidFill>
                  <a:schemeClr val="accent4"/>
                </a:solidFill>
              </a:rPr>
              <a:t> </a:t>
            </a:r>
            <a:r>
              <a:rPr lang="en-US" dirty="0"/>
              <a:t>#include "</a:t>
            </a:r>
            <a:r>
              <a:rPr lang="en-US" dirty="0" err="1"/>
              <a:t>hls_fir.h</a:t>
            </a:r>
            <a:r>
              <a:rPr lang="en-US" dirty="0"/>
              <a:t>“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// Create an instance of the FIR </a:t>
            </a:r>
          </a:p>
          <a:p>
            <a:pPr algn="l"/>
            <a:r>
              <a:rPr lang="en-US" dirty="0"/>
              <a:t>static </a:t>
            </a:r>
            <a:r>
              <a:rPr lang="en-US" dirty="0" err="1"/>
              <a:t>hls</a:t>
            </a:r>
            <a:r>
              <a:rPr lang="en-US" dirty="0"/>
              <a:t>::FIR&lt;STATIC_PARAM&gt; </a:t>
            </a:r>
            <a:r>
              <a:rPr lang="en-US" b="1" dirty="0"/>
              <a:t>fir1</a:t>
            </a:r>
            <a:r>
              <a:rPr lang="en-US" dirty="0"/>
              <a:t>;		</a:t>
            </a:r>
            <a:r>
              <a:rPr lang="en-US" dirty="0" smtClean="0"/>
              <a:t>// </a:t>
            </a:r>
            <a:r>
              <a:rPr lang="en-US" dirty="0"/>
              <a:t>Static parameterization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// Execute the FIR instance fir1</a:t>
            </a:r>
          </a:p>
          <a:p>
            <a:pPr algn="l"/>
            <a:r>
              <a:rPr lang="en-US" b="1" dirty="0"/>
              <a:t>fir1</a:t>
            </a:r>
            <a:r>
              <a:rPr lang="en-US" dirty="0"/>
              <a:t>.run(INPUT_DATA_ARRAY, 	</a:t>
            </a:r>
            <a:r>
              <a:rPr lang="en-US" dirty="0" smtClean="0"/>
              <a:t>	// </a:t>
            </a:r>
            <a:r>
              <a:rPr lang="en-US" dirty="0"/>
              <a:t>Input Data</a:t>
            </a:r>
          </a:p>
          <a:p>
            <a:pPr algn="l"/>
            <a:r>
              <a:rPr lang="en-US" dirty="0"/>
              <a:t>             </a:t>
            </a:r>
            <a:r>
              <a:rPr lang="en-US" dirty="0" smtClean="0"/>
              <a:t>OUTPUT_DATA_ARRAY,		// </a:t>
            </a:r>
            <a:r>
              <a:rPr lang="en-US" dirty="0"/>
              <a:t>Output </a:t>
            </a:r>
            <a:r>
              <a:rPr lang="en-US" dirty="0" smtClean="0"/>
              <a:t>Data</a:t>
            </a:r>
          </a:p>
          <a:p>
            <a:pPr algn="l"/>
            <a:r>
              <a:rPr lang="en-US" b="1" dirty="0"/>
              <a:t> </a:t>
            </a:r>
            <a:r>
              <a:rPr lang="en-US" b="1" dirty="0" smtClean="0"/>
              <a:t>            INPUT_RUN_TIME_CONFIGURATION);</a:t>
            </a:r>
            <a:r>
              <a:rPr lang="en-US" b="1" dirty="0"/>
              <a:t>	</a:t>
            </a:r>
            <a:r>
              <a:rPr lang="en-US" b="1" dirty="0" smtClean="0"/>
              <a:t>// Run time input configuration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 bwMode="auto">
          <a:xfrm>
            <a:off x="1162876" y="4089755"/>
            <a:ext cx="5482348" cy="17851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>
              <a:defRPr sz="1100"/>
            </a:lvl1pPr>
          </a:lstStyle>
          <a:p>
            <a:pPr algn="l"/>
            <a:r>
              <a:rPr lang="en-US" dirty="0"/>
              <a:t>#include "</a:t>
            </a:r>
            <a:r>
              <a:rPr lang="en-US" dirty="0" err="1"/>
              <a:t>hls_fir.h</a:t>
            </a:r>
            <a:r>
              <a:rPr lang="en-US" dirty="0"/>
              <a:t>“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struct </a:t>
            </a:r>
            <a:r>
              <a:rPr lang="en-US" b="1" dirty="0"/>
              <a:t>param1</a:t>
            </a:r>
            <a:r>
              <a:rPr lang="en-US" dirty="0"/>
              <a:t> : 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hls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::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ip_fir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::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params_t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dirty="0"/>
              <a:t>{</a:t>
            </a:r>
          </a:p>
          <a:p>
            <a:pPr algn="l"/>
            <a:r>
              <a:rPr lang="en-US" dirty="0"/>
              <a:t>    static </a:t>
            </a:r>
            <a:r>
              <a:rPr lang="en-US" dirty="0" err="1"/>
              <a:t>const</a:t>
            </a:r>
            <a:r>
              <a:rPr lang="en-US" dirty="0"/>
              <a:t> double </a:t>
            </a:r>
            <a:r>
              <a:rPr lang="en-US" dirty="0" err="1"/>
              <a:t>coeff_vec</a:t>
            </a:r>
            <a:r>
              <a:rPr lang="en-US" dirty="0"/>
              <a:t>[</a:t>
            </a:r>
            <a:r>
              <a:rPr lang="en-US" dirty="0" err="1"/>
              <a:t>sg_fir_srrc_coeffs_len</a:t>
            </a:r>
            <a:r>
              <a:rPr lang="en-US" dirty="0"/>
              <a:t>];</a:t>
            </a:r>
          </a:p>
          <a:p>
            <a:pPr algn="l"/>
            <a:r>
              <a:rPr lang="en-US" dirty="0"/>
              <a:t>    static </a:t>
            </a:r>
            <a:r>
              <a:rPr lang="en-US" dirty="0" err="1"/>
              <a:t>const</a:t>
            </a:r>
            <a:r>
              <a:rPr lang="en-US" dirty="0"/>
              <a:t> unsigned </a:t>
            </a:r>
            <a:r>
              <a:rPr lang="en-US" dirty="0" err="1"/>
              <a:t>num_coeffs</a:t>
            </a:r>
            <a:r>
              <a:rPr lang="en-US" dirty="0"/>
              <a:t> = </a:t>
            </a:r>
            <a:r>
              <a:rPr lang="en-US" dirty="0" err="1"/>
              <a:t>sg_fir_srrc_coeffs_len</a:t>
            </a:r>
            <a:r>
              <a:rPr lang="en-US" dirty="0"/>
              <a:t>;</a:t>
            </a:r>
          </a:p>
          <a:p>
            <a:pPr algn="l"/>
            <a:r>
              <a:rPr lang="en-US" dirty="0"/>
              <a:t>    static </a:t>
            </a:r>
            <a:r>
              <a:rPr lang="en-US" dirty="0" err="1"/>
              <a:t>const</a:t>
            </a:r>
            <a:r>
              <a:rPr lang="en-US" dirty="0"/>
              <a:t> unsigned </a:t>
            </a:r>
            <a:r>
              <a:rPr lang="en-US" dirty="0" err="1"/>
              <a:t>input_width</a:t>
            </a:r>
            <a:r>
              <a:rPr lang="en-US" dirty="0"/>
              <a:t> = INPUT_WIDTH; </a:t>
            </a:r>
          </a:p>
          <a:p>
            <a:pPr algn="l"/>
            <a:r>
              <a:rPr lang="en-US" dirty="0"/>
              <a:t>    static </a:t>
            </a:r>
            <a:r>
              <a:rPr lang="en-US" dirty="0" err="1"/>
              <a:t>const</a:t>
            </a:r>
            <a:r>
              <a:rPr lang="en-US" dirty="0"/>
              <a:t> unsigned quantization = </a:t>
            </a:r>
            <a:r>
              <a:rPr lang="en-US" dirty="0" err="1"/>
              <a:t>hls</a:t>
            </a:r>
            <a:r>
              <a:rPr lang="en-US" dirty="0"/>
              <a:t>::</a:t>
            </a:r>
            <a:r>
              <a:rPr lang="en-US" dirty="0" err="1"/>
              <a:t>ip_fir</a:t>
            </a:r>
            <a:r>
              <a:rPr lang="en-US" dirty="0"/>
              <a:t>::</a:t>
            </a:r>
            <a:r>
              <a:rPr lang="en-US" dirty="0" err="1"/>
              <a:t>quantize_only</a:t>
            </a:r>
            <a:r>
              <a:rPr lang="en-US" dirty="0" smtClean="0"/>
              <a:t>;</a:t>
            </a:r>
          </a:p>
          <a:p>
            <a:pPr algn="l"/>
            <a:r>
              <a:rPr lang="en-US" dirty="0" smtClean="0"/>
              <a:t>};</a:t>
            </a:r>
            <a:endParaRPr lang="en-US" dirty="0"/>
          </a:p>
          <a:p>
            <a:pPr algn="l"/>
            <a:endParaRPr lang="en-US" dirty="0"/>
          </a:p>
          <a:p>
            <a:pPr algn="l"/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 bwMode="auto">
          <a:xfrm>
            <a:off x="7144866" y="4089755"/>
            <a:ext cx="4066100" cy="17851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100" dirty="0"/>
              <a:t>// Define the configuration type</a:t>
            </a:r>
          </a:p>
          <a:p>
            <a:pPr algn="l"/>
            <a:r>
              <a:rPr lang="en-US" sz="1100" b="1" dirty="0" err="1"/>
              <a:t>typedef</a:t>
            </a:r>
            <a:r>
              <a:rPr lang="en-US" sz="1100" b="1" dirty="0"/>
              <a:t> </a:t>
            </a:r>
            <a:r>
              <a:rPr lang="en-US" sz="1100" b="1" dirty="0" err="1"/>
              <a:t>ap_uint</a:t>
            </a:r>
            <a:r>
              <a:rPr lang="en-US" sz="1100" b="1" dirty="0"/>
              <a:t>&lt;8&gt; </a:t>
            </a:r>
            <a:r>
              <a:rPr lang="en-US" sz="1100" b="1" dirty="0" err="1"/>
              <a:t>config_t</a:t>
            </a:r>
            <a:r>
              <a:rPr lang="en-US" sz="1100" b="1" dirty="0" smtClean="0"/>
              <a:t>;</a:t>
            </a:r>
          </a:p>
          <a:p>
            <a:pPr algn="l"/>
            <a:endParaRPr lang="en-US" sz="1100" dirty="0"/>
          </a:p>
          <a:p>
            <a:pPr algn="l"/>
            <a:r>
              <a:rPr lang="en-US" sz="1100" dirty="0"/>
              <a:t>// Define the configuration variable</a:t>
            </a:r>
          </a:p>
          <a:p>
            <a:pPr algn="l"/>
            <a:r>
              <a:rPr lang="en-US" sz="1100" dirty="0" err="1"/>
              <a:t>config_t</a:t>
            </a:r>
            <a:r>
              <a:rPr lang="en-US" sz="1100" dirty="0"/>
              <a:t> </a:t>
            </a:r>
            <a:r>
              <a:rPr lang="en-US" sz="1100" dirty="0" err="1"/>
              <a:t>fir_config</a:t>
            </a:r>
            <a:r>
              <a:rPr lang="en-US" sz="1100" dirty="0"/>
              <a:t> = 8</a:t>
            </a:r>
            <a:r>
              <a:rPr lang="en-US" sz="1100" dirty="0" smtClean="0"/>
              <a:t>;</a:t>
            </a:r>
          </a:p>
          <a:p>
            <a:pPr algn="l"/>
            <a:endParaRPr lang="en-US" sz="1100" dirty="0"/>
          </a:p>
          <a:p>
            <a:pPr algn="l"/>
            <a:r>
              <a:rPr lang="en-US" sz="1100" dirty="0"/>
              <a:t>// Use the configuration in the FFT</a:t>
            </a:r>
          </a:p>
          <a:p>
            <a:pPr algn="l"/>
            <a:r>
              <a:rPr lang="en-US" sz="1100" dirty="0"/>
              <a:t>static </a:t>
            </a:r>
            <a:r>
              <a:rPr lang="en-US" sz="1100" dirty="0" err="1"/>
              <a:t>hls</a:t>
            </a:r>
            <a:r>
              <a:rPr lang="en-US" sz="1100" dirty="0"/>
              <a:t>::FIR&lt;</a:t>
            </a:r>
            <a:r>
              <a:rPr lang="en-US" sz="1100" b="1" dirty="0"/>
              <a:t>param1</a:t>
            </a:r>
            <a:r>
              <a:rPr lang="en-US" sz="1100" dirty="0"/>
              <a:t>&gt; fir1;</a:t>
            </a:r>
          </a:p>
          <a:p>
            <a:pPr algn="l"/>
            <a:r>
              <a:rPr lang="en-US" sz="1100" dirty="0"/>
              <a:t>fir1.run(</a:t>
            </a:r>
            <a:r>
              <a:rPr lang="en-US" sz="1100" dirty="0" err="1"/>
              <a:t>fir_in</a:t>
            </a:r>
            <a:r>
              <a:rPr lang="en-US" sz="1100" dirty="0"/>
              <a:t>, </a:t>
            </a:r>
            <a:r>
              <a:rPr lang="en-US" sz="1100" dirty="0" err="1"/>
              <a:t>fir_out</a:t>
            </a:r>
            <a:r>
              <a:rPr lang="en-US" sz="1100" dirty="0"/>
              <a:t>, &amp;</a:t>
            </a:r>
            <a:r>
              <a:rPr lang="en-US" sz="1100" b="1" dirty="0" err="1"/>
              <a:t>fir_config</a:t>
            </a:r>
            <a:r>
              <a:rPr lang="en-US" sz="1100" dirty="0" smtClean="0"/>
              <a:t>);</a:t>
            </a:r>
          </a:p>
          <a:p>
            <a:pPr algn="l"/>
            <a:endParaRPr lang="en-US" sz="11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6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FFT and FIR support pipelined implementations</a:t>
            </a:r>
          </a:p>
          <a:p>
            <a:pPr lvl="1"/>
            <a:r>
              <a:rPr lang="en-US" dirty="0" smtClean="0"/>
              <a:t>The functions themselves cannot be pipelined</a:t>
            </a:r>
          </a:p>
          <a:p>
            <a:pPr lvl="1"/>
            <a:r>
              <a:rPr lang="en-US" dirty="0" smtClean="0"/>
              <a:t>They should be parameterized for pipelined operation</a:t>
            </a:r>
          </a:p>
          <a:p>
            <a:r>
              <a:rPr lang="en-US" dirty="0" smtClean="0"/>
              <a:t>The data arguments are always arrays</a:t>
            </a:r>
          </a:p>
          <a:p>
            <a:pPr lvl="1"/>
            <a:r>
              <a:rPr lang="en-US" dirty="0" smtClean="0"/>
              <a:t>These will be implemented as AXI4 Streams in the RTL</a:t>
            </a:r>
          </a:p>
          <a:p>
            <a:pPr lvl="2"/>
            <a:r>
              <a:rPr lang="en-US" dirty="0" smtClean="0"/>
              <a:t>By default, arrays are implemented as BRAM interfaces</a:t>
            </a:r>
          </a:p>
          <a:p>
            <a:r>
              <a:rPr lang="en-US" dirty="0" smtClean="0"/>
              <a:t>Recommendation</a:t>
            </a:r>
            <a:endParaRPr lang="en-US" dirty="0"/>
          </a:p>
          <a:p>
            <a:pPr lvl="1"/>
            <a:r>
              <a:rPr lang="en-US" dirty="0" smtClean="0"/>
              <a:t>Use these IP in regions where dataflow optimization is used</a:t>
            </a:r>
          </a:p>
          <a:p>
            <a:pPr lvl="1"/>
            <a:r>
              <a:rPr lang="en-US" dirty="0" smtClean="0"/>
              <a:t>This will auto-convert the input and output arrays into streaming arrays</a:t>
            </a:r>
          </a:p>
          <a:p>
            <a:r>
              <a:rPr lang="en-US" dirty="0" smtClean="0"/>
              <a:t>Alternatively, a Requirement:</a:t>
            </a:r>
          </a:p>
          <a:p>
            <a:pPr lvl="1"/>
            <a:r>
              <a:rPr lang="en-US" dirty="0" smtClean="0"/>
              <a:t>The input and output arrays must be marked as streaming using the command </a:t>
            </a:r>
            <a:r>
              <a:rPr lang="en-US" dirty="0" err="1" smtClean="0"/>
              <a:t>set_directive_stream</a:t>
            </a:r>
            <a:r>
              <a:rPr lang="en-US" dirty="0" smtClean="0"/>
              <a:t> (pragma STREAM)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the FFT and FIR IP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28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Pointers based applications</a:t>
            </a:r>
          </a:p>
          <a:p>
            <a:pPr lvl="1"/>
            <a:r>
              <a:rPr lang="en-US" dirty="0" smtClean="0"/>
              <a:t>Multi-access pointer issues and streams</a:t>
            </a:r>
          </a:p>
          <a:p>
            <a:r>
              <a:rPr lang="en-US" dirty="0" smtClean="0"/>
              <a:t>Streaming and shift registering applications</a:t>
            </a:r>
          </a:p>
          <a:p>
            <a:pPr lvl="1"/>
            <a:r>
              <a:rPr lang="en-US" dirty="0"/>
              <a:t>Generate efficient hardware from C sources using stream and shift register classes</a:t>
            </a:r>
            <a:endParaRPr lang="en-US" dirty="0" smtClean="0"/>
          </a:p>
          <a:p>
            <a:pPr lvl="0"/>
            <a:r>
              <a:rPr lang="en-US" dirty="0"/>
              <a:t>Support for OpenCV functions</a:t>
            </a:r>
          </a:p>
          <a:p>
            <a:pPr lvl="1"/>
            <a:r>
              <a:rPr lang="en-US" dirty="0"/>
              <a:t>Enable migration of OpenCV designs into Xilinx FPGA</a:t>
            </a:r>
          </a:p>
          <a:p>
            <a:pPr lvl="1"/>
            <a:r>
              <a:rPr lang="en-US" dirty="0"/>
              <a:t>Libraries target real-time full HD video processing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Comprehensive C Support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67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Many C algorithms sequentially shift data through </a:t>
            </a:r>
            <a:r>
              <a:rPr lang="en-US" dirty="0" smtClean="0"/>
              <a:t>arrays</a:t>
            </a:r>
          </a:p>
          <a:p>
            <a:pPr lvl="1"/>
            <a:r>
              <a:rPr lang="en-US" b="0" dirty="0" smtClean="0"/>
              <a:t>Add </a:t>
            </a:r>
            <a:r>
              <a:rPr lang="en-US" b="0" dirty="0"/>
              <a:t>a new value to the </a:t>
            </a:r>
            <a:r>
              <a:rPr lang="en-US" b="0" dirty="0" smtClean="0"/>
              <a:t>start of </a:t>
            </a:r>
            <a:r>
              <a:rPr lang="en-US" b="0" dirty="0"/>
              <a:t>the array, </a:t>
            </a:r>
            <a:endParaRPr lang="en-US" b="0" dirty="0" smtClean="0"/>
          </a:p>
          <a:p>
            <a:pPr lvl="1"/>
            <a:r>
              <a:rPr lang="en-US" b="0" dirty="0" smtClean="0"/>
              <a:t>Shift </a:t>
            </a:r>
            <a:r>
              <a:rPr lang="en-US" b="0" dirty="0"/>
              <a:t>the existing data through array, and </a:t>
            </a:r>
            <a:endParaRPr lang="en-US" b="0" dirty="0" smtClean="0"/>
          </a:p>
          <a:p>
            <a:pPr lvl="1"/>
            <a:r>
              <a:rPr lang="en-US" b="0" dirty="0" smtClean="0"/>
              <a:t>Drop </a:t>
            </a:r>
            <a:r>
              <a:rPr lang="en-US" b="0" dirty="0"/>
              <a:t>the oldest data </a:t>
            </a:r>
            <a:r>
              <a:rPr lang="en-US" b="0" dirty="0" smtClean="0"/>
              <a:t>value</a:t>
            </a:r>
          </a:p>
          <a:p>
            <a:r>
              <a:rPr lang="en-US" dirty="0" smtClean="0"/>
              <a:t>Common </a:t>
            </a:r>
            <a:r>
              <a:rPr lang="en-US" dirty="0"/>
              <a:t>way to implement a shift register from C into hardware </a:t>
            </a:r>
          </a:p>
          <a:p>
            <a:pPr lvl="1"/>
            <a:r>
              <a:rPr lang="en-US" b="0" dirty="0" smtClean="0"/>
              <a:t>Completely partition </a:t>
            </a:r>
            <a:r>
              <a:rPr lang="en-US" b="0" dirty="0"/>
              <a:t>the array into individual elements, and allow the data dependencies between </a:t>
            </a:r>
            <a:r>
              <a:rPr lang="en-US" b="0" dirty="0" smtClean="0"/>
              <a:t>the elements </a:t>
            </a:r>
            <a:r>
              <a:rPr lang="en-US" b="0" dirty="0"/>
              <a:t>in the RTL to imply a shift </a:t>
            </a:r>
            <a:r>
              <a:rPr lang="en-US" b="0" dirty="0" smtClean="0"/>
              <a:t>register</a:t>
            </a:r>
          </a:p>
          <a:p>
            <a:r>
              <a:rPr lang="en-US" dirty="0" smtClean="0"/>
              <a:t>SRL architectural resource is most efficient to implement the desired shift registers</a:t>
            </a:r>
          </a:p>
          <a:p>
            <a:pPr lvl="1"/>
            <a:r>
              <a:rPr lang="en-US" b="0" dirty="0"/>
              <a:t>When data is accessed in the middle of the shift register, logic synthesis cannot </a:t>
            </a:r>
            <a:r>
              <a:rPr lang="en-US" b="0" dirty="0" smtClean="0"/>
              <a:t>directly infer </a:t>
            </a:r>
            <a:r>
              <a:rPr lang="en-US" b="0" dirty="0"/>
              <a:t>an </a:t>
            </a:r>
            <a:r>
              <a:rPr lang="en-US" b="0" dirty="0" smtClean="0"/>
              <a:t>SRL</a:t>
            </a:r>
          </a:p>
          <a:p>
            <a:pPr lvl="1"/>
            <a:r>
              <a:rPr lang="en-US" b="0" dirty="0" smtClean="0"/>
              <a:t>Logic </a:t>
            </a:r>
            <a:r>
              <a:rPr lang="en-US" b="0" dirty="0"/>
              <a:t>synthesis may </a:t>
            </a:r>
            <a:r>
              <a:rPr lang="en-US" b="0" dirty="0" smtClean="0"/>
              <a:t>implement </a:t>
            </a:r>
            <a:r>
              <a:rPr lang="en-US" b="0" dirty="0"/>
              <a:t>the </a:t>
            </a:r>
            <a:r>
              <a:rPr lang="en-US" b="0" dirty="0" smtClean="0"/>
              <a:t>shift-resister in </a:t>
            </a:r>
            <a:r>
              <a:rPr lang="en-US" b="0" dirty="0"/>
              <a:t>flip-flops, due to other </a:t>
            </a:r>
            <a:r>
              <a:rPr lang="en-US" b="0" dirty="0" smtClean="0"/>
              <a:t>factors</a:t>
            </a:r>
          </a:p>
          <a:p>
            <a:r>
              <a:rPr lang="en-US" dirty="0" smtClean="0"/>
              <a:t>Use the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ap_shift_reg</a:t>
            </a:r>
            <a:r>
              <a:rPr lang="en-US" dirty="0"/>
              <a:t> class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50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Shift Registers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Copyright 2015 Xilinx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96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1800" dirty="0"/>
              <a:t>Class AP_SHIFT_REG infers an SRL</a:t>
            </a:r>
          </a:p>
          <a:p>
            <a:pPr lvl="1"/>
            <a:r>
              <a:rPr lang="en-US" sz="1600" dirty="0"/>
              <a:t>Ensures that the behavior of an SRL component can be modeled in C</a:t>
            </a:r>
          </a:p>
          <a:p>
            <a:pPr lvl="2"/>
            <a:r>
              <a:rPr lang="en-US" sz="1400" dirty="0"/>
              <a:t>Addressable shift register</a:t>
            </a:r>
          </a:p>
          <a:p>
            <a:pPr lvl="1"/>
            <a:r>
              <a:rPr lang="en-US" sz="1600" dirty="0"/>
              <a:t>Ensures that an SRL is in fact used in the implementation</a:t>
            </a:r>
          </a:p>
          <a:p>
            <a:pPr lvl="2"/>
            <a:r>
              <a:rPr lang="en-US" sz="1400" i="1" dirty="0" smtClean="0"/>
              <a:t>Guarantees</a:t>
            </a:r>
            <a:r>
              <a:rPr lang="en-US" sz="1400" dirty="0" smtClean="0"/>
              <a:t> </a:t>
            </a:r>
            <a:r>
              <a:rPr lang="en-US" sz="1400" dirty="0"/>
              <a:t>that the high-performance Xilinx primitive is used</a:t>
            </a:r>
          </a:p>
          <a:p>
            <a:pPr lvl="0"/>
            <a:r>
              <a:rPr lang="en-US" sz="1800" dirty="0"/>
              <a:t>Using the AP_SHIFT_REG</a:t>
            </a:r>
          </a:p>
          <a:p>
            <a:pPr lvl="1"/>
            <a:r>
              <a:rPr lang="en-US" sz="1600" dirty="0"/>
              <a:t>For use in C++ designs</a:t>
            </a:r>
          </a:p>
          <a:p>
            <a:pPr lvl="1"/>
            <a:r>
              <a:rPr lang="en-US" sz="1600" dirty="0"/>
              <a:t>Defined in the Vivado HLS tool header file </a:t>
            </a:r>
            <a:r>
              <a:rPr lang="en-US" sz="1600" i="1" dirty="0"/>
              <a:t>ap_shift_reg.h</a:t>
            </a:r>
            <a:endParaRPr lang="en-US" sz="1600" dirty="0"/>
          </a:p>
          <a:p>
            <a:pPr lvl="2"/>
            <a:r>
              <a:rPr lang="en-US" sz="1400" dirty="0"/>
              <a:t>Must be included</a:t>
            </a:r>
          </a:p>
          <a:p>
            <a:pPr lvl="0"/>
            <a:r>
              <a:rPr lang="en-US" sz="1800" dirty="0"/>
              <a:t>SRL operations modeled in C</a:t>
            </a:r>
          </a:p>
          <a:p>
            <a:pPr lvl="1"/>
            <a:r>
              <a:rPr lang="en-US" sz="1600" dirty="0"/>
              <a:t>Supported in the C code</a:t>
            </a:r>
          </a:p>
          <a:p>
            <a:pPr lvl="1"/>
            <a:r>
              <a:rPr lang="en-US" sz="1600" dirty="0"/>
              <a:t>Addressable read from the shift register</a:t>
            </a:r>
          </a:p>
          <a:p>
            <a:pPr lvl="1"/>
            <a:r>
              <a:rPr lang="en-US" sz="1600" dirty="0"/>
              <a:t>Addressable read from the shift register and shift</a:t>
            </a:r>
          </a:p>
          <a:p>
            <a:pPr lvl="1"/>
            <a:r>
              <a:rPr lang="en-US" sz="1600" dirty="0"/>
              <a:t>Addressable read from the shift register and shift if enabled</a:t>
            </a:r>
          </a:p>
          <a:p>
            <a:endParaRPr lang="en-US" sz="1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51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AP_SHIFT_REG Class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940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Read from the shift register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pPr lvl="0"/>
            <a:r>
              <a:rPr lang="en-US" dirty="0"/>
              <a:t>Read from </a:t>
            </a:r>
            <a:r>
              <a:rPr lang="en-US" dirty="0" smtClean="0"/>
              <a:t>and write to the </a:t>
            </a:r>
            <a:r>
              <a:rPr lang="en-US" dirty="0"/>
              <a:t>shift register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52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</a:t>
            </a:r>
            <a:r>
              <a:rPr lang="en-US" dirty="0" err="1" smtClean="0"/>
              <a:t>ap_shift_reg</a:t>
            </a:r>
            <a:r>
              <a:rPr lang="en-US" dirty="0" smtClean="0"/>
              <a:t> class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pic>
        <p:nvPicPr>
          <p:cNvPr id="1026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075" y="2114549"/>
            <a:ext cx="7771965" cy="1952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25" y="4362450"/>
            <a:ext cx="8377384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385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Read from and optionally write to the shift register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pPr lvl="0"/>
            <a:r>
              <a:rPr lang="en-US" dirty="0"/>
              <a:t>Shift only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53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</a:t>
            </a:r>
            <a:r>
              <a:rPr lang="en-US" dirty="0" err="1" smtClean="0"/>
              <a:t>ap_shift_reg</a:t>
            </a:r>
            <a:r>
              <a:rPr lang="en-US" dirty="0" smtClean="0"/>
              <a:t> class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pic>
        <p:nvPicPr>
          <p:cNvPr id="2050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5925" y="1943101"/>
            <a:ext cx="7267574" cy="2140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5925" y="4391025"/>
            <a:ext cx="8492289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678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Provides </a:t>
            </a:r>
            <a:r>
              <a:rPr lang="en-US" dirty="0"/>
              <a:t>a number of commonly used linear </a:t>
            </a:r>
            <a:r>
              <a:rPr lang="en-US" dirty="0" smtClean="0"/>
              <a:t>algebra functions</a:t>
            </a:r>
          </a:p>
          <a:p>
            <a:pPr lvl="1"/>
            <a:r>
              <a:rPr lang="en-US" b="0" dirty="0" smtClean="0"/>
              <a:t>All functions </a:t>
            </a:r>
            <a:r>
              <a:rPr lang="en-US" b="0" dirty="0"/>
              <a:t>in </a:t>
            </a:r>
            <a:r>
              <a:rPr lang="en-US" b="0" dirty="0" smtClean="0"/>
              <a:t>this library </a:t>
            </a:r>
            <a:r>
              <a:rPr lang="en-US" b="0" dirty="0"/>
              <a:t>use two-dimensional arrays </a:t>
            </a:r>
            <a:r>
              <a:rPr lang="en-US" b="0" dirty="0" smtClean="0"/>
              <a:t>to represent matrices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54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Algebra Library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© Copyright 2015 Xilinx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7504800"/>
              </p:ext>
            </p:extLst>
          </p:nvPr>
        </p:nvGraphicFramePr>
        <p:xfrm>
          <a:off x="1191252" y="2391357"/>
          <a:ext cx="10257797" cy="41208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51973"/>
                <a:gridCol w="2038350"/>
                <a:gridCol w="6467474"/>
              </a:tblGrid>
              <a:tr h="18559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Functions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Data Types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Description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</a:tr>
              <a:tr h="18559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cholesky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  <a:tc>
                  <a:txBody>
                    <a:bodyPr/>
                    <a:lstStyle/>
                    <a:p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float</a:t>
                      </a:r>
                    </a:p>
                    <a:p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ap_fixed</a:t>
                      </a:r>
                      <a:endParaRPr lang="en-US" sz="14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x_complex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&lt;float&gt;</a:t>
                      </a:r>
                    </a:p>
                    <a:p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x_complex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ap_fixed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&gt;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  <a:tc>
                  <a:txBody>
                    <a:bodyPr/>
                    <a:lstStyle/>
                    <a:p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Computes the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Cholesky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decomposition of input matrix A, returning matrix L. Matrix L can be upper or lower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triangular 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</a:tr>
              <a:tr h="18559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cholesky_inverse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  <a:tc>
                  <a:txBody>
                    <a:bodyPr/>
                    <a:lstStyle/>
                    <a:p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float</a:t>
                      </a:r>
                    </a:p>
                    <a:p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ap_fixed</a:t>
                      </a:r>
                      <a:endParaRPr lang="en-US" sz="14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x_complex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&lt;float&gt;</a:t>
                      </a:r>
                    </a:p>
                    <a:p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x_complex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ap_fixed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&gt;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  <a:tc>
                  <a:txBody>
                    <a:bodyPr/>
                    <a:lstStyle/>
                    <a:p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Computes the inverse of symmetric positive definite input matrix A by the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Cholesky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decomposition method, producing matrix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InverseA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</a:tr>
              <a:tr h="18559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matrix_multiply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  <a:tc>
                  <a:txBody>
                    <a:bodyPr/>
                    <a:lstStyle/>
                    <a:p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float</a:t>
                      </a:r>
                    </a:p>
                    <a:p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ap_fixed</a:t>
                      </a:r>
                      <a:endParaRPr lang="en-US" sz="14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x_complex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&lt;float&gt;</a:t>
                      </a:r>
                    </a:p>
                    <a:p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x_complex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ap_fixed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&gt;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  <a:tc>
                  <a:txBody>
                    <a:bodyPr/>
                    <a:lstStyle/>
                    <a:p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Computes the product of two matrices, returning a third matrix</a:t>
                      </a:r>
                      <a:endParaRPr lang="en-US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</a:tr>
              <a:tr h="18559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qrf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  <a:tc>
                  <a:txBody>
                    <a:bodyPr/>
                    <a:lstStyle/>
                    <a:p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float</a:t>
                      </a:r>
                    </a:p>
                    <a:p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x_complex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&lt;float&gt;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  <a:tc>
                  <a:txBody>
                    <a:bodyPr/>
                    <a:lstStyle/>
                    <a:p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Computes the full QR factorization (QR decomposition) of input matrix A, producing orthogonal output matrix Q and upper-triangular matrix R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</a:tr>
              <a:tr h="18559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qr_inverse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  <a:tc>
                  <a:txBody>
                    <a:bodyPr/>
                    <a:lstStyle/>
                    <a:p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float</a:t>
                      </a:r>
                    </a:p>
                    <a:p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x_complex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&lt;float&gt;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  <a:tc>
                  <a:txBody>
                    <a:bodyPr/>
                    <a:lstStyle/>
                    <a:p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Computes the inverse of input matrix A by the QR factorization method, producing matrix </a:t>
                      </a:r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InverseA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</a:tr>
              <a:tr h="18559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0" i="0" u="none" strike="noStrike" kern="1200" baseline="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svd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  <a:tc>
                  <a:txBody>
                    <a:bodyPr/>
                    <a:lstStyle/>
                    <a:p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float</a:t>
                      </a:r>
                    </a:p>
                    <a:p>
                      <a:r>
                        <a:rPr lang="en-US" sz="14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x_complex</a:t>
                      </a:r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&lt;float&gt;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  <a:tc>
                  <a:txBody>
                    <a:bodyPr/>
                    <a:lstStyle/>
                    <a:p>
                      <a:r>
                        <a:rPr lang="en-US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Computes the singular value decomposition of input matrix A, producing matrices U, S and V</a:t>
                      </a:r>
                      <a:endParaRPr lang="en-US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8009" marR="88009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51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Language Support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Pointers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Coding Considerations and IO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Streams </a:t>
            </a:r>
          </a:p>
          <a:p>
            <a:r>
              <a:rPr lang="en-US" i="1" dirty="0" smtClean="0">
                <a:solidFill>
                  <a:schemeClr val="tx1"/>
                </a:solidFill>
              </a:rPr>
              <a:t>Libraries Support</a:t>
            </a:r>
          </a:p>
          <a:p>
            <a:pPr lvl="1"/>
            <a:r>
              <a:rPr lang="en-US" dirty="0" smtClean="0">
                <a:solidFill>
                  <a:schemeClr val="bg2"/>
                </a:solidFill>
              </a:rPr>
              <a:t>FFT, FIR, Shift Registers and Linear Algebra</a:t>
            </a:r>
          </a:p>
          <a:p>
            <a:pPr lvl="1"/>
            <a:r>
              <a:rPr lang="en-US" i="1" dirty="0" err="1" smtClean="0">
                <a:solidFill>
                  <a:schemeClr val="tx1"/>
                </a:solidFill>
              </a:rPr>
              <a:t>OpenCV</a:t>
            </a:r>
            <a:endParaRPr lang="en-US" i="1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bg2"/>
                </a:solidFill>
              </a:rPr>
              <a:t>Summary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55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891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 video libraries</a:t>
            </a:r>
          </a:p>
          <a:p>
            <a:pPr lvl="1"/>
            <a:r>
              <a:rPr lang="en-US" dirty="0"/>
              <a:t>Available within Vivado HLS tool header files</a:t>
            </a:r>
          </a:p>
          <a:p>
            <a:pPr lvl="2"/>
            <a:r>
              <a:rPr lang="en-US" i="1" dirty="0"/>
              <a:t>hls_video.h</a:t>
            </a:r>
            <a:r>
              <a:rPr lang="en-US" dirty="0"/>
              <a:t> library</a:t>
            </a:r>
          </a:p>
          <a:p>
            <a:pPr lvl="2"/>
            <a:r>
              <a:rPr lang="en-US" i="1" dirty="0"/>
              <a:t>hls_opencv.h</a:t>
            </a:r>
            <a:r>
              <a:rPr lang="en-US" dirty="0"/>
              <a:t> library</a:t>
            </a:r>
          </a:p>
          <a:p>
            <a:pPr lvl="0"/>
            <a:r>
              <a:rPr lang="en-US" dirty="0"/>
              <a:t>Enable migration of OpenCV designs for use with the Vivado HLS tool</a:t>
            </a:r>
          </a:p>
          <a:p>
            <a:pPr lvl="0"/>
            <a:r>
              <a:rPr lang="en-US" dirty="0"/>
              <a:t>HLS video library is intended to replace many basic OpenCV functions</a:t>
            </a:r>
          </a:p>
          <a:p>
            <a:pPr lvl="1"/>
            <a:r>
              <a:rPr lang="en-US" dirty="0"/>
              <a:t>Similar interfaces and algorithms to OpenCV</a:t>
            </a:r>
          </a:p>
          <a:p>
            <a:pPr lvl="1"/>
            <a:r>
              <a:rPr lang="en-US" dirty="0"/>
              <a:t>Focus on image processing functions implemented in FPGA fabric such as full HD video processing</a:t>
            </a:r>
          </a:p>
          <a:p>
            <a:pPr lvl="1"/>
            <a:r>
              <a:rPr lang="en-US" dirty="0"/>
              <a:t>Includes FPGA-specific optimizations</a:t>
            </a:r>
          </a:p>
          <a:p>
            <a:pPr lvl="2"/>
            <a:r>
              <a:rPr lang="en-US" dirty="0"/>
              <a:t>Fixed-point operations instead of floating point</a:t>
            </a:r>
          </a:p>
          <a:p>
            <a:pPr lvl="2"/>
            <a:r>
              <a:rPr lang="en-US" dirty="0"/>
              <a:t>On-chip line buffers and window buffers</a:t>
            </a:r>
          </a:p>
          <a:p>
            <a:pPr lvl="1"/>
            <a:r>
              <a:rPr lang="en-US" dirty="0"/>
              <a:t>Not necessarily bit-accurate</a:t>
            </a:r>
          </a:p>
          <a:p>
            <a:pPr lvl="1"/>
            <a:r>
              <a:rPr lang="en-US" dirty="0"/>
              <a:t>Libraries support standard AXI4 interfaces for easy system integration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56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Libraries Supported in </a:t>
            </a:r>
            <a:r>
              <a:rPr lang="en-US" dirty="0" err="1" smtClean="0"/>
              <a:t>Vivado</a:t>
            </a:r>
            <a:r>
              <a:rPr lang="en-US" dirty="0" smtClean="0"/>
              <a:t> HLS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849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C++ code contained in hls namespace: #include “hls_video.h”</a:t>
            </a:r>
          </a:p>
          <a:p>
            <a:pPr lvl="0"/>
            <a:r>
              <a:rPr lang="en-US" dirty="0"/>
              <a:t>Similar interface; equivalent behavior with OpenCV</a:t>
            </a:r>
          </a:p>
          <a:p>
            <a:pPr lvl="1"/>
            <a:r>
              <a:rPr lang="en-US" dirty="0"/>
              <a:t>OpenCV library: cvScale(src, dst, scale, shift);</a:t>
            </a:r>
          </a:p>
          <a:p>
            <a:pPr lvl="1"/>
            <a:r>
              <a:rPr lang="en-US" dirty="0"/>
              <a:t>HLS video library: hls::Scale&lt;...&gt;(src, dst, scale, shift);</a:t>
            </a:r>
          </a:p>
          <a:p>
            <a:pPr lvl="0"/>
            <a:r>
              <a:rPr lang="en-US" dirty="0"/>
              <a:t>Some constructor arguments have corresponding or replacement template parameters</a:t>
            </a:r>
          </a:p>
          <a:p>
            <a:pPr lvl="1"/>
            <a:r>
              <a:rPr lang="en-US" dirty="0"/>
              <a:t>OpenCV library: cv::Mat mat(rows, cols, CV_8UC3);</a:t>
            </a:r>
          </a:p>
          <a:p>
            <a:pPr lvl="1"/>
            <a:r>
              <a:rPr lang="en-US" dirty="0"/>
              <a:t>HLS video library: hls::Mat&lt;ROWS, COLS, HLS_8UC3&gt; mat(rows, cols);</a:t>
            </a:r>
          </a:p>
          <a:p>
            <a:pPr lvl="2"/>
            <a:r>
              <a:rPr lang="en-US" dirty="0"/>
              <a:t>ROWS and COLS specify the maximum size of an image processed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57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Library Functions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033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Library Supported Functions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58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pic>
        <p:nvPicPr>
          <p:cNvPr id="3074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1000125"/>
            <a:ext cx="8163133" cy="5505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854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</a:t>
            </a:r>
            <a:r>
              <a:rPr lang="en-US" dirty="0" err="1" smtClean="0"/>
              <a:t>OpenCV</a:t>
            </a:r>
            <a:r>
              <a:rPr lang="en-US" dirty="0" smtClean="0"/>
              <a:t> in FPGA Designs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59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pic>
        <p:nvPicPr>
          <p:cNvPr id="4098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975" y="1645443"/>
            <a:ext cx="8067947" cy="4612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793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4483099"/>
          </a:xfrm>
        </p:spPr>
        <p:txBody>
          <a:bodyPr/>
          <a:lstStyle/>
          <a:p>
            <a:r>
              <a:rPr lang="en-US" dirty="0" smtClean="0"/>
              <a:t>The vast majority of C, C++ and SystemC is supported</a:t>
            </a:r>
          </a:p>
          <a:p>
            <a:pPr lvl="1"/>
            <a:r>
              <a:rPr lang="en-US" dirty="0" smtClean="0"/>
              <a:t>Provided it is statically defined at </a:t>
            </a:r>
            <a:r>
              <a:rPr lang="en-US" b="1" u="sng" dirty="0" smtClean="0"/>
              <a:t>compile time</a:t>
            </a:r>
          </a:p>
          <a:p>
            <a:pPr lvl="1"/>
            <a:r>
              <a:rPr lang="en-US" dirty="0" smtClean="0"/>
              <a:t>If it’s not defined until </a:t>
            </a:r>
            <a:r>
              <a:rPr lang="en-US" b="1" u="sng" dirty="0" smtClean="0"/>
              <a:t>run time</a:t>
            </a:r>
            <a:r>
              <a:rPr lang="en-US" dirty="0" smtClean="0"/>
              <a:t>, it won’ be synthesizable</a:t>
            </a:r>
          </a:p>
          <a:p>
            <a:endParaRPr lang="en-US" dirty="0" smtClean="0"/>
          </a:p>
          <a:p>
            <a:r>
              <a:rPr lang="en-US" dirty="0" smtClean="0"/>
              <a:t>Any of the three variants of C can be used</a:t>
            </a:r>
          </a:p>
          <a:p>
            <a:pPr lvl="1"/>
            <a:r>
              <a:rPr lang="en-US" dirty="0" smtClean="0"/>
              <a:t>If C is used, </a:t>
            </a:r>
            <a:r>
              <a:rPr lang="en-US" dirty="0" err="1" smtClean="0"/>
              <a:t>Vivado</a:t>
            </a:r>
            <a:r>
              <a:rPr lang="en-US" dirty="0" smtClean="0"/>
              <a:t> HLS expects the file extensions to be .c</a:t>
            </a:r>
          </a:p>
          <a:p>
            <a:pPr lvl="1"/>
            <a:r>
              <a:rPr lang="en-US" dirty="0" smtClean="0"/>
              <a:t>For C++ and SystemC it expects file extensions .</a:t>
            </a:r>
            <a:r>
              <a:rPr lang="en-US" dirty="0" err="1" smtClean="0"/>
              <a:t>cpp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Let’s look at an example using a FIR</a:t>
            </a:r>
          </a:p>
          <a:p>
            <a:pPr lvl="1"/>
            <a:r>
              <a:rPr lang="en-US" dirty="0" smtClean="0"/>
              <a:t>Single data input x</a:t>
            </a:r>
          </a:p>
          <a:p>
            <a:pPr lvl="1"/>
            <a:r>
              <a:rPr lang="en-US" dirty="0" smtClean="0"/>
              <a:t>Coefficients are stored in a ROM</a:t>
            </a:r>
          </a:p>
          <a:p>
            <a:pPr lvl="1"/>
            <a:r>
              <a:rPr lang="en-US" dirty="0" smtClean="0"/>
              <a:t>A single output: function return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C, C++ and SystemC Support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Partitioned </a:t>
            </a:r>
            <a:r>
              <a:rPr lang="en-US" dirty="0" err="1" smtClean="0"/>
              <a:t>OpenCV</a:t>
            </a:r>
            <a:r>
              <a:rPr lang="en-US" dirty="0" smtClean="0"/>
              <a:t> Application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60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pic>
        <p:nvPicPr>
          <p:cNvPr id="5122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1725" y="1743074"/>
            <a:ext cx="7531722" cy="450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993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Develop OpenCV application on desktop</a:t>
            </a:r>
          </a:p>
          <a:p>
            <a:pPr lvl="0"/>
            <a:r>
              <a:rPr lang="en-US" dirty="0"/>
              <a:t>Run OpenCV application on ARM® cores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without </a:t>
            </a:r>
            <a:r>
              <a:rPr lang="en-US" dirty="0"/>
              <a:t>modification</a:t>
            </a:r>
          </a:p>
          <a:p>
            <a:pPr lvl="0"/>
            <a:r>
              <a:rPr lang="en-US" dirty="0"/>
              <a:t>Abstract FPGA portion using I/O functions</a:t>
            </a:r>
          </a:p>
          <a:p>
            <a:pPr lvl="0"/>
            <a:r>
              <a:rPr lang="en-US" dirty="0"/>
              <a:t>Replace OpenCV function calls with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synthesizable </a:t>
            </a:r>
            <a:r>
              <a:rPr lang="en-US" dirty="0"/>
              <a:t>code</a:t>
            </a:r>
          </a:p>
          <a:p>
            <a:pPr lvl="0"/>
            <a:r>
              <a:rPr lang="en-US" dirty="0"/>
              <a:t>Run HLS to generate FPGA accelerator</a:t>
            </a:r>
          </a:p>
          <a:p>
            <a:r>
              <a:rPr lang="en-US" dirty="0"/>
              <a:t>Replace call to synthesizable code with call to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FPGA </a:t>
            </a:r>
            <a:r>
              <a:rPr lang="en-US" dirty="0"/>
              <a:t>accelerator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61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OpenCV</a:t>
            </a:r>
            <a:r>
              <a:rPr lang="en-US" dirty="0" smtClean="0"/>
              <a:t> Design Flow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pic>
        <p:nvPicPr>
          <p:cNvPr id="6146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7674" y="1581150"/>
            <a:ext cx="3209925" cy="4698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768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Interface libraries convert to/from OpenCV image to HLS type</a:t>
            </a:r>
          </a:p>
          <a:p>
            <a:pPr lvl="1"/>
            <a:r>
              <a:rPr lang="en-US" dirty="0" smtClean="0"/>
              <a:t>HLS </a:t>
            </a:r>
            <a:r>
              <a:rPr lang="en-US" dirty="0"/>
              <a:t>MAT format: synthesizable and AXI4 Stream support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62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 </a:t>
            </a:r>
            <a:r>
              <a:rPr lang="en-US" dirty="0" err="1" smtClean="0"/>
              <a:t>Testbench</a:t>
            </a:r>
            <a:r>
              <a:rPr lang="en-US" dirty="0" smtClean="0"/>
              <a:t>: Interface Library Example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pic>
        <p:nvPicPr>
          <p:cNvPr id="7170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552700"/>
            <a:ext cx="8904238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626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Synthesizable C Function Example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63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pic>
        <p:nvPicPr>
          <p:cNvPr id="8194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650" y="1581150"/>
            <a:ext cx="9400556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7942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/>
                </a:solidFill>
              </a:rPr>
              <a:t>Language Support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Pointers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Coding Considerations and IO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Streams 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Libraries </a:t>
            </a:r>
            <a:r>
              <a:rPr lang="en-US" dirty="0">
                <a:solidFill>
                  <a:schemeClr val="bg2"/>
                </a:solidFill>
              </a:rPr>
              <a:t>Support</a:t>
            </a:r>
          </a:p>
          <a:p>
            <a:pPr lvl="1"/>
            <a:r>
              <a:rPr lang="en-US" dirty="0">
                <a:solidFill>
                  <a:schemeClr val="bg2"/>
                </a:solidFill>
              </a:rPr>
              <a:t>FFT, FIR, Shift Registers and Linear Algebra</a:t>
            </a:r>
          </a:p>
          <a:p>
            <a:pPr lvl="1"/>
            <a:r>
              <a:rPr lang="en-US" dirty="0" err="1" smtClean="0">
                <a:solidFill>
                  <a:schemeClr val="bg2"/>
                </a:solidFill>
              </a:rPr>
              <a:t>OpenCV</a:t>
            </a:r>
            <a:endParaRPr lang="en-US" dirty="0">
              <a:solidFill>
                <a:schemeClr val="bg2"/>
              </a:solidFill>
            </a:endParaRPr>
          </a:p>
          <a:p>
            <a:r>
              <a:rPr lang="en-US" i="1" dirty="0" smtClean="0">
                <a:solidFill>
                  <a:schemeClr val="tx1"/>
                </a:solidFill>
              </a:rPr>
              <a:t>Summary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64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74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4581524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Vivado</a:t>
            </a:r>
            <a:r>
              <a:rPr lang="en-US" dirty="0" smtClean="0"/>
              <a:t> HLS supports C, C++, and </a:t>
            </a:r>
            <a:r>
              <a:rPr lang="en-US" dirty="0" err="1" smtClean="0"/>
              <a:t>SystemC</a:t>
            </a:r>
            <a:endParaRPr lang="en-US" dirty="0" smtClean="0"/>
          </a:p>
          <a:p>
            <a:pPr lvl="1"/>
            <a:r>
              <a:rPr lang="en-US" dirty="0" smtClean="0"/>
              <a:t>Vast majority of constructs are synthesizable provided they are statically defined at compile time</a:t>
            </a:r>
          </a:p>
          <a:p>
            <a:r>
              <a:rPr lang="en-US" dirty="0" smtClean="0"/>
              <a:t>Some of the unsupported constructs are</a:t>
            </a:r>
          </a:p>
          <a:p>
            <a:pPr lvl="1"/>
            <a:r>
              <a:rPr lang="en-US" dirty="0" smtClean="0"/>
              <a:t>System calls and function pointer</a:t>
            </a:r>
          </a:p>
          <a:p>
            <a:pPr lvl="1"/>
            <a:r>
              <a:rPr lang="en-US" dirty="0" smtClean="0"/>
              <a:t>Forward declared data type</a:t>
            </a:r>
          </a:p>
          <a:p>
            <a:pPr lvl="1"/>
            <a:r>
              <a:rPr lang="en-US" dirty="0" smtClean="0"/>
              <a:t>Recursive type functions</a:t>
            </a:r>
          </a:p>
          <a:p>
            <a:pPr lvl="1"/>
            <a:r>
              <a:rPr lang="en-US" dirty="0" smtClean="0"/>
              <a:t>Dynamic memory allocation</a:t>
            </a:r>
          </a:p>
          <a:p>
            <a:pPr lvl="1"/>
            <a:r>
              <a:rPr lang="en-US" dirty="0" smtClean="0"/>
              <a:t>Dynamic virtual calls</a:t>
            </a:r>
          </a:p>
          <a:p>
            <a:pPr lvl="1"/>
            <a:r>
              <a:rPr lang="en-US" dirty="0" smtClean="0"/>
              <a:t>Pointer reinterpretation</a:t>
            </a:r>
          </a:p>
          <a:p>
            <a:r>
              <a:rPr lang="en-US" dirty="0"/>
              <a:t>Multi-access pointer is a pointer which is read and written to multiple times</a:t>
            </a:r>
          </a:p>
          <a:p>
            <a:pPr lvl="1"/>
            <a:r>
              <a:rPr lang="en-US" dirty="0"/>
              <a:t>Must be marked as volatile or reads and writes will be optimized away</a:t>
            </a:r>
          </a:p>
          <a:p>
            <a:pPr lvl="1"/>
            <a:r>
              <a:rPr lang="en-US" dirty="0"/>
              <a:t>Cannot be rigorously validated with C simulation</a:t>
            </a:r>
          </a:p>
          <a:p>
            <a:pPr lvl="1"/>
            <a:r>
              <a:rPr lang="en-US" dirty="0"/>
              <a:t>Require a depth specification for RTL </a:t>
            </a:r>
            <a:r>
              <a:rPr lang="en-US" dirty="0" smtClean="0"/>
              <a:t>simulation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65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</a:t>
            </a:r>
            <a:r>
              <a:rPr lang="en-US" dirty="0" err="1" smtClean="0"/>
              <a:t>struct</a:t>
            </a:r>
            <a:r>
              <a:rPr lang="en-US" dirty="0" smtClean="0"/>
              <a:t> is passed as a pointer the data are accessed as pass-by-reference</a:t>
            </a:r>
          </a:p>
          <a:p>
            <a:r>
              <a:rPr lang="en-US" dirty="0" smtClean="0"/>
              <a:t>When </a:t>
            </a:r>
            <a:r>
              <a:rPr lang="en-US" dirty="0" err="1" smtClean="0"/>
              <a:t>struct</a:t>
            </a:r>
            <a:r>
              <a:rPr lang="en-US" dirty="0" smtClean="0"/>
              <a:t> is not passed a pointer the data are accessed as by value</a:t>
            </a:r>
          </a:p>
          <a:p>
            <a:r>
              <a:rPr lang="en-US" dirty="0" smtClean="0"/>
              <a:t>When pointer arithmetic is performed, argument may be implemented as </a:t>
            </a:r>
            <a:r>
              <a:rPr lang="en-US" dirty="0" err="1" smtClean="0"/>
              <a:t>ap_bus</a:t>
            </a:r>
            <a:r>
              <a:rPr lang="en-US" dirty="0" smtClean="0"/>
              <a:t> or </a:t>
            </a:r>
            <a:r>
              <a:rPr lang="en-US" dirty="0" err="1" smtClean="0"/>
              <a:t>ap_fifo</a:t>
            </a:r>
            <a:endParaRPr lang="en-US" dirty="0" smtClean="0"/>
          </a:p>
          <a:p>
            <a:r>
              <a:rPr lang="en-US" dirty="0" smtClean="0"/>
              <a:t>Stream can be used instead of multiple-access pointer</a:t>
            </a:r>
          </a:p>
          <a:p>
            <a:r>
              <a:rPr lang="en-US" dirty="0" err="1" smtClean="0"/>
              <a:t>Vivado</a:t>
            </a:r>
            <a:r>
              <a:rPr lang="en-US" dirty="0" smtClean="0"/>
              <a:t> HLS provides support for FFT, FIR, SRL, and Linear Algebra</a:t>
            </a:r>
          </a:p>
          <a:p>
            <a:pPr lvl="0"/>
            <a:r>
              <a:rPr lang="en-US" dirty="0"/>
              <a:t>Stream and shift registers classes may </a:t>
            </a:r>
            <a:r>
              <a:rPr lang="en-US" dirty="0" smtClean="0"/>
              <a:t>model </a:t>
            </a:r>
            <a:r>
              <a:rPr lang="en-US" dirty="0"/>
              <a:t>and implement </a:t>
            </a:r>
            <a:r>
              <a:rPr lang="en-US" dirty="0" smtClean="0"/>
              <a:t>hardware better</a:t>
            </a:r>
            <a:endParaRPr lang="en-US" dirty="0"/>
          </a:p>
          <a:p>
            <a:pPr lvl="0"/>
            <a:r>
              <a:rPr lang="en-US" dirty="0"/>
              <a:t>HLS video libraries</a:t>
            </a:r>
          </a:p>
          <a:p>
            <a:pPr lvl="1"/>
            <a:r>
              <a:rPr lang="en-US" dirty="0"/>
              <a:t>Drop-in replacement for OpenCV and provide high QoR</a:t>
            </a:r>
          </a:p>
          <a:p>
            <a:endParaRPr lang="en-US" sz="2400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66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4838699"/>
          </a:xfrm>
        </p:spPr>
        <p:txBody>
          <a:bodyPr>
            <a:noAutofit/>
          </a:bodyPr>
          <a:lstStyle/>
          <a:p>
            <a:r>
              <a:rPr lang="en-US" sz="1800" dirty="0" smtClean="0"/>
              <a:t>C coding style</a:t>
            </a:r>
          </a:p>
          <a:p>
            <a:pPr lvl="1"/>
            <a:r>
              <a:rPr lang="en-US" sz="1600" dirty="0" smtClean="0"/>
              <a:t>The top-level function defines the IO ports</a:t>
            </a:r>
          </a:p>
          <a:p>
            <a:pPr lvl="1"/>
            <a:r>
              <a:rPr lang="en-US" sz="1600" dirty="0" smtClean="0"/>
              <a:t>If required, sub-functions can be added</a:t>
            </a:r>
          </a:p>
          <a:p>
            <a:r>
              <a:rPr lang="en-US" sz="1800" dirty="0" smtClean="0"/>
              <a:t>Storage</a:t>
            </a:r>
          </a:p>
          <a:p>
            <a:pPr lvl="1"/>
            <a:r>
              <a:rPr lang="en-US" sz="1600" dirty="0" smtClean="0"/>
              <a:t>Static: required for anything which must hold it’s </a:t>
            </a:r>
            <a:br>
              <a:rPr lang="en-US" sz="1600" dirty="0" smtClean="0"/>
            </a:br>
            <a:r>
              <a:rPr lang="en-US" sz="1600" dirty="0" smtClean="0"/>
              <a:t>value between invocations</a:t>
            </a:r>
          </a:p>
          <a:p>
            <a:pPr lvl="2"/>
            <a:r>
              <a:rPr lang="en-US" sz="1400" dirty="0" smtClean="0"/>
              <a:t>A C simulation will confirm what is required to be </a:t>
            </a:r>
            <a:br>
              <a:rPr lang="en-US" sz="1400" dirty="0" smtClean="0"/>
            </a:br>
            <a:r>
              <a:rPr lang="en-US" sz="1400" dirty="0" smtClean="0"/>
              <a:t>a static</a:t>
            </a:r>
          </a:p>
          <a:p>
            <a:pPr lvl="2"/>
            <a:r>
              <a:rPr lang="en-US" sz="1400" dirty="0" smtClean="0"/>
              <a:t>Will become a register or memory</a:t>
            </a:r>
          </a:p>
          <a:p>
            <a:pPr lvl="2"/>
            <a:r>
              <a:rPr lang="en-US" sz="1400" dirty="0" smtClean="0"/>
              <a:t>Other variables may become storage, depending on </a:t>
            </a:r>
            <a:br>
              <a:rPr lang="en-US" sz="1400" dirty="0" smtClean="0"/>
            </a:br>
            <a:r>
              <a:rPr lang="en-US" sz="1400" dirty="0" smtClean="0"/>
              <a:t>the implementation</a:t>
            </a:r>
          </a:p>
          <a:p>
            <a:pPr lvl="1"/>
            <a:r>
              <a:rPr lang="en-US" sz="1600" dirty="0" smtClean="0"/>
              <a:t>Const: ensures the values are seen as constants </a:t>
            </a:r>
            <a:br>
              <a:rPr lang="en-US" sz="1600" dirty="0" smtClean="0"/>
            </a:br>
            <a:r>
              <a:rPr lang="en-US" sz="1600" dirty="0" smtClean="0"/>
              <a:t>which never changed</a:t>
            </a:r>
          </a:p>
          <a:p>
            <a:r>
              <a:rPr lang="en-US" sz="1800" dirty="0" smtClean="0"/>
              <a:t>FIR details</a:t>
            </a:r>
          </a:p>
          <a:p>
            <a:pPr lvl="1"/>
            <a:r>
              <a:rPr lang="en-US" sz="1600" dirty="0" smtClean="0"/>
              <a:t>Coefficients are loaded from a file</a:t>
            </a:r>
          </a:p>
          <a:p>
            <a:pPr lvl="2"/>
            <a:r>
              <a:rPr lang="en-US" sz="1400" dirty="0" smtClean="0"/>
              <a:t>Use the “const” keyword to ensure the data is seen as </a:t>
            </a:r>
            <a:br>
              <a:rPr lang="en-US" sz="1400" dirty="0" smtClean="0"/>
            </a:br>
            <a:r>
              <a:rPr lang="en-US" sz="1400" dirty="0" smtClean="0"/>
              <a:t>constant and a ROM is used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 Filter with C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247993" y="2008016"/>
            <a:ext cx="3532340" cy="4247317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>
              <a:tabLst>
                <a:tab pos="457200" algn="l"/>
              </a:tabLst>
            </a:pPr>
            <a:r>
              <a:rPr lang="en-US" sz="1000" dirty="0" smtClean="0"/>
              <a:t>     </a:t>
            </a:r>
            <a:r>
              <a:rPr lang="en-US" sz="1000" dirty="0" err="1" smtClean="0"/>
              <a:t>data_t</a:t>
            </a:r>
            <a:r>
              <a:rPr lang="en-US" sz="1000" dirty="0" smtClean="0"/>
              <a:t> fir (</a:t>
            </a:r>
          </a:p>
          <a:p>
            <a:pPr algn="l">
              <a:tabLst>
                <a:tab pos="457200" algn="l"/>
              </a:tabLst>
            </a:pPr>
            <a:r>
              <a:rPr lang="en-US" sz="1000" dirty="0" smtClean="0"/>
              <a:t>	</a:t>
            </a:r>
            <a:r>
              <a:rPr lang="en-US" sz="1000" dirty="0" err="1" smtClean="0"/>
              <a:t>data_t</a:t>
            </a:r>
            <a:r>
              <a:rPr lang="en-US" sz="1000" dirty="0" smtClean="0"/>
              <a:t> x</a:t>
            </a:r>
          </a:p>
          <a:p>
            <a:pPr algn="l">
              <a:tabLst>
                <a:tab pos="457200" algn="l"/>
              </a:tabLst>
            </a:pPr>
            <a:r>
              <a:rPr lang="en-US" sz="1000" dirty="0" smtClean="0"/>
              <a:t>      ) {</a:t>
            </a:r>
          </a:p>
          <a:p>
            <a:pPr algn="l">
              <a:tabLst>
                <a:tab pos="457200" algn="l"/>
              </a:tabLst>
            </a:pPr>
            <a:endParaRPr lang="en-US" sz="1000" dirty="0" smtClean="0"/>
          </a:p>
          <a:p>
            <a:pPr algn="l">
              <a:tabLst>
                <a:tab pos="457200" algn="l"/>
              </a:tabLst>
            </a:pPr>
            <a:r>
              <a:rPr lang="en-US" sz="1000" dirty="0" smtClean="0"/>
              <a:t>      static </a:t>
            </a:r>
            <a:r>
              <a:rPr lang="en-US" sz="1000" dirty="0" err="1" smtClean="0"/>
              <a:t>data_t</a:t>
            </a:r>
            <a:r>
              <a:rPr lang="en-US" sz="1000" dirty="0" smtClean="0"/>
              <a:t> </a:t>
            </a:r>
            <a:r>
              <a:rPr lang="en-US" sz="1000" dirty="0" err="1" smtClean="0"/>
              <a:t>shift_reg</a:t>
            </a:r>
            <a:r>
              <a:rPr lang="en-US" sz="1000" dirty="0" smtClean="0"/>
              <a:t>[N];</a:t>
            </a:r>
          </a:p>
          <a:p>
            <a:pPr algn="l">
              <a:tabLst>
                <a:tab pos="457200" algn="l"/>
              </a:tabLst>
            </a:pPr>
            <a:r>
              <a:rPr lang="en-US" sz="1000" dirty="0" smtClean="0"/>
              <a:t>      </a:t>
            </a:r>
            <a:r>
              <a:rPr lang="en-US" sz="1000" dirty="0" err="1" smtClean="0"/>
              <a:t>acc_t</a:t>
            </a:r>
            <a:r>
              <a:rPr lang="en-US" sz="1000" dirty="0" smtClean="0"/>
              <a:t> acc;</a:t>
            </a:r>
          </a:p>
          <a:p>
            <a:pPr algn="l">
              <a:tabLst>
                <a:tab pos="457200" algn="l"/>
              </a:tabLst>
            </a:pPr>
            <a:r>
              <a:rPr lang="en-US" sz="1000" dirty="0" smtClean="0"/>
              <a:t>      </a:t>
            </a:r>
            <a:r>
              <a:rPr lang="en-US" sz="1000" dirty="0" err="1" smtClean="0"/>
              <a:t>int</a:t>
            </a:r>
            <a:r>
              <a:rPr lang="en-US" sz="1000" dirty="0" smtClean="0"/>
              <a:t> </a:t>
            </a:r>
            <a:r>
              <a:rPr lang="en-US" sz="1000" dirty="0" err="1" smtClean="0"/>
              <a:t>i</a:t>
            </a:r>
            <a:r>
              <a:rPr lang="en-US" sz="1000" dirty="0" smtClean="0"/>
              <a:t>;</a:t>
            </a:r>
          </a:p>
          <a:p>
            <a:pPr algn="l">
              <a:tabLst>
                <a:tab pos="457200" algn="l"/>
              </a:tabLst>
            </a:pPr>
            <a:r>
              <a:rPr lang="en-US" sz="1000" dirty="0" smtClean="0"/>
              <a:t>  </a:t>
            </a:r>
          </a:p>
          <a:p>
            <a:pPr algn="l">
              <a:spcBef>
                <a:spcPct val="50000"/>
              </a:spcBef>
              <a:tabLst>
                <a:tab pos="457200" algn="l"/>
              </a:tabLst>
              <a:defRPr/>
            </a:pPr>
            <a:r>
              <a:rPr lang="en-US" altLang="zh-CN" sz="1000" dirty="0" smtClean="0">
                <a:ea typeface="宋体" charset="-122"/>
              </a:rPr>
              <a:t>     const </a:t>
            </a:r>
            <a:r>
              <a:rPr lang="en-US" altLang="zh-CN" sz="1000" dirty="0" err="1" smtClean="0">
                <a:ea typeface="宋体" charset="-122"/>
              </a:rPr>
              <a:t>coef_t</a:t>
            </a:r>
            <a:r>
              <a:rPr lang="en-US" altLang="zh-CN" sz="1000" dirty="0" smtClean="0">
                <a:ea typeface="宋体" charset="-122"/>
              </a:rPr>
              <a:t> c[N+1]={</a:t>
            </a:r>
          </a:p>
          <a:p>
            <a:pPr algn="l">
              <a:spcBef>
                <a:spcPct val="50000"/>
              </a:spcBef>
              <a:tabLst>
                <a:tab pos="457200" algn="l"/>
              </a:tabLst>
              <a:defRPr/>
            </a:pPr>
            <a:r>
              <a:rPr lang="en-US" altLang="zh-CN" sz="1000" dirty="0" smtClean="0">
                <a:ea typeface="宋体" charset="-122"/>
              </a:rPr>
              <a:t>#include "</a:t>
            </a:r>
            <a:r>
              <a:rPr lang="en-US" altLang="zh-CN" sz="1000" dirty="0" err="1" smtClean="0">
                <a:ea typeface="宋体" charset="-122"/>
              </a:rPr>
              <a:t>fir_coef.h</a:t>
            </a:r>
            <a:r>
              <a:rPr lang="en-US" altLang="zh-CN" sz="1000" dirty="0" smtClean="0">
                <a:ea typeface="宋体" charset="-122"/>
              </a:rPr>
              <a:t>"</a:t>
            </a:r>
          </a:p>
          <a:p>
            <a:pPr algn="l">
              <a:spcBef>
                <a:spcPct val="50000"/>
              </a:spcBef>
              <a:tabLst>
                <a:tab pos="457200" algn="l"/>
              </a:tabLst>
              <a:defRPr/>
            </a:pPr>
            <a:r>
              <a:rPr lang="en-US" altLang="zh-CN" sz="1000" dirty="0" smtClean="0">
                <a:ea typeface="宋体" charset="-122"/>
              </a:rPr>
              <a:t>      };</a:t>
            </a:r>
          </a:p>
          <a:p>
            <a:pPr algn="l">
              <a:spcBef>
                <a:spcPct val="50000"/>
              </a:spcBef>
              <a:tabLst>
                <a:tab pos="457200" algn="l"/>
              </a:tabLst>
              <a:defRPr/>
            </a:pPr>
            <a:endParaRPr lang="en-US" sz="1000" dirty="0" smtClean="0"/>
          </a:p>
          <a:p>
            <a:pPr algn="l">
              <a:tabLst>
                <a:tab pos="457200" algn="l"/>
              </a:tabLst>
            </a:pPr>
            <a:r>
              <a:rPr lang="en-US" sz="1000" dirty="0" smtClean="0"/>
              <a:t>      acc=0;</a:t>
            </a:r>
          </a:p>
          <a:p>
            <a:pPr algn="l">
              <a:tabLst>
                <a:tab pos="457200" algn="l"/>
              </a:tabLst>
            </a:pPr>
            <a:r>
              <a:rPr lang="en-US" sz="1000" dirty="0" smtClean="0"/>
              <a:t>      </a:t>
            </a:r>
            <a:r>
              <a:rPr lang="en-US" sz="1000" b="1" dirty="0" err="1" smtClean="0"/>
              <a:t>mac_loop</a:t>
            </a:r>
            <a:r>
              <a:rPr lang="en-US" sz="1000" dirty="0" smtClean="0"/>
              <a:t>: for (</a:t>
            </a:r>
            <a:r>
              <a:rPr lang="en-US" sz="1000" dirty="0" err="1" smtClean="0"/>
              <a:t>i</a:t>
            </a:r>
            <a:r>
              <a:rPr lang="en-US" sz="1000" dirty="0" smtClean="0"/>
              <a:t>=N-1;i&gt;=0;i--) {</a:t>
            </a:r>
          </a:p>
          <a:p>
            <a:pPr algn="l">
              <a:tabLst>
                <a:tab pos="457200" algn="l"/>
              </a:tabLst>
            </a:pPr>
            <a:r>
              <a:rPr lang="en-US" sz="1000" dirty="0" smtClean="0"/>
              <a:t>         if (</a:t>
            </a:r>
            <a:r>
              <a:rPr lang="en-US" sz="1000" dirty="0" err="1" smtClean="0"/>
              <a:t>i</a:t>
            </a:r>
            <a:r>
              <a:rPr lang="en-US" sz="1000" dirty="0" smtClean="0"/>
              <a:t>==0) {</a:t>
            </a:r>
          </a:p>
          <a:p>
            <a:pPr algn="l">
              <a:tabLst>
                <a:tab pos="457200" algn="l"/>
              </a:tabLst>
            </a:pPr>
            <a:r>
              <a:rPr lang="en-US" sz="1000" dirty="0" smtClean="0"/>
              <a:t>           acc+=x*c[0];</a:t>
            </a:r>
          </a:p>
          <a:p>
            <a:pPr algn="l">
              <a:tabLst>
                <a:tab pos="457200" algn="l"/>
              </a:tabLst>
            </a:pPr>
            <a:r>
              <a:rPr lang="en-US" sz="1000" dirty="0" smtClean="0"/>
              <a:t>           </a:t>
            </a:r>
            <a:r>
              <a:rPr lang="en-US" sz="1000" dirty="0" err="1" smtClean="0"/>
              <a:t>shift_reg</a:t>
            </a:r>
            <a:r>
              <a:rPr lang="en-US" sz="1000" dirty="0" smtClean="0"/>
              <a:t>[0]=x;</a:t>
            </a:r>
          </a:p>
          <a:p>
            <a:pPr algn="l">
              <a:tabLst>
                <a:tab pos="457200" algn="l"/>
              </a:tabLst>
            </a:pPr>
            <a:r>
              <a:rPr lang="en-US" sz="1000" dirty="0" smtClean="0"/>
              <a:t>         } else {</a:t>
            </a:r>
          </a:p>
          <a:p>
            <a:pPr algn="l">
              <a:tabLst>
                <a:tab pos="457200" algn="l"/>
              </a:tabLst>
            </a:pPr>
            <a:r>
              <a:rPr lang="en-US" sz="1000" dirty="0" smtClean="0"/>
              <a:t>           </a:t>
            </a:r>
            <a:r>
              <a:rPr lang="en-US" sz="1000" dirty="0" err="1" smtClean="0"/>
              <a:t>shift_reg</a:t>
            </a:r>
            <a:r>
              <a:rPr lang="en-US" sz="1000" dirty="0" smtClean="0"/>
              <a:t>[</a:t>
            </a:r>
            <a:r>
              <a:rPr lang="en-US" sz="1000" dirty="0" err="1" smtClean="0"/>
              <a:t>i</a:t>
            </a:r>
            <a:r>
              <a:rPr lang="en-US" sz="1000" dirty="0" smtClean="0"/>
              <a:t>]=</a:t>
            </a:r>
            <a:r>
              <a:rPr lang="en-US" sz="1000" dirty="0" err="1" smtClean="0"/>
              <a:t>shift_reg</a:t>
            </a:r>
            <a:r>
              <a:rPr lang="en-US" sz="1000" dirty="0" smtClean="0"/>
              <a:t>[i-1];  </a:t>
            </a:r>
          </a:p>
          <a:p>
            <a:pPr algn="l">
              <a:tabLst>
                <a:tab pos="457200" algn="l"/>
              </a:tabLst>
            </a:pPr>
            <a:r>
              <a:rPr lang="en-US" sz="1000" dirty="0" smtClean="0"/>
              <a:t>           acc+=</a:t>
            </a:r>
            <a:r>
              <a:rPr lang="en-US" sz="1000" dirty="0" err="1" smtClean="0"/>
              <a:t>shift_reg</a:t>
            </a:r>
            <a:r>
              <a:rPr lang="en-US" sz="1000" dirty="0" smtClean="0"/>
              <a:t>[</a:t>
            </a:r>
            <a:r>
              <a:rPr lang="en-US" sz="1000" dirty="0" err="1" smtClean="0"/>
              <a:t>i</a:t>
            </a:r>
            <a:r>
              <a:rPr lang="en-US" sz="1000" dirty="0" smtClean="0"/>
              <a:t>]*c[</a:t>
            </a:r>
            <a:r>
              <a:rPr lang="en-US" sz="1000" dirty="0" err="1" smtClean="0"/>
              <a:t>i</a:t>
            </a:r>
            <a:r>
              <a:rPr lang="en-US" sz="1000" dirty="0" smtClean="0"/>
              <a:t>];</a:t>
            </a:r>
          </a:p>
          <a:p>
            <a:pPr algn="l">
              <a:tabLst>
                <a:tab pos="457200" algn="l"/>
              </a:tabLst>
            </a:pPr>
            <a:r>
              <a:rPr lang="en-US" sz="1000" dirty="0" smtClean="0"/>
              <a:t>         }</a:t>
            </a:r>
          </a:p>
          <a:p>
            <a:pPr algn="l">
              <a:tabLst>
                <a:tab pos="457200" algn="l"/>
              </a:tabLst>
            </a:pPr>
            <a:r>
              <a:rPr lang="en-US" sz="1000" dirty="0" smtClean="0"/>
              <a:t>      }</a:t>
            </a:r>
          </a:p>
          <a:p>
            <a:pPr algn="l">
              <a:tabLst>
                <a:tab pos="457200" algn="l"/>
              </a:tabLst>
            </a:pPr>
            <a:endParaRPr lang="en-US" sz="1000" dirty="0" smtClean="0"/>
          </a:p>
          <a:p>
            <a:pPr algn="l">
              <a:tabLst>
                <a:tab pos="457200" algn="l"/>
              </a:tabLst>
            </a:pPr>
            <a:r>
              <a:rPr lang="en-US" sz="1000" dirty="0" smtClean="0"/>
              <a:t>      return=acc;</a:t>
            </a:r>
          </a:p>
          <a:p>
            <a:pPr algn="l">
              <a:tabLst>
                <a:tab pos="457200" algn="l"/>
              </a:tabLst>
            </a:pPr>
            <a:r>
              <a:rPr lang="en-US" sz="1000" dirty="0" smtClean="0"/>
              <a:t>     }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8295728" y="3659430"/>
            <a:ext cx="1638185" cy="0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725925" y="1854395"/>
            <a:ext cx="431528" cy="253916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050" b="1" dirty="0" err="1" smtClean="0"/>
              <a:t>fir.c</a:t>
            </a:r>
            <a:endParaRPr lang="en-US" sz="1050" b="1" dirty="0"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036299" y="2872856"/>
            <a:ext cx="716707" cy="1785104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000" dirty="0" smtClean="0"/>
              <a:t>-1,</a:t>
            </a:r>
          </a:p>
          <a:p>
            <a:pPr algn="l"/>
            <a:r>
              <a:rPr lang="en-US" sz="1000" dirty="0" smtClean="0"/>
              <a:t>-20,</a:t>
            </a:r>
          </a:p>
          <a:p>
            <a:pPr algn="l"/>
            <a:r>
              <a:rPr lang="en-US" sz="1000" dirty="0" smtClean="0"/>
              <a:t>-19,</a:t>
            </a:r>
          </a:p>
          <a:p>
            <a:pPr algn="l"/>
            <a:r>
              <a:rPr lang="en-US" sz="1000" dirty="0" smtClean="0"/>
              <a:t>84,</a:t>
            </a:r>
          </a:p>
          <a:p>
            <a:pPr algn="l"/>
            <a:r>
              <a:rPr lang="en-US" sz="1000" dirty="0" smtClean="0"/>
              <a:t>271,</a:t>
            </a:r>
          </a:p>
          <a:p>
            <a:pPr algn="l"/>
            <a:r>
              <a:rPr lang="en-US" sz="1000" dirty="0" smtClean="0"/>
              <a:t>370,</a:t>
            </a:r>
          </a:p>
          <a:p>
            <a:pPr algn="l"/>
            <a:r>
              <a:rPr lang="en-US" sz="1000" dirty="0" smtClean="0"/>
              <a:t>271,</a:t>
            </a:r>
          </a:p>
          <a:p>
            <a:pPr algn="l"/>
            <a:r>
              <a:rPr lang="en-US" sz="1000" dirty="0" smtClean="0"/>
              <a:t>88,</a:t>
            </a:r>
          </a:p>
          <a:p>
            <a:pPr algn="l"/>
            <a:r>
              <a:rPr lang="en-US" sz="1000" dirty="0" smtClean="0"/>
              <a:t>-19,</a:t>
            </a:r>
          </a:p>
          <a:p>
            <a:pPr algn="l"/>
            <a:r>
              <a:rPr lang="en-US" sz="1000" dirty="0" smtClean="0"/>
              <a:t>-20,</a:t>
            </a:r>
          </a:p>
          <a:p>
            <a:pPr algn="l"/>
            <a:r>
              <a:rPr lang="en-US" sz="1000" dirty="0" smtClean="0"/>
              <a:t>-1,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831526" y="2565616"/>
            <a:ext cx="1228640" cy="253916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050" b="1" dirty="0" err="1" smtClean="0"/>
              <a:t>fir_coeff.h</a:t>
            </a:r>
            <a:endParaRPr lang="en-US" sz="1050" b="1" dirty="0" smtClean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4749799"/>
          </a:xfrm>
        </p:spPr>
        <p:txBody>
          <a:bodyPr>
            <a:noAutofit/>
          </a:bodyPr>
          <a:lstStyle/>
          <a:p>
            <a:r>
              <a:rPr lang="en-US" sz="1800" dirty="0" smtClean="0"/>
              <a:t>Static and Const have great impact on array implementation</a:t>
            </a:r>
          </a:p>
          <a:p>
            <a:pPr lvl="1"/>
            <a:r>
              <a:rPr lang="en-US" sz="1600" dirty="0" smtClean="0"/>
              <a:t>Const, as shown on previous slide, implies a ROM</a:t>
            </a:r>
          </a:p>
          <a:p>
            <a:pPr lvl="1"/>
            <a:r>
              <a:rPr lang="en-US" sz="1600" dirty="0" smtClean="0"/>
              <a:t>Static can impact how RAMs are initialized</a:t>
            </a:r>
          </a:p>
          <a:p>
            <a:r>
              <a:rPr lang="en-US" sz="1800" dirty="0" smtClean="0"/>
              <a:t>A typical coding style changes</a:t>
            </a:r>
          </a:p>
          <a:p>
            <a:pPr lvl="1"/>
            <a:endParaRPr lang="en-US" sz="1600" dirty="0" smtClean="0"/>
          </a:p>
          <a:p>
            <a:pPr lvl="1">
              <a:buNone/>
            </a:pPr>
            <a:endParaRPr lang="en-US" sz="1600" dirty="0" smtClean="0"/>
          </a:p>
          <a:p>
            <a:pPr lvl="1"/>
            <a:r>
              <a:rPr lang="en-US" sz="1600" dirty="0" smtClean="0"/>
              <a:t>Implies </a:t>
            </a:r>
            <a:r>
              <a:rPr lang="en-US" sz="1600" dirty="0" err="1" smtClean="0"/>
              <a:t>coeff</a:t>
            </a:r>
            <a:r>
              <a:rPr lang="en-US" sz="1600" dirty="0" smtClean="0"/>
              <a:t> is set each time the function is executed</a:t>
            </a:r>
          </a:p>
          <a:p>
            <a:pPr lvl="1"/>
            <a:r>
              <a:rPr lang="en-US" sz="1600" dirty="0" smtClean="0"/>
              <a:t>Resets in the RAM being explicitly loaded each transaction</a:t>
            </a:r>
          </a:p>
          <a:p>
            <a:pPr lvl="2"/>
            <a:r>
              <a:rPr lang="en-US" sz="1400" dirty="0" smtClean="0"/>
              <a:t>Costs clock cycles</a:t>
            </a:r>
          </a:p>
          <a:p>
            <a:pPr lvl="1"/>
            <a:r>
              <a:rPr lang="en-US" sz="1600" dirty="0" smtClean="0"/>
              <a:t>The array can be initialized as a static</a:t>
            </a:r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pPr lvl="1"/>
            <a:r>
              <a:rPr lang="en-US" sz="1600" dirty="0" smtClean="0"/>
              <a:t>Statics are initialized at “start up” only</a:t>
            </a:r>
          </a:p>
          <a:p>
            <a:pPr lvl="2"/>
            <a:r>
              <a:rPr lang="en-US" sz="1400" dirty="0" smtClean="0"/>
              <a:t>In the C, in the RTL via bitstream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Arrays to RAMs : Initialization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84627" y="2992626"/>
            <a:ext cx="4044273" cy="507831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endParaRPr lang="en-US" sz="900" b="1" dirty="0" smtClean="0"/>
          </a:p>
          <a:p>
            <a:pPr algn="l"/>
            <a:r>
              <a:rPr lang="en-US" sz="900" b="1" dirty="0" smtClean="0"/>
              <a:t>int coeff[8] = {-2, 8, -4, 10, 14, 10, -4, 8, -2};</a:t>
            </a:r>
          </a:p>
          <a:p>
            <a:pPr algn="l"/>
            <a:endParaRPr lang="en-US" sz="900" b="1" dirty="0" smtClean="0"/>
          </a:p>
        </p:txBody>
      </p:sp>
      <p:grpSp>
        <p:nvGrpSpPr>
          <p:cNvPr id="4" name="Group 71"/>
          <p:cNvGrpSpPr/>
          <p:nvPr/>
        </p:nvGrpSpPr>
        <p:grpSpPr>
          <a:xfrm>
            <a:off x="9374444" y="2992626"/>
            <a:ext cx="457082" cy="228600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7" name="Straight Connector 6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Rounded Rectangle 10"/>
          <p:cNvSpPr/>
          <p:nvPr/>
        </p:nvSpPr>
        <p:spPr>
          <a:xfrm>
            <a:off x="11162552" y="3299866"/>
            <a:ext cx="716707" cy="230431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/>
              <a:t>Run</a:t>
            </a:r>
            <a:endParaRPr lang="en-US" sz="800" b="1" dirty="0"/>
          </a:p>
        </p:txBody>
      </p:sp>
      <p:grpSp>
        <p:nvGrpSpPr>
          <p:cNvPr id="6" name="Group 71"/>
          <p:cNvGrpSpPr/>
          <p:nvPr/>
        </p:nvGrpSpPr>
        <p:grpSpPr>
          <a:xfrm>
            <a:off x="9831527" y="2992626"/>
            <a:ext cx="457082" cy="228600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13" name="Straight Connector 12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71"/>
          <p:cNvGrpSpPr/>
          <p:nvPr/>
        </p:nvGrpSpPr>
        <p:grpSpPr>
          <a:xfrm>
            <a:off x="10292266" y="2992626"/>
            <a:ext cx="457082" cy="228600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18" name="Straight Connector 17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71"/>
          <p:cNvGrpSpPr/>
          <p:nvPr/>
        </p:nvGrpSpPr>
        <p:grpSpPr>
          <a:xfrm>
            <a:off x="10753006" y="2992626"/>
            <a:ext cx="457082" cy="228600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23" name="Straight Connector 22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71"/>
          <p:cNvGrpSpPr/>
          <p:nvPr/>
        </p:nvGrpSpPr>
        <p:grpSpPr>
          <a:xfrm>
            <a:off x="11217404" y="2992626"/>
            <a:ext cx="457082" cy="228600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28" name="Straight Connector 27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Right Arrow 33"/>
          <p:cNvSpPr/>
          <p:nvPr/>
        </p:nvSpPr>
        <p:spPr>
          <a:xfrm>
            <a:off x="5787253" y="3031030"/>
            <a:ext cx="819093" cy="38405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ounded Rectangle 34"/>
          <p:cNvSpPr/>
          <p:nvPr/>
        </p:nvSpPr>
        <p:spPr>
          <a:xfrm>
            <a:off x="7067087" y="3299865"/>
            <a:ext cx="4044272" cy="230430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/>
              <a:t>Init  RAM</a:t>
            </a:r>
            <a:endParaRPr lang="en-US" sz="800" b="1" dirty="0"/>
          </a:p>
        </p:txBody>
      </p:sp>
      <p:grpSp>
        <p:nvGrpSpPr>
          <p:cNvPr id="27" name="Group 71"/>
          <p:cNvGrpSpPr/>
          <p:nvPr/>
        </p:nvGrpSpPr>
        <p:grpSpPr>
          <a:xfrm>
            <a:off x="7067088" y="2992625"/>
            <a:ext cx="457082" cy="228600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37" name="Straight Connector 36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71"/>
          <p:cNvGrpSpPr/>
          <p:nvPr/>
        </p:nvGrpSpPr>
        <p:grpSpPr>
          <a:xfrm>
            <a:off x="7524170" y="2992625"/>
            <a:ext cx="457082" cy="228600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42" name="Straight Connector 41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71"/>
          <p:cNvGrpSpPr/>
          <p:nvPr/>
        </p:nvGrpSpPr>
        <p:grpSpPr>
          <a:xfrm>
            <a:off x="7984910" y="2992625"/>
            <a:ext cx="457082" cy="228600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47" name="Straight Connector 46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71"/>
          <p:cNvGrpSpPr/>
          <p:nvPr/>
        </p:nvGrpSpPr>
        <p:grpSpPr>
          <a:xfrm>
            <a:off x="8445650" y="2992625"/>
            <a:ext cx="457082" cy="228600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52" name="Straight Connector 51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71"/>
          <p:cNvGrpSpPr/>
          <p:nvPr/>
        </p:nvGrpSpPr>
        <p:grpSpPr>
          <a:xfrm>
            <a:off x="8910048" y="2992625"/>
            <a:ext cx="457082" cy="228600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57" name="Straight Connector 56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TextBox 60"/>
          <p:cNvSpPr txBox="1"/>
          <p:nvPr/>
        </p:nvSpPr>
        <p:spPr>
          <a:xfrm>
            <a:off x="1384626" y="4856943"/>
            <a:ext cx="4197853" cy="507831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endParaRPr lang="en-US" sz="900" b="1" dirty="0" smtClean="0"/>
          </a:p>
          <a:p>
            <a:pPr algn="l"/>
            <a:r>
              <a:rPr lang="en-US" sz="900" b="1" dirty="0" smtClean="0"/>
              <a:t>static int coeff[8] = {4, -2, 8, -4, 10, 14, 10, -4, 8, -2, 4};</a:t>
            </a:r>
          </a:p>
          <a:p>
            <a:pPr algn="l"/>
            <a:endParaRPr lang="en-US" sz="900" b="1" dirty="0" smtClean="0"/>
          </a:p>
        </p:txBody>
      </p:sp>
      <p:grpSp>
        <p:nvGrpSpPr>
          <p:cNvPr id="46" name="Group 71"/>
          <p:cNvGrpSpPr/>
          <p:nvPr/>
        </p:nvGrpSpPr>
        <p:grpSpPr>
          <a:xfrm>
            <a:off x="9374444" y="4856943"/>
            <a:ext cx="457082" cy="228600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63" name="Straight Connector 62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Rounded Rectangle 66"/>
          <p:cNvSpPr/>
          <p:nvPr/>
        </p:nvSpPr>
        <p:spPr>
          <a:xfrm>
            <a:off x="7067086" y="5164183"/>
            <a:ext cx="4556208" cy="230431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b="1" dirty="0" smtClean="0"/>
              <a:t>Run</a:t>
            </a:r>
            <a:endParaRPr lang="en-US" sz="800" b="1" dirty="0"/>
          </a:p>
        </p:txBody>
      </p:sp>
      <p:grpSp>
        <p:nvGrpSpPr>
          <p:cNvPr id="51" name="Group 71"/>
          <p:cNvGrpSpPr/>
          <p:nvPr/>
        </p:nvGrpSpPr>
        <p:grpSpPr>
          <a:xfrm>
            <a:off x="9831527" y="4856943"/>
            <a:ext cx="457082" cy="228600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69" name="Straight Connector 68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oup 71"/>
          <p:cNvGrpSpPr/>
          <p:nvPr/>
        </p:nvGrpSpPr>
        <p:grpSpPr>
          <a:xfrm>
            <a:off x="10292266" y="4856943"/>
            <a:ext cx="457082" cy="228600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74" name="Straight Connector 73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71"/>
          <p:cNvGrpSpPr/>
          <p:nvPr/>
        </p:nvGrpSpPr>
        <p:grpSpPr>
          <a:xfrm>
            <a:off x="10753006" y="4856943"/>
            <a:ext cx="457082" cy="228600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79" name="Straight Connector 78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71"/>
          <p:cNvGrpSpPr/>
          <p:nvPr/>
        </p:nvGrpSpPr>
        <p:grpSpPr>
          <a:xfrm>
            <a:off x="11217404" y="4856943"/>
            <a:ext cx="457082" cy="228600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84" name="Straight Connector 83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TextBox 87"/>
          <p:cNvSpPr txBox="1"/>
          <p:nvPr/>
        </p:nvSpPr>
        <p:spPr>
          <a:xfrm>
            <a:off x="7374247" y="5509827"/>
            <a:ext cx="3993080" cy="600164"/>
          </a:xfrm>
          <a:prstGeom prst="rect">
            <a:avLst/>
          </a:prstGeom>
          <a:solidFill>
            <a:srgbClr val="FFFF99"/>
          </a:solidFill>
          <a:ln w="38100">
            <a:solidFill>
              <a:srgbClr val="FF0000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A coefficient array does not need to be initialized every time but doing that costs “nothing” in software, unlike hardware</a:t>
            </a:r>
          </a:p>
        </p:txBody>
      </p:sp>
      <p:sp>
        <p:nvSpPr>
          <p:cNvPr id="89" name="Right Arrow 88"/>
          <p:cNvSpPr/>
          <p:nvPr/>
        </p:nvSpPr>
        <p:spPr>
          <a:xfrm>
            <a:off x="5787253" y="4895347"/>
            <a:ext cx="819093" cy="38405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3" name="Group 71"/>
          <p:cNvGrpSpPr/>
          <p:nvPr/>
        </p:nvGrpSpPr>
        <p:grpSpPr>
          <a:xfrm>
            <a:off x="7067088" y="4856942"/>
            <a:ext cx="457082" cy="228600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92" name="Straight Connector 91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Group 71"/>
          <p:cNvGrpSpPr/>
          <p:nvPr/>
        </p:nvGrpSpPr>
        <p:grpSpPr>
          <a:xfrm>
            <a:off x="7524170" y="4856942"/>
            <a:ext cx="457082" cy="228600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97" name="Straight Connector 96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" name="Group 71"/>
          <p:cNvGrpSpPr/>
          <p:nvPr/>
        </p:nvGrpSpPr>
        <p:grpSpPr>
          <a:xfrm>
            <a:off x="7984910" y="4856942"/>
            <a:ext cx="457082" cy="228600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102" name="Straight Connector 101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Group 71"/>
          <p:cNvGrpSpPr/>
          <p:nvPr/>
        </p:nvGrpSpPr>
        <p:grpSpPr>
          <a:xfrm>
            <a:off x="8445650" y="4856942"/>
            <a:ext cx="457082" cy="228600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107" name="Straight Connector 106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1" name="Group 71"/>
          <p:cNvGrpSpPr/>
          <p:nvPr/>
        </p:nvGrpSpPr>
        <p:grpSpPr>
          <a:xfrm>
            <a:off x="8910048" y="4856942"/>
            <a:ext cx="457082" cy="228600"/>
            <a:chOff x="-66694" y="1130300"/>
            <a:chExt cx="533401" cy="228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112" name="Straight Connector 111"/>
            <p:cNvCxnSpPr/>
            <p:nvPr/>
          </p:nvCxnSpPr>
          <p:spPr>
            <a:xfrm>
              <a:off x="-66693" y="11303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 rot="5400000">
              <a:off x="85707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 rot="5400000">
              <a:off x="-180994" y="1244600"/>
              <a:ext cx="2286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/>
          </p:nvCxnSpPr>
          <p:spPr>
            <a:xfrm>
              <a:off x="200007" y="1358900"/>
              <a:ext cx="26670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6" name="Slide Number Placeholder 11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118" name="Footer Placeholder 11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C++ Coding Style</a:t>
            </a:r>
          </a:p>
          <a:p>
            <a:pPr lvl="1"/>
            <a:r>
              <a:rPr lang="en-US" sz="1600" dirty="0" smtClean="0"/>
              <a:t>Top-level defines RTL IO</a:t>
            </a:r>
          </a:p>
          <a:p>
            <a:pPr lvl="1"/>
            <a:r>
              <a:rPr lang="en-US" sz="1600" dirty="0" smtClean="0"/>
              <a:t>A class defines the functionality</a:t>
            </a:r>
          </a:p>
          <a:p>
            <a:pPr lvl="2"/>
            <a:r>
              <a:rPr lang="en-US" sz="1400" dirty="0" smtClean="0"/>
              <a:t>Additional classes or sub-functions </a:t>
            </a:r>
            <a:br>
              <a:rPr lang="en-US" sz="1400" dirty="0" smtClean="0"/>
            </a:br>
            <a:r>
              <a:rPr lang="en-US" sz="1400" dirty="0" smtClean="0"/>
              <a:t>can be added</a:t>
            </a:r>
          </a:p>
          <a:p>
            <a:pPr lvl="1"/>
            <a:r>
              <a:rPr lang="en-US" sz="1600" dirty="0" smtClean="0"/>
              <a:t>The class is instantiated in the </a:t>
            </a:r>
            <a:br>
              <a:rPr lang="en-US" sz="1600" dirty="0" smtClean="0"/>
            </a:br>
            <a:r>
              <a:rPr lang="en-US" sz="1600" dirty="0" smtClean="0"/>
              <a:t>top-level function</a:t>
            </a:r>
          </a:p>
          <a:p>
            <a:pPr lvl="2"/>
            <a:r>
              <a:rPr lang="en-US" sz="1400" dirty="0" smtClean="0"/>
              <a:t>Methods can be used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 Filter with C++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326514" y="1405320"/>
            <a:ext cx="5324106" cy="4992650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endParaRPr lang="en-US" sz="1000" dirty="0" smtClean="0"/>
          </a:p>
          <a:p>
            <a:pPr algn="l"/>
            <a:r>
              <a:rPr lang="en-US" sz="1000" dirty="0" smtClean="0"/>
              <a:t>template&lt;class </a:t>
            </a:r>
            <a:r>
              <a:rPr lang="en-US" sz="1000" dirty="0" err="1" smtClean="0"/>
              <a:t>coef_T</a:t>
            </a:r>
            <a:r>
              <a:rPr lang="en-US" sz="1000" dirty="0" smtClean="0"/>
              <a:t>, class </a:t>
            </a:r>
            <a:r>
              <a:rPr lang="en-US" sz="1000" dirty="0" err="1" smtClean="0"/>
              <a:t>data_T</a:t>
            </a:r>
            <a:r>
              <a:rPr lang="en-US" sz="1000" dirty="0" smtClean="0"/>
              <a:t>, class </a:t>
            </a:r>
            <a:r>
              <a:rPr lang="en-US" sz="1000" dirty="0" err="1" smtClean="0"/>
              <a:t>acc_T</a:t>
            </a:r>
            <a:r>
              <a:rPr lang="en-US" sz="1000" dirty="0" smtClean="0"/>
              <a:t>&gt;</a:t>
            </a:r>
          </a:p>
          <a:p>
            <a:pPr algn="l"/>
            <a:r>
              <a:rPr lang="en-US" sz="1000" dirty="0" smtClean="0"/>
              <a:t>const </a:t>
            </a:r>
            <a:r>
              <a:rPr lang="en-US" sz="1000" dirty="0" err="1" smtClean="0"/>
              <a:t>coef_T</a:t>
            </a:r>
            <a:r>
              <a:rPr lang="en-US" sz="1000" dirty="0" smtClean="0"/>
              <a:t> </a:t>
            </a:r>
            <a:r>
              <a:rPr lang="en-US" sz="1000" dirty="0" err="1" smtClean="0"/>
              <a:t>CFir</a:t>
            </a:r>
            <a:r>
              <a:rPr lang="en-US" sz="1000" dirty="0" smtClean="0"/>
              <a:t>&lt;</a:t>
            </a:r>
            <a:r>
              <a:rPr lang="en-US" sz="1000" dirty="0" err="1" smtClean="0"/>
              <a:t>coef_T</a:t>
            </a:r>
            <a:r>
              <a:rPr lang="en-US" sz="1000" dirty="0" smtClean="0"/>
              <a:t>, </a:t>
            </a:r>
            <a:r>
              <a:rPr lang="en-US" sz="1000" dirty="0" err="1" smtClean="0"/>
              <a:t>data_T</a:t>
            </a:r>
            <a:r>
              <a:rPr lang="en-US" sz="1000" dirty="0" smtClean="0"/>
              <a:t>, </a:t>
            </a:r>
            <a:r>
              <a:rPr lang="en-US" sz="1000" dirty="0" err="1" smtClean="0"/>
              <a:t>acc_T</a:t>
            </a:r>
            <a:r>
              <a:rPr lang="en-US" sz="1000" dirty="0" smtClean="0"/>
              <a:t>&gt;::c[] =</a:t>
            </a:r>
          </a:p>
          <a:p>
            <a:pPr algn="l"/>
            <a:r>
              <a:rPr lang="en-US" sz="1000" dirty="0" smtClean="0"/>
              <a:t>  {</a:t>
            </a:r>
          </a:p>
          <a:p>
            <a:pPr algn="l"/>
            <a:r>
              <a:rPr lang="en-US" sz="1000" dirty="0" smtClean="0"/>
              <a:t>#include "</a:t>
            </a:r>
            <a:r>
              <a:rPr lang="en-US" sz="1000" dirty="0" err="1" smtClean="0"/>
              <a:t>fir_coeff.h</a:t>
            </a:r>
            <a:r>
              <a:rPr lang="en-US" sz="1000" dirty="0" smtClean="0"/>
              <a:t>"</a:t>
            </a:r>
          </a:p>
          <a:p>
            <a:pPr algn="l"/>
            <a:r>
              <a:rPr lang="en-US" sz="1000" dirty="0" smtClean="0"/>
              <a:t>    };</a:t>
            </a:r>
          </a:p>
          <a:p>
            <a:pPr algn="l"/>
            <a:endParaRPr lang="en-US" sz="1000" dirty="0" smtClean="0"/>
          </a:p>
          <a:p>
            <a:pPr algn="l"/>
            <a:r>
              <a:rPr lang="en-US" sz="1000" dirty="0" smtClean="0"/>
              <a:t>template&lt;class </a:t>
            </a:r>
            <a:r>
              <a:rPr lang="en-US" sz="1000" dirty="0" err="1" smtClean="0"/>
              <a:t>coef_T</a:t>
            </a:r>
            <a:r>
              <a:rPr lang="en-US" sz="1000" dirty="0" smtClean="0"/>
              <a:t>, class </a:t>
            </a:r>
            <a:r>
              <a:rPr lang="en-US" sz="1000" dirty="0" err="1" smtClean="0"/>
              <a:t>data_T</a:t>
            </a:r>
            <a:r>
              <a:rPr lang="en-US" sz="1000" dirty="0" smtClean="0"/>
              <a:t>, class </a:t>
            </a:r>
            <a:r>
              <a:rPr lang="en-US" sz="1000" dirty="0" err="1" smtClean="0"/>
              <a:t>acc_T</a:t>
            </a:r>
            <a:r>
              <a:rPr lang="en-US" sz="1000" dirty="0" smtClean="0"/>
              <a:t>&gt;</a:t>
            </a:r>
          </a:p>
          <a:p>
            <a:pPr algn="l"/>
            <a:r>
              <a:rPr lang="en-US" sz="1000" dirty="0" err="1" smtClean="0"/>
              <a:t>data_T</a:t>
            </a:r>
            <a:r>
              <a:rPr lang="en-US" sz="1000" dirty="0" smtClean="0"/>
              <a:t> </a:t>
            </a:r>
            <a:r>
              <a:rPr lang="en-US" sz="1000" b="1" dirty="0" err="1" smtClean="0"/>
              <a:t>CFir</a:t>
            </a:r>
            <a:r>
              <a:rPr lang="en-US" sz="1000" dirty="0" smtClean="0"/>
              <a:t>&lt;</a:t>
            </a:r>
            <a:r>
              <a:rPr lang="en-US" sz="1000" dirty="0" err="1" smtClean="0"/>
              <a:t>coef_T</a:t>
            </a:r>
            <a:r>
              <a:rPr lang="en-US" sz="1000" dirty="0" smtClean="0"/>
              <a:t>, </a:t>
            </a:r>
            <a:r>
              <a:rPr lang="en-US" sz="1000" dirty="0" err="1" smtClean="0"/>
              <a:t>data_T</a:t>
            </a:r>
            <a:r>
              <a:rPr lang="en-US" sz="1000" dirty="0" smtClean="0"/>
              <a:t>, </a:t>
            </a:r>
            <a:r>
              <a:rPr lang="en-US" sz="1000" dirty="0" err="1" smtClean="0"/>
              <a:t>acc_T</a:t>
            </a:r>
            <a:r>
              <a:rPr lang="en-US" sz="1000" dirty="0" smtClean="0"/>
              <a:t>&gt;::</a:t>
            </a:r>
            <a:r>
              <a:rPr lang="en-US" sz="1000" b="1" dirty="0" smtClean="0"/>
              <a:t>operator()</a:t>
            </a:r>
            <a:r>
              <a:rPr lang="en-US" sz="1000" dirty="0" smtClean="0"/>
              <a:t>(</a:t>
            </a:r>
            <a:r>
              <a:rPr lang="en-US" sz="1000" dirty="0" err="1" smtClean="0"/>
              <a:t>data_T</a:t>
            </a:r>
            <a:r>
              <a:rPr lang="en-US" sz="1000" dirty="0" smtClean="0"/>
              <a:t> x)</a:t>
            </a:r>
          </a:p>
          <a:p>
            <a:pPr algn="l"/>
            <a:r>
              <a:rPr lang="en-US" sz="1000" dirty="0" smtClean="0"/>
              <a:t>  {</a:t>
            </a:r>
          </a:p>
          <a:p>
            <a:pPr algn="l"/>
            <a:r>
              <a:rPr lang="en-US" sz="1000" dirty="0" smtClean="0"/>
              <a:t>    int </a:t>
            </a:r>
            <a:r>
              <a:rPr lang="en-US" sz="1000" dirty="0" err="1" smtClean="0"/>
              <a:t>i</a:t>
            </a:r>
            <a:r>
              <a:rPr lang="en-US" sz="1000" dirty="0" smtClean="0"/>
              <a:t>;</a:t>
            </a:r>
          </a:p>
          <a:p>
            <a:pPr algn="l"/>
            <a:r>
              <a:rPr lang="en-US" sz="1000" dirty="0" smtClean="0"/>
              <a:t>    </a:t>
            </a:r>
            <a:r>
              <a:rPr lang="en-US" sz="1000" dirty="0" err="1" smtClean="0"/>
              <a:t>acc_t</a:t>
            </a:r>
            <a:r>
              <a:rPr lang="en-US" sz="1000" dirty="0" smtClean="0"/>
              <a:t> acc = 0;</a:t>
            </a:r>
          </a:p>
          <a:p>
            <a:pPr algn="l"/>
            <a:r>
              <a:rPr lang="en-US" sz="1000" dirty="0" smtClean="0"/>
              <a:t>    </a:t>
            </a:r>
            <a:r>
              <a:rPr lang="en-US" sz="1000" dirty="0" err="1" smtClean="0"/>
              <a:t>data_t</a:t>
            </a:r>
            <a:r>
              <a:rPr lang="en-US" sz="1000" dirty="0" smtClean="0"/>
              <a:t> m;</a:t>
            </a:r>
          </a:p>
          <a:p>
            <a:pPr algn="l"/>
            <a:endParaRPr lang="en-US" sz="1000" dirty="0" smtClean="0"/>
          </a:p>
          <a:p>
            <a:pPr algn="l"/>
            <a:r>
              <a:rPr lang="en-US" sz="1000" b="1" dirty="0" smtClean="0"/>
              <a:t>     </a:t>
            </a:r>
            <a:r>
              <a:rPr lang="en-US" sz="1000" b="1" dirty="0" err="1" smtClean="0"/>
              <a:t>mac_loop</a:t>
            </a:r>
            <a:r>
              <a:rPr lang="en-US" sz="1000" dirty="0" smtClean="0"/>
              <a:t>: for (</a:t>
            </a:r>
            <a:r>
              <a:rPr lang="en-US" sz="1000" dirty="0" err="1" smtClean="0"/>
              <a:t>i</a:t>
            </a:r>
            <a:r>
              <a:rPr lang="en-US" sz="1000" dirty="0" smtClean="0"/>
              <a:t>=N-1;i&gt;=0;i--) {</a:t>
            </a:r>
          </a:p>
          <a:p>
            <a:pPr algn="l"/>
            <a:r>
              <a:rPr lang="en-US" sz="1000" dirty="0" smtClean="0"/>
              <a:t>         if (</a:t>
            </a:r>
            <a:r>
              <a:rPr lang="en-US" sz="1000" dirty="0" err="1" smtClean="0"/>
              <a:t>i</a:t>
            </a:r>
            <a:r>
              <a:rPr lang="en-US" sz="1000" dirty="0" smtClean="0"/>
              <a:t>==0) {</a:t>
            </a:r>
          </a:p>
          <a:p>
            <a:pPr algn="l"/>
            <a:r>
              <a:rPr lang="en-US" sz="1000" dirty="0" smtClean="0"/>
              <a:t>           acc+=x*c[0];</a:t>
            </a:r>
          </a:p>
          <a:p>
            <a:pPr algn="l"/>
            <a:r>
              <a:rPr lang="en-US" sz="1000" dirty="0" smtClean="0"/>
              <a:t>           </a:t>
            </a:r>
            <a:r>
              <a:rPr lang="en-US" sz="1000" dirty="0" err="1" smtClean="0"/>
              <a:t>shift_reg</a:t>
            </a:r>
            <a:r>
              <a:rPr lang="en-US" sz="1000" dirty="0" smtClean="0"/>
              <a:t>[0]=x;</a:t>
            </a:r>
          </a:p>
          <a:p>
            <a:pPr algn="l"/>
            <a:r>
              <a:rPr lang="en-US" sz="1000" dirty="0" smtClean="0"/>
              <a:t>         } else {</a:t>
            </a:r>
          </a:p>
          <a:p>
            <a:pPr algn="l"/>
            <a:r>
              <a:rPr lang="en-US" sz="1000" dirty="0" smtClean="0"/>
              <a:t>           </a:t>
            </a:r>
            <a:r>
              <a:rPr lang="en-US" sz="1000" dirty="0" err="1" smtClean="0"/>
              <a:t>shift_reg</a:t>
            </a:r>
            <a:r>
              <a:rPr lang="en-US" sz="1000" dirty="0" smtClean="0"/>
              <a:t>[</a:t>
            </a:r>
            <a:r>
              <a:rPr lang="en-US" sz="1000" dirty="0" err="1" smtClean="0"/>
              <a:t>i</a:t>
            </a:r>
            <a:r>
              <a:rPr lang="en-US" sz="1000" dirty="0" smtClean="0"/>
              <a:t>]=</a:t>
            </a:r>
            <a:r>
              <a:rPr lang="en-US" sz="1000" dirty="0" err="1" smtClean="0"/>
              <a:t>shift_reg</a:t>
            </a:r>
            <a:r>
              <a:rPr lang="en-US" sz="1000" dirty="0" smtClean="0"/>
              <a:t>[i-1];  </a:t>
            </a:r>
          </a:p>
          <a:p>
            <a:pPr algn="l"/>
            <a:r>
              <a:rPr lang="en-US" sz="1000" dirty="0" smtClean="0"/>
              <a:t>           acc+=</a:t>
            </a:r>
            <a:r>
              <a:rPr lang="en-US" sz="1000" dirty="0" err="1" smtClean="0"/>
              <a:t>shift_reg</a:t>
            </a:r>
            <a:r>
              <a:rPr lang="en-US" sz="1000" dirty="0" smtClean="0"/>
              <a:t>[</a:t>
            </a:r>
            <a:r>
              <a:rPr lang="en-US" sz="1000" dirty="0" err="1" smtClean="0"/>
              <a:t>i</a:t>
            </a:r>
            <a:r>
              <a:rPr lang="en-US" sz="1000" dirty="0" smtClean="0"/>
              <a:t>]*c[</a:t>
            </a:r>
            <a:r>
              <a:rPr lang="en-US" sz="1000" dirty="0" err="1" smtClean="0"/>
              <a:t>i</a:t>
            </a:r>
            <a:r>
              <a:rPr lang="en-US" sz="1000" dirty="0" smtClean="0"/>
              <a:t>];</a:t>
            </a:r>
          </a:p>
          <a:p>
            <a:pPr algn="l"/>
            <a:r>
              <a:rPr lang="en-US" sz="1000" dirty="0" smtClean="0"/>
              <a:t>         }</a:t>
            </a:r>
          </a:p>
          <a:p>
            <a:pPr algn="l"/>
            <a:r>
              <a:rPr lang="en-US" sz="1000" dirty="0" smtClean="0"/>
              <a:t>      }    </a:t>
            </a:r>
          </a:p>
          <a:p>
            <a:pPr algn="l"/>
            <a:r>
              <a:rPr lang="en-US" sz="1000" dirty="0" smtClean="0"/>
              <a:t>   return acc;</a:t>
            </a:r>
          </a:p>
          <a:p>
            <a:pPr algn="l"/>
            <a:r>
              <a:rPr lang="en-US" sz="1000" dirty="0" smtClean="0"/>
              <a:t>  }</a:t>
            </a:r>
          </a:p>
          <a:p>
            <a:pPr algn="l"/>
            <a:endParaRPr lang="en-US" sz="1000" dirty="0" smtClean="0"/>
          </a:p>
          <a:p>
            <a:pPr algn="l"/>
            <a:r>
              <a:rPr lang="en-US" sz="1000" b="1" dirty="0" err="1" smtClean="0"/>
              <a:t>data_t</a:t>
            </a:r>
            <a:r>
              <a:rPr lang="en-US" sz="1000" b="1" dirty="0" smtClean="0"/>
              <a:t> fir(</a:t>
            </a:r>
            <a:r>
              <a:rPr lang="en-US" sz="1000" b="1" dirty="0" err="1" smtClean="0"/>
              <a:t>data_t</a:t>
            </a:r>
            <a:r>
              <a:rPr lang="en-US" sz="1000" b="1" dirty="0" smtClean="0"/>
              <a:t> x)</a:t>
            </a:r>
          </a:p>
          <a:p>
            <a:pPr algn="l"/>
            <a:r>
              <a:rPr lang="en-US" sz="1000" b="1" dirty="0" smtClean="0"/>
              <a:t>  {</a:t>
            </a:r>
          </a:p>
          <a:p>
            <a:pPr algn="l"/>
            <a:r>
              <a:rPr lang="en-US" sz="1000" b="1" dirty="0" smtClean="0"/>
              <a:t>    static </a:t>
            </a:r>
            <a:r>
              <a:rPr lang="en-US" sz="1000" b="1" dirty="0" err="1" smtClean="0"/>
              <a:t>CFir</a:t>
            </a:r>
            <a:r>
              <a:rPr lang="en-US" sz="1000" b="1" dirty="0" smtClean="0"/>
              <a:t>&lt;</a:t>
            </a:r>
            <a:r>
              <a:rPr lang="en-US" sz="1000" b="1" dirty="0" err="1" smtClean="0"/>
              <a:t>coef_t</a:t>
            </a:r>
            <a:r>
              <a:rPr lang="en-US" sz="1000" b="1" dirty="0" smtClean="0"/>
              <a:t>, </a:t>
            </a:r>
            <a:r>
              <a:rPr lang="en-US" sz="1000" b="1" dirty="0" err="1" smtClean="0"/>
              <a:t>data_t</a:t>
            </a:r>
            <a:r>
              <a:rPr lang="en-US" sz="1000" b="1" dirty="0" smtClean="0"/>
              <a:t>, </a:t>
            </a:r>
            <a:r>
              <a:rPr lang="en-US" sz="1000" b="1" dirty="0" err="1" smtClean="0"/>
              <a:t>acc_t</a:t>
            </a:r>
            <a:r>
              <a:rPr lang="en-US" sz="1000" b="1" dirty="0" smtClean="0"/>
              <a:t>&gt; fir1;</a:t>
            </a:r>
          </a:p>
          <a:p>
            <a:pPr algn="l"/>
            <a:endParaRPr lang="en-US" sz="1000" b="1" dirty="0" smtClean="0"/>
          </a:p>
          <a:p>
            <a:pPr algn="l"/>
            <a:r>
              <a:rPr lang="en-US" sz="1000" b="1" dirty="0" smtClean="0"/>
              <a:t>    return fir1(x);</a:t>
            </a:r>
          </a:p>
          <a:p>
            <a:pPr algn="l"/>
            <a:r>
              <a:rPr lang="en-US" sz="1000" b="1" dirty="0" smtClean="0"/>
              <a:t>  }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906585" y="1904585"/>
            <a:ext cx="716707" cy="1785104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000" dirty="0" smtClean="0"/>
              <a:t>-1,</a:t>
            </a:r>
          </a:p>
          <a:p>
            <a:pPr algn="l"/>
            <a:r>
              <a:rPr lang="en-US" sz="1000" dirty="0" smtClean="0"/>
              <a:t>-20,</a:t>
            </a:r>
          </a:p>
          <a:p>
            <a:pPr algn="l"/>
            <a:r>
              <a:rPr lang="en-US" sz="1000" dirty="0" smtClean="0"/>
              <a:t>-19,</a:t>
            </a:r>
          </a:p>
          <a:p>
            <a:pPr algn="l"/>
            <a:r>
              <a:rPr lang="en-US" sz="1000" dirty="0" smtClean="0"/>
              <a:t>84,</a:t>
            </a:r>
          </a:p>
          <a:p>
            <a:pPr algn="l"/>
            <a:r>
              <a:rPr lang="en-US" sz="1000" dirty="0" smtClean="0"/>
              <a:t>271,</a:t>
            </a:r>
          </a:p>
          <a:p>
            <a:pPr algn="l"/>
            <a:r>
              <a:rPr lang="en-US" sz="1000" dirty="0" smtClean="0"/>
              <a:t>370,</a:t>
            </a:r>
          </a:p>
          <a:p>
            <a:pPr algn="l"/>
            <a:r>
              <a:rPr lang="en-US" sz="1000" dirty="0" smtClean="0"/>
              <a:t>271,</a:t>
            </a:r>
          </a:p>
          <a:p>
            <a:pPr algn="l"/>
            <a:r>
              <a:rPr lang="en-US" sz="1000" dirty="0" smtClean="0"/>
              <a:t>88,</a:t>
            </a:r>
          </a:p>
          <a:p>
            <a:pPr algn="l"/>
            <a:r>
              <a:rPr lang="en-US" sz="1000" dirty="0" smtClean="0"/>
              <a:t>-19,</a:t>
            </a:r>
          </a:p>
          <a:p>
            <a:pPr algn="l"/>
            <a:r>
              <a:rPr lang="en-US" sz="1000" dirty="0" smtClean="0"/>
              <a:t>-20,</a:t>
            </a:r>
          </a:p>
          <a:p>
            <a:pPr algn="l"/>
            <a:r>
              <a:rPr lang="en-US" sz="1000" dirty="0" smtClean="0"/>
              <a:t>-1,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8346921" y="2327040"/>
            <a:ext cx="2406085" cy="0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63146" y="4016860"/>
            <a:ext cx="4607400" cy="2377440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000" dirty="0" smtClean="0"/>
              <a:t>#include “</a:t>
            </a:r>
            <a:r>
              <a:rPr lang="en-US" sz="1000" dirty="0" err="1" smtClean="0"/>
              <a:t>types.h</a:t>
            </a:r>
            <a:r>
              <a:rPr lang="en-US" sz="1000" dirty="0" smtClean="0"/>
              <a:t>”</a:t>
            </a:r>
          </a:p>
          <a:p>
            <a:pPr algn="l"/>
            <a:r>
              <a:rPr lang="en-US" sz="1000" dirty="0" smtClean="0"/>
              <a:t>template&lt;class </a:t>
            </a:r>
            <a:r>
              <a:rPr lang="en-US" sz="1000" dirty="0" err="1" smtClean="0"/>
              <a:t>coef_T</a:t>
            </a:r>
            <a:r>
              <a:rPr lang="en-US" sz="1000" dirty="0" smtClean="0"/>
              <a:t>, class </a:t>
            </a:r>
            <a:r>
              <a:rPr lang="en-US" sz="1000" dirty="0" err="1" smtClean="0"/>
              <a:t>data_T</a:t>
            </a:r>
            <a:r>
              <a:rPr lang="en-US" sz="1000" dirty="0" smtClean="0"/>
              <a:t>, class </a:t>
            </a:r>
            <a:r>
              <a:rPr lang="en-US" sz="1000" dirty="0" err="1" smtClean="0"/>
              <a:t>acc_T</a:t>
            </a:r>
            <a:r>
              <a:rPr lang="en-US" sz="1000" dirty="0" smtClean="0"/>
              <a:t>&gt;</a:t>
            </a:r>
          </a:p>
          <a:p>
            <a:pPr algn="l"/>
            <a:r>
              <a:rPr lang="en-US" sz="1000" dirty="0" smtClean="0"/>
              <a:t>class </a:t>
            </a:r>
            <a:r>
              <a:rPr lang="en-US" sz="1000" b="1" dirty="0" err="1" smtClean="0"/>
              <a:t>CFir</a:t>
            </a:r>
            <a:endParaRPr lang="en-US" sz="1000" b="1" dirty="0" smtClean="0"/>
          </a:p>
          <a:p>
            <a:pPr algn="l"/>
            <a:r>
              <a:rPr lang="en-US" sz="1000" dirty="0" smtClean="0"/>
              <a:t>  {</a:t>
            </a:r>
          </a:p>
          <a:p>
            <a:pPr algn="l"/>
            <a:r>
              <a:rPr lang="en-US" sz="1000" dirty="0" smtClean="0"/>
              <a:t>protected:</a:t>
            </a:r>
          </a:p>
          <a:p>
            <a:pPr algn="l"/>
            <a:r>
              <a:rPr lang="en-US" sz="1000" dirty="0" smtClean="0"/>
              <a:t>  static const </a:t>
            </a:r>
            <a:r>
              <a:rPr lang="en-US" sz="1000" dirty="0" err="1" smtClean="0"/>
              <a:t>coef_T</a:t>
            </a:r>
            <a:r>
              <a:rPr lang="en-US" sz="1000" dirty="0" smtClean="0"/>
              <a:t> c[];</a:t>
            </a:r>
          </a:p>
          <a:p>
            <a:pPr algn="l"/>
            <a:r>
              <a:rPr lang="en-US" sz="1000" dirty="0" smtClean="0"/>
              <a:t>  </a:t>
            </a:r>
            <a:r>
              <a:rPr lang="en-US" sz="1000" dirty="0" err="1" smtClean="0"/>
              <a:t>data_T</a:t>
            </a:r>
            <a:r>
              <a:rPr lang="en-US" sz="1000" dirty="0" smtClean="0"/>
              <a:t> </a:t>
            </a:r>
            <a:r>
              <a:rPr lang="en-US" sz="1000" dirty="0" err="1" smtClean="0"/>
              <a:t>shift_reg</a:t>
            </a:r>
            <a:r>
              <a:rPr lang="en-US" sz="1000" dirty="0" smtClean="0"/>
              <a:t>[N-1];</a:t>
            </a:r>
          </a:p>
          <a:p>
            <a:pPr algn="l"/>
            <a:r>
              <a:rPr lang="en-US" sz="1000" dirty="0" smtClean="0"/>
              <a:t>private:</a:t>
            </a:r>
          </a:p>
          <a:p>
            <a:pPr algn="l"/>
            <a:r>
              <a:rPr lang="en-US" sz="1000" dirty="0" smtClean="0"/>
              <a:t>public:</a:t>
            </a:r>
          </a:p>
          <a:p>
            <a:pPr algn="l"/>
            <a:r>
              <a:rPr lang="en-US" sz="1000" dirty="0" smtClean="0"/>
              <a:t>  </a:t>
            </a:r>
            <a:r>
              <a:rPr lang="en-US" sz="1000" dirty="0" err="1" smtClean="0"/>
              <a:t>data_T</a:t>
            </a:r>
            <a:r>
              <a:rPr lang="en-US" sz="1000" dirty="0" smtClean="0"/>
              <a:t> </a:t>
            </a:r>
            <a:r>
              <a:rPr lang="en-US" sz="1000" b="1" dirty="0" smtClean="0"/>
              <a:t>operator()</a:t>
            </a:r>
            <a:r>
              <a:rPr lang="en-US" sz="1000" dirty="0" smtClean="0"/>
              <a:t>(</a:t>
            </a:r>
            <a:r>
              <a:rPr lang="en-US" sz="1000" dirty="0" err="1" smtClean="0"/>
              <a:t>data_T</a:t>
            </a:r>
            <a:r>
              <a:rPr lang="en-US" sz="1000" dirty="0" smtClean="0"/>
              <a:t> x);</a:t>
            </a:r>
          </a:p>
          <a:p>
            <a:pPr algn="l"/>
            <a:r>
              <a:rPr lang="en-US" sz="1000" dirty="0" smtClean="0"/>
              <a:t>  template&lt;class </a:t>
            </a:r>
            <a:r>
              <a:rPr lang="en-US" sz="1000" dirty="0" err="1" smtClean="0"/>
              <a:t>coef_TT</a:t>
            </a:r>
            <a:r>
              <a:rPr lang="en-US" sz="1000" dirty="0" smtClean="0"/>
              <a:t>, class </a:t>
            </a:r>
            <a:r>
              <a:rPr lang="en-US" sz="1000" dirty="0" err="1" smtClean="0"/>
              <a:t>data_TT</a:t>
            </a:r>
            <a:r>
              <a:rPr lang="en-US" sz="1000" dirty="0" smtClean="0"/>
              <a:t>, class </a:t>
            </a:r>
            <a:r>
              <a:rPr lang="en-US" sz="1000" dirty="0" err="1" smtClean="0"/>
              <a:t>acc_TT</a:t>
            </a:r>
            <a:r>
              <a:rPr lang="en-US" sz="1000" dirty="0" smtClean="0"/>
              <a:t>&gt;</a:t>
            </a:r>
          </a:p>
          <a:p>
            <a:pPr algn="l"/>
            <a:endParaRPr lang="en-US" sz="1000" dirty="0" smtClean="0"/>
          </a:p>
          <a:p>
            <a:pPr algn="l"/>
            <a:r>
              <a:rPr lang="en-US" sz="1000" dirty="0" smtClean="0"/>
              <a:t>  };</a:t>
            </a:r>
          </a:p>
          <a:p>
            <a:pPr algn="l"/>
            <a:endParaRPr lang="en-US" sz="1000" dirty="0" smtClean="0"/>
          </a:p>
          <a:p>
            <a:pPr algn="l"/>
            <a:r>
              <a:rPr lang="en-US" sz="1000" dirty="0" err="1" smtClean="0"/>
              <a:t>data_t</a:t>
            </a:r>
            <a:r>
              <a:rPr lang="en-US" sz="1000" dirty="0" smtClean="0"/>
              <a:t> fir(</a:t>
            </a:r>
            <a:r>
              <a:rPr lang="en-US" sz="1000" dirty="0" err="1" smtClean="0"/>
              <a:t>data_t</a:t>
            </a:r>
            <a:r>
              <a:rPr lang="en-US" sz="1000" dirty="0" smtClean="0"/>
              <a:t> x);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302647" y="3940050"/>
            <a:ext cx="767900" cy="253916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050" b="1" dirty="0" err="1" smtClean="0"/>
              <a:t>fir.h</a:t>
            </a:r>
            <a:endParaRPr lang="en-US" sz="1050" b="1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626752" y="1405320"/>
            <a:ext cx="1023867" cy="253916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050" b="1" dirty="0" smtClean="0"/>
              <a:t>fir.cpp</a:t>
            </a:r>
            <a:endParaRPr lang="en-US" sz="1050" b="1" dirty="0"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753006" y="1597345"/>
            <a:ext cx="1228640" cy="253916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050" b="1" dirty="0" err="1" smtClean="0"/>
              <a:t>fir_coeff.h</a:t>
            </a:r>
            <a:endParaRPr lang="en-US" sz="1050" b="1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8858852" y="5553060"/>
            <a:ext cx="3071600" cy="415498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1050" b="1" dirty="0" smtClean="0">
                <a:latin typeface="+mn-lt"/>
                <a:ea typeface="宋体" charset="-122"/>
              </a:rPr>
              <a:t>Top-level function defines the IO Class CFIR is instantiated as fir1</a:t>
            </a:r>
            <a:endParaRPr lang="en-US" altLang="zh-CN" sz="1050" b="1" dirty="0">
              <a:latin typeface="+mn-lt"/>
              <a:ea typeface="宋体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15892" y="2979925"/>
            <a:ext cx="2559667" cy="253916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1050" b="1" dirty="0" err="1" smtClean="0">
                <a:latin typeface="+mn-lt"/>
                <a:ea typeface="宋体" charset="-122"/>
              </a:rPr>
              <a:t>CFir</a:t>
            </a:r>
            <a:r>
              <a:rPr lang="en-US" altLang="zh-CN" sz="1050" b="1" dirty="0" smtClean="0">
                <a:latin typeface="+mn-lt"/>
                <a:ea typeface="宋体" charset="-122"/>
              </a:rPr>
              <a:t> functionality defined</a:t>
            </a:r>
            <a:endParaRPr lang="en-US" altLang="zh-CN" sz="1050" b="1" dirty="0">
              <a:latin typeface="+mn-lt"/>
              <a:ea typeface="宋体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01333" y="5937110"/>
            <a:ext cx="1996540" cy="253916"/>
          </a:xfrm>
          <a:prstGeom prst="rect">
            <a:avLst/>
          </a:prstGeom>
          <a:solidFill>
            <a:srgbClr val="FFFF99"/>
          </a:solidFill>
          <a:ln w="28575"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zh-CN" sz="1050" b="1" dirty="0" err="1" smtClean="0">
                <a:latin typeface="+mn-lt"/>
                <a:ea typeface="宋体" charset="-122"/>
              </a:rPr>
              <a:t>CFir</a:t>
            </a:r>
            <a:r>
              <a:rPr lang="en-US" altLang="zh-CN" sz="1050" b="1" dirty="0" smtClean="0">
                <a:latin typeface="+mn-lt"/>
                <a:ea typeface="宋体" charset="-122"/>
              </a:rPr>
              <a:t> Class defined</a:t>
            </a:r>
            <a:endParaRPr lang="en-US" altLang="zh-CN" sz="1050" b="1" dirty="0">
              <a:latin typeface="+mn-lt"/>
              <a:ea typeface="宋体" charset="-122"/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Coding Considerations 23- </a:t>
            </a:r>
            <a:fld id="{060BD193-E118-4B16-863C-C8C12C675E3E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Xilinx_All_Programmable_Template">
  <a:themeElements>
    <a:clrScheme name="Custom 34">
      <a:dk1>
        <a:srgbClr val="000000"/>
      </a:dk1>
      <a:lt1>
        <a:srgbClr val="FFFFFF"/>
      </a:lt1>
      <a:dk2>
        <a:srgbClr val="EC891D"/>
      </a:dk2>
      <a:lt2>
        <a:srgbClr val="EE3424"/>
      </a:lt2>
      <a:accent1>
        <a:srgbClr val="008CA8"/>
      </a:accent1>
      <a:accent2>
        <a:srgbClr val="B20838"/>
      </a:accent2>
      <a:accent3>
        <a:srgbClr val="008CA8"/>
      </a:accent3>
      <a:accent4>
        <a:srgbClr val="000000"/>
      </a:accent4>
      <a:accent5>
        <a:srgbClr val="D9DA56"/>
      </a:accent5>
      <a:accent6>
        <a:srgbClr val="8B8D09"/>
      </a:accent6>
      <a:hlink>
        <a:srgbClr val="D9DA56"/>
      </a:hlink>
      <a:folHlink>
        <a:srgbClr val="8B8D09"/>
      </a:folHlink>
    </a:clrScheme>
    <a:fontScheme name="Xilinx Template_ligh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762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  <a:noAutofit/>
      </a:bodyPr>
      <a:lstStyle>
        <a:defPPr algn="ctr">
          <a:defRPr dirty="0" smtClean="0">
            <a:solidFill>
              <a:srgbClr val="000000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Xilinx Template_light 1">
        <a:dk1>
          <a:srgbClr val="000000"/>
        </a:dk1>
        <a:lt1>
          <a:srgbClr val="FFFFFF"/>
        </a:lt1>
        <a:dk2>
          <a:srgbClr val="008CA8"/>
        </a:dk2>
        <a:lt2>
          <a:srgbClr val="EE3424"/>
        </a:lt2>
        <a:accent1>
          <a:srgbClr val="EC891D"/>
        </a:accent1>
        <a:accent2>
          <a:srgbClr val="B20838"/>
        </a:accent2>
        <a:accent3>
          <a:srgbClr val="FFFFFF"/>
        </a:accent3>
        <a:accent4>
          <a:srgbClr val="000000"/>
        </a:accent4>
        <a:accent5>
          <a:srgbClr val="F4C4AB"/>
        </a:accent5>
        <a:accent6>
          <a:srgbClr val="A10632"/>
        </a:accent6>
        <a:hlink>
          <a:srgbClr val="D9DA56"/>
        </a:hlink>
        <a:folHlink>
          <a:srgbClr val="8B8D0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Xilinx Template_light 2">
        <a:dk1>
          <a:srgbClr val="EE3423"/>
        </a:dk1>
        <a:lt1>
          <a:srgbClr val="FFFFFF"/>
        </a:lt1>
        <a:dk2>
          <a:srgbClr val="333333"/>
        </a:dk2>
        <a:lt2>
          <a:srgbClr val="008CA8"/>
        </a:lt2>
        <a:accent1>
          <a:srgbClr val="EC891D"/>
        </a:accent1>
        <a:accent2>
          <a:srgbClr val="B20838"/>
        </a:accent2>
        <a:accent3>
          <a:srgbClr val="ADADAD"/>
        </a:accent3>
        <a:accent4>
          <a:srgbClr val="DADADA"/>
        </a:accent4>
        <a:accent5>
          <a:srgbClr val="F4C4AB"/>
        </a:accent5>
        <a:accent6>
          <a:srgbClr val="A10632"/>
        </a:accent6>
        <a:hlink>
          <a:srgbClr val="D9DA56"/>
        </a:hlink>
        <a:folHlink>
          <a:srgbClr val="8B8D0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Xilinx Template_light 3">
        <a:dk1>
          <a:srgbClr val="EE3424"/>
        </a:dk1>
        <a:lt1>
          <a:srgbClr val="FFFFFF"/>
        </a:lt1>
        <a:dk2>
          <a:srgbClr val="333333"/>
        </a:dk2>
        <a:lt2>
          <a:srgbClr val="008CA8"/>
        </a:lt2>
        <a:accent1>
          <a:srgbClr val="EC891D"/>
        </a:accent1>
        <a:accent2>
          <a:srgbClr val="B20838"/>
        </a:accent2>
        <a:accent3>
          <a:srgbClr val="ADADAD"/>
        </a:accent3>
        <a:accent4>
          <a:srgbClr val="DADADA"/>
        </a:accent4>
        <a:accent5>
          <a:srgbClr val="F4C4AB"/>
        </a:accent5>
        <a:accent6>
          <a:srgbClr val="A10632"/>
        </a:accent6>
        <a:hlink>
          <a:srgbClr val="D9DA56"/>
        </a:hlink>
        <a:folHlink>
          <a:srgbClr val="8B8D0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Description0 xmlns="D46A7F71-384C-4B0A-B6CB-1869FF28952A">The wide-frame format of the new All Programmable template.</Description0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17F6AD44C380A4BB6CB1869FF28952A" ma:contentTypeVersion="0" ma:contentTypeDescription="Create a new document." ma:contentTypeScope="" ma:versionID="cbec7fb8faa159a01dcec9b5572a4f9b">
  <xsd:schema xmlns:xsd="http://www.w3.org/2001/XMLSchema" xmlns:p="http://schemas.microsoft.com/office/2006/metadata/properties" xmlns:ns2="D46A7F71-384C-4B0A-B6CB-1869FF28952A" targetNamespace="http://schemas.microsoft.com/office/2006/metadata/properties" ma:root="true" ma:fieldsID="e6a1f69f03052b316a7875f7c9741570" ns2:_="">
    <xsd:import namespace="D46A7F71-384C-4B0A-B6CB-1869FF28952A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D46A7F71-384C-4B0A-B6CB-1869FF28952A" elementFormDefault="qualified">
    <xsd:import namespace="http://schemas.microsoft.com/office/2006/documentManagement/types"/>
    <xsd:element name="Description0" ma:index="8" nillable="true" ma:displayName="Description" ma:internalName="Description0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7747654C-B272-4B15-B46C-BB332E6C5466}">
  <ds:schemaRefs>
    <ds:schemaRef ds:uri="http://purl.org/dc/elements/1.1/"/>
    <ds:schemaRef ds:uri="http://schemas.microsoft.com/office/2006/documentManagement/types"/>
    <ds:schemaRef ds:uri="http://purl.org/dc/terms/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D46A7F71-384C-4B0A-B6CB-1869FF28952A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3645E401-49A1-479D-B023-F249450A84E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2570465-C410-4C49-BB43-C779FFF2804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46A7F71-384C-4B0A-B6CB-1869FF28952A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Xilinx_All_Programmable_Template</Template>
  <TotalTime>5582</TotalTime>
  <Words>6662</Words>
  <Application>Microsoft Office PowerPoint</Application>
  <PresentationFormat>Custom</PresentationFormat>
  <Paragraphs>1756</Paragraphs>
  <Slides>66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76" baseType="lpstr">
      <vt:lpstr>SimSun</vt:lpstr>
      <vt:lpstr>SimSun</vt:lpstr>
      <vt:lpstr>Arial</vt:lpstr>
      <vt:lpstr>Arial Black</vt:lpstr>
      <vt:lpstr>Arial Narrow</vt:lpstr>
      <vt:lpstr>Calibri</vt:lpstr>
      <vt:lpstr>Courier New</vt:lpstr>
      <vt:lpstr>Times New Roman</vt:lpstr>
      <vt:lpstr>Wingdings</vt:lpstr>
      <vt:lpstr>Xilinx_All_Programmable_Template</vt:lpstr>
      <vt:lpstr>Coding Considerations</vt:lpstr>
      <vt:lpstr>Objectives</vt:lpstr>
      <vt:lpstr>Outline</vt:lpstr>
      <vt:lpstr>Comprehensive C Support</vt:lpstr>
      <vt:lpstr>Comprehensive C Support</vt:lpstr>
      <vt:lpstr>C, C++ and SystemC Support</vt:lpstr>
      <vt:lpstr>FIR Filter with C</vt:lpstr>
      <vt:lpstr>Arrays to RAMs : Initialization</vt:lpstr>
      <vt:lpstr>FIR Filter with C++</vt:lpstr>
      <vt:lpstr>FIR Filter with SystemC</vt:lpstr>
      <vt:lpstr>Unsupported Constructs: Overview</vt:lpstr>
      <vt:lpstr>Unsupported: Dynamic Memory Allocation</vt:lpstr>
      <vt:lpstr>Unsupported: System Calls</vt:lpstr>
      <vt:lpstr>Unsupported: General Pointer Casting </vt:lpstr>
      <vt:lpstr>Unsupported: Recursive Functions</vt:lpstr>
      <vt:lpstr>Test Bench: Gotcha 1</vt:lpstr>
      <vt:lpstr>Test Bench : Gotcha 2</vt:lpstr>
      <vt:lpstr>Outline</vt:lpstr>
      <vt:lpstr>Using Pointer </vt:lpstr>
      <vt:lpstr>Pointer &amp; Structs</vt:lpstr>
      <vt:lpstr>Struct Access</vt:lpstr>
      <vt:lpstr>Pointer Arithmetic: One Interface</vt:lpstr>
      <vt:lpstr>Converting Malloc Pointers</vt:lpstr>
      <vt:lpstr>Outline</vt:lpstr>
      <vt:lpstr>Coding and IO</vt:lpstr>
      <vt:lpstr>Multi-Access Pointers: Use Volatile!!!</vt:lpstr>
      <vt:lpstr>Multi-Access Pointers: the effect of volatile</vt:lpstr>
      <vt:lpstr>Multi-Access Pointers: Limited Visibility</vt:lpstr>
      <vt:lpstr>Multi-Access Pointers: Test bench Depth</vt:lpstr>
      <vt:lpstr>Outline</vt:lpstr>
      <vt:lpstr>Designing with Streams</vt:lpstr>
      <vt:lpstr>Using Streams</vt:lpstr>
      <vt:lpstr>Stream Example</vt:lpstr>
      <vt:lpstr>Outline</vt:lpstr>
      <vt:lpstr>FFT and FIR IP in HLS</vt:lpstr>
      <vt:lpstr>FFT Function</vt:lpstr>
      <vt:lpstr>FFT Static Configuration </vt:lpstr>
      <vt:lpstr>FFT Configuration Parameters</vt:lpstr>
      <vt:lpstr>FFT Configuration Defaults and Valid Values</vt:lpstr>
      <vt:lpstr>FFT Function: Data</vt:lpstr>
      <vt:lpstr>FFT Function: Run Time Configuration</vt:lpstr>
      <vt:lpstr>FFT Function: Run Time Output Status</vt:lpstr>
      <vt:lpstr>FIR Function</vt:lpstr>
      <vt:lpstr>FIR Static Configuration </vt:lpstr>
      <vt:lpstr>FIR Configuration Parameters</vt:lpstr>
      <vt:lpstr>FIR Configuration Defaults and Valid Values</vt:lpstr>
      <vt:lpstr>FIR Function: Data</vt:lpstr>
      <vt:lpstr>FIR Function: Run Time Configuration</vt:lpstr>
      <vt:lpstr>Using the FFT and FIR IP</vt:lpstr>
      <vt:lpstr>Shift Registers</vt:lpstr>
      <vt:lpstr>AP_SHIFT_REG Class</vt:lpstr>
      <vt:lpstr>Using ap_shift_reg class</vt:lpstr>
      <vt:lpstr>Using ap_shift_reg class</vt:lpstr>
      <vt:lpstr>Linear Algebra Library</vt:lpstr>
      <vt:lpstr>Outline</vt:lpstr>
      <vt:lpstr>Video Libraries Supported in Vivado HLS</vt:lpstr>
      <vt:lpstr>Video Library Functions</vt:lpstr>
      <vt:lpstr>Video Library Supported Functions</vt:lpstr>
      <vt:lpstr>Using OpenCV in FPGA Designs</vt:lpstr>
      <vt:lpstr>Partitioned OpenCV Application</vt:lpstr>
      <vt:lpstr>OpenCV Design Flow</vt:lpstr>
      <vt:lpstr>C Testbench: Interface Library Example</vt:lpstr>
      <vt:lpstr>Synthesizable C Function Example</vt:lpstr>
      <vt:lpstr>Outline</vt:lpstr>
      <vt:lpstr>Summary</vt:lpstr>
      <vt:lpstr>Summary</vt:lpstr>
    </vt:vector>
  </TitlesOfParts>
  <Company>Xilinx Inc,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Xilinx All Programmable  PowerPoint Template</dc:title>
  <dc:creator>Xilinx</dc:creator>
  <cp:keywords>Public</cp:keywords>
  <cp:lastModifiedBy>Parimal Patel</cp:lastModifiedBy>
  <cp:revision>322</cp:revision>
  <cp:lastPrinted>2015-01-20T23:03:42Z</cp:lastPrinted>
  <dcterms:created xsi:type="dcterms:W3CDTF">2012-07-11T02:34:09Z</dcterms:created>
  <dcterms:modified xsi:type="dcterms:W3CDTF">2015-12-24T08:37:15Z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escription0">
    <vt:lpwstr/>
  </property>
  <property fmtid="{D5CDD505-2E9C-101B-9397-08002B2CF9AE}" pid="3" name="ContentTypeId">
    <vt:lpwstr>0x010100717F6AD44C380A4BB6CB1869FF28952A</vt:lpwstr>
  </property>
  <property fmtid="{D5CDD505-2E9C-101B-9397-08002B2CF9AE}" pid="4" name="TitusGUID">
    <vt:lpwstr>1a112ccd-56de-473b-a712-2a80150f9e01</vt:lpwstr>
  </property>
  <property fmtid="{D5CDD505-2E9C-101B-9397-08002B2CF9AE}" pid="5" name="XilinxClassification">
    <vt:lpwstr>Public</vt:lpwstr>
  </property>
  <property fmtid="{D5CDD505-2E9C-101B-9397-08002B2CF9AE}" pid="6" name="XilinxVisual Markings">
    <vt:lpwstr>No</vt:lpwstr>
  </property>
  <property fmtid="{D5CDD505-2E9C-101B-9397-08002B2CF9AE}" pid="7" name="XilinxPublication Year">
    <vt:lpwstr>2012</vt:lpwstr>
  </property>
  <property fmtid="{D5CDD505-2E9C-101B-9397-08002B2CF9AE}" pid="8" name="XilinxRemoveLegacyFooters">
    <vt:lpwstr>Yes</vt:lpwstr>
  </property>
</Properties>
</file>