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7"/>
  </p:notesMasterIdLst>
  <p:handoutMasterIdLst>
    <p:handoutMasterId r:id="rId28"/>
  </p:handoutMasterIdLst>
  <p:sldIdLst>
    <p:sldId id="900" r:id="rId5"/>
    <p:sldId id="960" r:id="rId6"/>
    <p:sldId id="948" r:id="rId7"/>
    <p:sldId id="962" r:id="rId8"/>
    <p:sldId id="964" r:id="rId9"/>
    <p:sldId id="963" r:id="rId10"/>
    <p:sldId id="965" r:id="rId11"/>
    <p:sldId id="961" r:id="rId12"/>
    <p:sldId id="967" r:id="rId13"/>
    <p:sldId id="968" r:id="rId14"/>
    <p:sldId id="969" r:id="rId15"/>
    <p:sldId id="970" r:id="rId16"/>
    <p:sldId id="971" r:id="rId17"/>
    <p:sldId id="972" r:id="rId18"/>
    <p:sldId id="973" r:id="rId19"/>
    <p:sldId id="974" r:id="rId20"/>
    <p:sldId id="975" r:id="rId21"/>
    <p:sldId id="976" r:id="rId22"/>
    <p:sldId id="977" r:id="rId23"/>
    <p:sldId id="978" r:id="rId24"/>
    <p:sldId id="966" r:id="rId25"/>
    <p:sldId id="980" r:id="rId26"/>
  </p:sldIdLst>
  <p:sldSz cx="12188825" cy="6858000"/>
  <p:notesSz cx="7315200" cy="96012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836">
          <p15:clr>
            <a:srgbClr val="A4A3A4"/>
          </p15:clr>
        </p15:guide>
        <p15:guide id="3" pos="7306">
          <p15:clr>
            <a:srgbClr val="A4A3A4"/>
          </p15:clr>
        </p15:guide>
        <p15:guide id="4" pos="384">
          <p15:clr>
            <a:srgbClr val="A4A3A4"/>
          </p15:clr>
        </p15:guide>
        <p15:guide id="5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Xilinx" initials="X" lastIdx="43" clrIdx="0"/>
  <p:cmAuthor id="1" name="Jennifer Lockhart" initials="JL" lastIdx="3" clrIdx="1"/>
  <p:cmAuthor id="2" name="Bielby" initials="T" lastIdx="106" clrIdx="2"/>
  <p:cmAuthor id="3" name="glaser" initials="g" lastIdx="7" clrIdx="3"/>
  <p:cmAuthor id="4" name="Intersil Corporate Template" initials="SV" lastIdx="1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B800"/>
    <a:srgbClr val="FFFFFF"/>
    <a:srgbClr val="00446A"/>
    <a:srgbClr val="965B8E"/>
    <a:srgbClr val="7B4B88"/>
    <a:srgbClr val="E9EEF1"/>
    <a:srgbClr val="CA1D10"/>
    <a:srgbClr val="E06262"/>
    <a:srgbClr val="CF7373"/>
    <a:srgbClr val="C147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5732" autoAdjust="0"/>
    <p:restoredTop sz="91975" autoAdjust="0"/>
  </p:normalViewPr>
  <p:slideViewPr>
    <p:cSldViewPr snapToGrid="0" showGuides="1">
      <p:cViewPr varScale="1">
        <p:scale>
          <a:sx n="86" d="100"/>
          <a:sy n="86" d="100"/>
        </p:scale>
        <p:origin x="1190" y="72"/>
      </p:cViewPr>
      <p:guideLst>
        <p:guide orient="horz" pos="2160"/>
        <p:guide orient="horz" pos="836"/>
        <p:guide pos="7306"/>
        <p:guide pos="384"/>
        <p:guide pos="3840"/>
      </p:guideLst>
    </p:cSldViewPr>
  </p:slideViewPr>
  <p:outlineViewPr>
    <p:cViewPr>
      <p:scale>
        <a:sx n="33" d="100"/>
        <a:sy n="33" d="100"/>
      </p:scale>
      <p:origin x="0" y="17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1" d="100"/>
          <a:sy n="61" d="100"/>
        </p:scale>
        <p:origin x="-3130" y="-8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97197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97" tIns="48349" rIns="96697" bIns="48349" numCol="1" anchor="t" anchorCtr="0" compatLnSpc="1">
            <a:prstTxWarp prst="textNoShape">
              <a:avLst/>
            </a:prstTxWarp>
          </a:bodyPr>
          <a:lstStyle>
            <a:lvl1pPr algn="l" defTabSz="96714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7" y="1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97" tIns="48349" rIns="96697" bIns="48349" numCol="1" anchor="t" anchorCtr="0" compatLnSpc="1">
            <a:prstTxWarp prst="textNoShape">
              <a:avLst/>
            </a:prstTxWarp>
          </a:bodyPr>
          <a:lstStyle>
            <a:lvl1pPr algn="r" defTabSz="96714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19138"/>
            <a:ext cx="6400800" cy="3602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40" y="4560891"/>
            <a:ext cx="5851525" cy="4319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97" tIns="48349" rIns="96697" bIns="483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20191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97" tIns="48349" rIns="96697" bIns="48349" numCol="1" anchor="b" anchorCtr="0" compatLnSpc="1">
            <a:prstTxWarp prst="textNoShape">
              <a:avLst/>
            </a:prstTxWarp>
          </a:bodyPr>
          <a:lstStyle>
            <a:lvl1pPr algn="l" defTabSz="96714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7459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8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925" y="558800"/>
            <a:ext cx="6745288" cy="3795713"/>
          </a:xfrm>
          <a:ln/>
        </p:spPr>
      </p:sp>
      <p:sp>
        <p:nvSpPr>
          <p:cNvPr id="62467" name="Rectangle 19"/>
          <p:cNvSpPr>
            <a:spLocks noGrp="1" noChangeArrowheads="1"/>
          </p:cNvSpPr>
          <p:nvPr>
            <p:ph type="body" idx="1"/>
          </p:nvPr>
        </p:nvSpPr>
        <p:spPr>
          <a:xfrm>
            <a:off x="1143001" y="4983163"/>
            <a:ext cx="5033963" cy="3668712"/>
          </a:xfrm>
          <a:noFill/>
          <a:ln/>
        </p:spPr>
        <p:txBody>
          <a:bodyPr lIns="98464" tIns="49232" rIns="98464" bIns="49232"/>
          <a:lstStyle/>
          <a:p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5153111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306E2F6-ADDE-49E1-9923-76418EAA3B24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756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ocuments and Settings\Jennifer Lockhart\Desktop\Picture2 copy.jpg"/>
          <p:cNvPicPr>
            <a:picLocks noChangeArrowheads="1"/>
          </p:cNvPicPr>
          <p:nvPr userDrawn="1"/>
        </p:nvPicPr>
        <p:blipFill>
          <a:blip r:embed="rId2"/>
          <a:srcRect t="24879"/>
          <a:stretch>
            <a:fillRect/>
          </a:stretch>
        </p:blipFill>
        <p:spPr bwMode="auto">
          <a:xfrm>
            <a:off x="-7940" y="0"/>
            <a:ext cx="12196768" cy="6876288"/>
          </a:xfrm>
          <a:prstGeom prst="rect">
            <a:avLst/>
          </a:prstGeom>
          <a:noFill/>
        </p:spPr>
      </p:pic>
      <p:sp>
        <p:nvSpPr>
          <p:cNvPr id="1946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1986" y="5536000"/>
            <a:ext cx="6627674" cy="6762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8000"/>
              <a:buFont typeface="Wingdings" pitchFamily="2" charset="2"/>
              <a:buNone/>
              <a:defRPr lang="en-US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46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167513" y="3661163"/>
            <a:ext cx="7099835" cy="111442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800" b="1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All_Programmable_Lock_up.jpg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77662" y="1068534"/>
            <a:ext cx="4340321" cy="1307592"/>
          </a:xfrm>
          <a:prstGeom prst="rect">
            <a:avLst/>
          </a:prstGeom>
        </p:spPr>
      </p:pic>
      <p:sp>
        <p:nvSpPr>
          <p:cNvPr id="9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  <p:sp>
        <p:nvSpPr>
          <p:cNvPr id="7" name="Rectangle 11"/>
          <p:cNvSpPr txBox="1">
            <a:spLocks noGrp="1" noChangeArrowheads="1"/>
          </p:cNvSpPr>
          <p:nvPr userDrawn="1"/>
        </p:nvSpPr>
        <p:spPr bwMode="auto">
          <a:xfrm>
            <a:off x="325781" y="6621977"/>
            <a:ext cx="4440237" cy="2301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1000" dirty="0">
                <a:solidFill>
                  <a:schemeClr val="bg2"/>
                </a:solidFill>
                <a:latin typeface="+mj-lt"/>
              </a:rPr>
              <a:t>This material exempt per Department of Commerce license exception TSU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268337"/>
          </a:xfrm>
        </p:spPr>
        <p:txBody>
          <a:bodyPr/>
          <a:lstStyle>
            <a:lvl1pPr marL="228600" indent="-228600"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8000"/>
              <a:buFont typeface="Wingdings" pitchFamily="2" charset="2"/>
              <a:buBlip>
                <a:blip r:embed="rId2"/>
              </a:buBlip>
              <a:defRPr lang="en-US" sz="2000" b="1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09440" y="6577184"/>
            <a:ext cx="2260760" cy="2808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Improving Area and Resources 21- </a:t>
            </a:r>
            <a:fld id="{060BD193-E118-4B16-863C-C8C12C675E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441" y="209550"/>
            <a:ext cx="10969943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8000"/>
              </a:lnSpc>
              <a:defRPr lang="en-US" sz="2800" b="1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0"/>
            <a:ext cx="12188825" cy="1238250"/>
          </a:xfrm>
          <a:prstGeom prst="rect">
            <a:avLst/>
          </a:prstGeom>
          <a:solidFill>
            <a:schemeClr val="bg1"/>
          </a:solidFill>
          <a:ln w="762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smtClean="0">
              <a:solidFill>
                <a:srgbClr val="000000"/>
              </a:solidFill>
            </a:endParaRPr>
          </a:p>
        </p:txBody>
      </p:sp>
      <p:grpSp>
        <p:nvGrpSpPr>
          <p:cNvPr id="9" name="Group 8"/>
          <p:cNvGrpSpPr/>
          <p:nvPr userDrawn="1"/>
        </p:nvGrpSpPr>
        <p:grpSpPr>
          <a:xfrm>
            <a:off x="0" y="514"/>
            <a:ext cx="12188825" cy="200025"/>
            <a:chOff x="0" y="-1"/>
            <a:chExt cx="9144000" cy="200025"/>
          </a:xfrm>
        </p:grpSpPr>
        <p:sp>
          <p:nvSpPr>
            <p:cNvPr id="10" name="Rectangle 9"/>
            <p:cNvSpPr/>
            <p:nvPr userDrawn="1"/>
          </p:nvSpPr>
          <p:spPr bwMode="auto">
            <a:xfrm>
              <a:off x="0" y="-1"/>
              <a:ext cx="9144000" cy="200025"/>
            </a:xfrm>
            <a:prstGeom prst="rect">
              <a:avLst/>
            </a:prstGeom>
            <a:solidFill>
              <a:schemeClr val="bg2"/>
            </a:solidFill>
            <a:ln w="762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rgbClr val="000000"/>
                </a:solidFill>
              </a:endParaRPr>
            </a:p>
          </p:txBody>
        </p:sp>
        <p:pic>
          <p:nvPicPr>
            <p:cNvPr id="11" name="Picture 17" descr="Red Header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invGray">
            <a:xfrm>
              <a:off x="7658100" y="0"/>
              <a:ext cx="1485900" cy="194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441" y="209550"/>
            <a:ext cx="10969943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2800" b="1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09669" y="6577184"/>
            <a:ext cx="2019459" cy="2808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Improving Area and Resources 21- </a:t>
            </a:r>
            <a:fld id="{060BD193-E118-4B16-863C-C8C12C675E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6"/>
            <a:ext cx="5078677" cy="45259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2000" b="1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8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2951" y="1600206"/>
            <a:ext cx="5135478" cy="45259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2000" b="1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800" b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09440" y="6577184"/>
            <a:ext cx="2286159" cy="28081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Improving Area and Resources 21- </a:t>
            </a:r>
            <a:fld id="{99D29FBF-A473-46DA-BC14-675AC1C8F9A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09443" y="6577184"/>
            <a:ext cx="2044858" cy="28081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Improving Area and Resources 21- </a:t>
            </a:r>
            <a:fld id="{48005198-8FB0-4BE5-A5FF-99FA6973717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514"/>
            <a:ext cx="12188825" cy="200025"/>
            <a:chOff x="0" y="-1"/>
            <a:chExt cx="9144000" cy="200025"/>
          </a:xfrm>
        </p:grpSpPr>
        <p:sp>
          <p:nvSpPr>
            <p:cNvPr id="14" name="Rectangle 13"/>
            <p:cNvSpPr/>
            <p:nvPr userDrawn="1"/>
          </p:nvSpPr>
          <p:spPr bwMode="auto">
            <a:xfrm>
              <a:off x="0" y="-1"/>
              <a:ext cx="9144000" cy="200025"/>
            </a:xfrm>
            <a:prstGeom prst="rect">
              <a:avLst/>
            </a:prstGeom>
            <a:solidFill>
              <a:schemeClr val="bg2"/>
            </a:solidFill>
            <a:ln w="762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rgbClr val="000000"/>
                </a:solidFill>
              </a:endParaRPr>
            </a:p>
          </p:txBody>
        </p:sp>
        <p:pic>
          <p:nvPicPr>
            <p:cNvPr id="15" name="Picture 17" descr="Red Header"/>
            <p:cNvPicPr>
              <a:picLocks noChangeArrowheads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invGray">
            <a:xfrm>
              <a:off x="8043576" y="0"/>
              <a:ext cx="1100424" cy="194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51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09441" y="209550"/>
            <a:ext cx="1096994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205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441" y="1600201"/>
            <a:ext cx="10964549" cy="42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09440" y="6580887"/>
            <a:ext cx="2057560" cy="277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Improving Area and Resources 21- </a:t>
            </a:r>
            <a:fld id="{060BD193-E118-4B16-863C-C8C12C675E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6" name="Picture 15" descr="All_Programmable_Text_FINAL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14232" y="6624491"/>
            <a:ext cx="3108959" cy="157267"/>
          </a:xfrm>
          <a:prstGeom prst="rect">
            <a:avLst/>
          </a:prstGeom>
        </p:spPr>
      </p:pic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05" r:id="rId2"/>
    <p:sldLayoutId id="2147483948" r:id="rId3"/>
    <p:sldLayoutId id="2147483907" r:id="rId4"/>
    <p:sldLayoutId id="2147483910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ct val="98000"/>
        </a:lnSpc>
        <a:spcBef>
          <a:spcPct val="0"/>
        </a:spcBef>
        <a:spcAft>
          <a:spcPct val="0"/>
        </a:spcAft>
        <a:defRPr lang="en-US" sz="2800" b="1" dirty="0" smtClean="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2286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2"/>
        </a:buClr>
        <a:buSzPct val="88000"/>
        <a:buFont typeface="Wingdings" pitchFamily="2" charset="2"/>
        <a:buBlip>
          <a:blip r:embed="rId9"/>
        </a:buBlip>
        <a:defRPr lang="en-US" sz="2000" b="1" dirty="0" smtClean="0">
          <a:solidFill>
            <a:schemeClr val="accent4"/>
          </a:solidFill>
          <a:latin typeface="+mn-lt"/>
          <a:ea typeface="+mn-ea"/>
          <a:cs typeface="+mn-cs"/>
        </a:defRPr>
      </a:lvl1pPr>
      <a:lvl2pPr marL="5715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Char char="–"/>
        <a:defRPr lang="en-US" sz="1800" b="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169863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Char char="•"/>
        <a:defRPr lang="en-US" sz="1600" b="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5462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lang="en-US" sz="1600" b="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20034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Char char="»"/>
        <a:defRPr lang="en-US" sz="1600" b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4606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9178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3750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8322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err="1" smtClean="0"/>
              <a:t>Vivado</a:t>
            </a:r>
            <a:r>
              <a:rPr lang="en-US" dirty="0" smtClean="0"/>
              <a:t> HLS </a:t>
            </a:r>
            <a:r>
              <a:rPr lang="en-US" dirty="0" smtClean="0"/>
              <a:t>2015.4 </a:t>
            </a:r>
            <a:r>
              <a:rPr lang="en-US" dirty="0" smtClean="0"/>
              <a:t>Version</a:t>
            </a:r>
          </a:p>
        </p:txBody>
      </p:sp>
      <p:sp>
        <p:nvSpPr>
          <p:cNvPr id="4099" name="Rectangle 15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/>
          <a:p>
            <a:pPr algn="l"/>
            <a:r>
              <a:rPr lang="en-US" altLang="zh-CN" dirty="0" smtClean="0">
                <a:ea typeface="SimSun" pitchFamily="2" charset="-122"/>
              </a:rPr>
              <a:t>Improving Area and Resources</a:t>
            </a: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function is translated into an RTL block</a:t>
            </a:r>
          </a:p>
          <a:p>
            <a:pPr lvl="1"/>
            <a:r>
              <a:rPr lang="en-US" dirty="0" smtClean="0"/>
              <a:t>Verilog module, VHDL entity</a:t>
            </a:r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Review: Functions &amp; RTL Hierarchy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306081" y="2875852"/>
            <a:ext cx="5068140" cy="2189085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569153" y="3432725"/>
            <a:ext cx="1511830" cy="90251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8966507" y="2991067"/>
            <a:ext cx="2047733" cy="90251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631207" y="3202296"/>
            <a:ext cx="923106" cy="50048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026275" y="2746782"/>
            <a:ext cx="3276372" cy="2862322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200" dirty="0" smtClean="0"/>
              <a:t>void A() { ..body A..}</a:t>
            </a:r>
          </a:p>
          <a:p>
            <a:pPr algn="l"/>
            <a:r>
              <a:rPr lang="en-US" sz="1200" dirty="0" smtClean="0"/>
              <a:t>void B() { ..body B..}</a:t>
            </a:r>
          </a:p>
          <a:p>
            <a:pPr algn="l"/>
            <a:r>
              <a:rPr lang="en-US" sz="1200" dirty="0" smtClean="0"/>
              <a:t>void C() {</a:t>
            </a:r>
          </a:p>
          <a:p>
            <a:pPr algn="l"/>
            <a:r>
              <a:rPr lang="en-US" sz="1200" dirty="0" smtClean="0"/>
              <a:t>	B();</a:t>
            </a:r>
          </a:p>
          <a:p>
            <a:pPr algn="l"/>
            <a:r>
              <a:rPr lang="en-US" sz="1200" dirty="0" smtClean="0"/>
              <a:t>}</a:t>
            </a:r>
          </a:p>
          <a:p>
            <a:pPr algn="l"/>
            <a:r>
              <a:rPr lang="en-US" sz="1200" dirty="0" smtClean="0"/>
              <a:t>void D() {</a:t>
            </a:r>
          </a:p>
          <a:p>
            <a:pPr algn="l"/>
            <a:r>
              <a:rPr lang="en-US" sz="1200" dirty="0" smtClean="0"/>
              <a:t>	B();</a:t>
            </a:r>
          </a:p>
          <a:p>
            <a:pPr algn="l"/>
            <a:r>
              <a:rPr lang="en-US" sz="1200" dirty="0" smtClean="0"/>
              <a:t>}</a:t>
            </a:r>
          </a:p>
          <a:p>
            <a:pPr algn="l"/>
            <a:endParaRPr lang="en-US" sz="1200" dirty="0" smtClean="0"/>
          </a:p>
          <a:p>
            <a:pPr algn="l"/>
            <a:endParaRPr lang="en-US" sz="1200" dirty="0" smtClean="0"/>
          </a:p>
          <a:p>
            <a:pPr algn="l"/>
            <a:r>
              <a:rPr lang="en-US" sz="1200" dirty="0" smtClean="0"/>
              <a:t>void foo_top() {</a:t>
            </a:r>
          </a:p>
          <a:p>
            <a:pPr algn="l"/>
            <a:r>
              <a:rPr lang="en-US" sz="1200" dirty="0" smtClean="0"/>
              <a:t>	A(…);	</a:t>
            </a:r>
          </a:p>
          <a:p>
            <a:pPr algn="l"/>
            <a:r>
              <a:rPr lang="en-US" sz="1200" dirty="0" smtClean="0"/>
              <a:t>  	C(…);</a:t>
            </a:r>
          </a:p>
          <a:p>
            <a:pPr algn="l"/>
            <a:r>
              <a:rPr lang="en-US" sz="1200" dirty="0" smtClean="0"/>
              <a:t>	D(…)</a:t>
            </a:r>
          </a:p>
          <a:p>
            <a:pPr algn="l"/>
            <a:r>
              <a:rPr lang="en-US" sz="1200" dirty="0" smtClean="0"/>
              <a:t>}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464933" y="2875852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foo_top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624809" y="339758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9019741" y="301475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9680745" y="316715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8966507" y="3970394"/>
            <a:ext cx="2047733" cy="90251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631207" y="4181623"/>
            <a:ext cx="923106" cy="50048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9019741" y="399408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9680745" y="414648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863645" y="2352135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Source Code</a:t>
            </a:r>
            <a:endParaRPr lang="en-US" b="1" u="sng" dirty="0"/>
          </a:p>
        </p:txBody>
      </p:sp>
      <p:sp>
        <p:nvSpPr>
          <p:cNvPr id="25" name="TextBox 24"/>
          <p:cNvSpPr txBox="1"/>
          <p:nvPr/>
        </p:nvSpPr>
        <p:spPr>
          <a:xfrm>
            <a:off x="7822728" y="2443968"/>
            <a:ext cx="173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RTL hierarchy</a:t>
            </a:r>
            <a:endParaRPr lang="en-US" b="1" u="sng" dirty="0"/>
          </a:p>
        </p:txBody>
      </p:sp>
      <p:sp>
        <p:nvSpPr>
          <p:cNvPr id="26" name="Right Arrow 25"/>
          <p:cNvSpPr/>
          <p:nvPr/>
        </p:nvSpPr>
        <p:spPr>
          <a:xfrm>
            <a:off x="5070546" y="3536487"/>
            <a:ext cx="921480" cy="60999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3090862" y="5271220"/>
            <a:ext cx="881973" cy="253916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050" b="1" dirty="0" smtClean="0">
                <a:latin typeface="+mn-lt"/>
              </a:rPr>
              <a:t>my_code.c</a:t>
            </a:r>
            <a:endParaRPr lang="en-US" sz="1050" b="1" dirty="0">
              <a:latin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619500" y="5758395"/>
            <a:ext cx="4991252" cy="523220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Functions can be inlined – the hierarchy removed &amp;  the function dissolved into the surrounding function</a:t>
            </a:r>
          </a:p>
        </p:txBody>
      </p:sp>
      <p:sp>
        <p:nvSpPr>
          <p:cNvPr id="31" name="Slide Number Placeholder 3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21-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Improving Area and Resources 21- </a:t>
            </a:r>
            <a:fld id="{060BD193-E118-4B16-863C-C8C12C675E3E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33" name="Footer Placeholder 3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err="1" smtClean="0"/>
              <a:t>Vivado</a:t>
            </a:r>
            <a:r>
              <a:rPr lang="en-US" sz="2000" dirty="0" smtClean="0"/>
              <a:t> HLS performs some inlining automatically</a:t>
            </a:r>
          </a:p>
          <a:p>
            <a:pPr lvl="1"/>
            <a:r>
              <a:rPr lang="en-US" sz="1800" dirty="0" smtClean="0"/>
              <a:t>This is performed on small logic functions if </a:t>
            </a:r>
            <a:r>
              <a:rPr lang="en-US" sz="1800" dirty="0" err="1" smtClean="0"/>
              <a:t>Vivado</a:t>
            </a:r>
            <a:r>
              <a:rPr lang="en-US" sz="1800" dirty="0" smtClean="0"/>
              <a:t> HLS determines area or performance will benefit</a:t>
            </a:r>
            <a:endParaRPr lang="en-US" sz="2000" dirty="0" smtClean="0"/>
          </a:p>
          <a:p>
            <a:r>
              <a:rPr lang="en-US" sz="2000" dirty="0" smtClean="0"/>
              <a:t>User Control</a:t>
            </a:r>
          </a:p>
          <a:p>
            <a:pPr lvl="1"/>
            <a:r>
              <a:rPr lang="en-US" sz="1800" dirty="0" smtClean="0"/>
              <a:t>Functions can be specifically inlined</a:t>
            </a:r>
          </a:p>
          <a:p>
            <a:pPr lvl="2"/>
            <a:r>
              <a:rPr lang="en-US" dirty="0" smtClean="0"/>
              <a:t>The function itself is inlined</a:t>
            </a:r>
            <a:endParaRPr lang="en-US" sz="1600" dirty="0" smtClean="0"/>
          </a:p>
          <a:p>
            <a:pPr lvl="1"/>
            <a:r>
              <a:rPr lang="en-US" sz="1800" dirty="0" smtClean="0"/>
              <a:t>Optionally recursively down the hierarchy</a:t>
            </a:r>
          </a:p>
          <a:p>
            <a:pPr lvl="1"/>
            <a:r>
              <a:rPr lang="en-US" sz="1800" dirty="0" smtClean="0"/>
              <a:t>Optionally everything within a region can be inlined</a:t>
            </a:r>
          </a:p>
          <a:p>
            <a:pPr lvl="2"/>
            <a:r>
              <a:rPr lang="en-US" dirty="0" smtClean="0"/>
              <a:t>Everything named region or a function or a loop</a:t>
            </a:r>
            <a:endParaRPr lang="en-US" sz="1600" dirty="0" smtClean="0"/>
          </a:p>
          <a:p>
            <a:pPr lvl="1"/>
            <a:r>
              <a:rPr lang="en-US" dirty="0" smtClean="0"/>
              <a:t>Optionally inlining can be explicitly prevented</a:t>
            </a:r>
          </a:p>
          <a:p>
            <a:pPr lvl="2"/>
            <a:r>
              <a:rPr lang="en-US" dirty="0" smtClean="0"/>
              <a:t>Turn inlining off</a:t>
            </a:r>
          </a:p>
          <a:p>
            <a:r>
              <a:rPr lang="en-US" dirty="0" smtClean="0"/>
              <a:t>Inlining functions allows for greater optimization</a:t>
            </a:r>
          </a:p>
          <a:p>
            <a:pPr lvl="1"/>
            <a:r>
              <a:rPr lang="en-US" sz="1800" dirty="0" smtClean="0"/>
              <a:t>Like ungrouping RTL hierarchies: optimization across boundaries</a:t>
            </a:r>
          </a:p>
          <a:p>
            <a:pPr lvl="1"/>
            <a:r>
              <a:rPr lang="en-US" dirty="0" smtClean="0"/>
              <a:t>Like ungrouping RTL hierarchies it can result in lots of operations &amp; impact run time</a:t>
            </a:r>
            <a:endParaRPr lang="en-US" sz="18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Controlling Inlining</a:t>
            </a:r>
            <a:endParaRPr lang="en-US" dirty="0"/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21-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Improving Area and Resources 21- </a:t>
            </a:r>
            <a:fld id="{060BD193-E118-4B16-863C-C8C12C675E3E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pic>
        <p:nvPicPr>
          <p:cNvPr id="2050" name="Picture 2" descr="c:\temp\SNAGHTML1241cb9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658"/>
          <a:stretch/>
        </p:blipFill>
        <p:spPr bwMode="auto">
          <a:xfrm>
            <a:off x="7897812" y="2391729"/>
            <a:ext cx="4048125" cy="3332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7"/>
          <p:cNvGrpSpPr/>
          <p:nvPr/>
        </p:nvGrpSpPr>
        <p:grpSpPr>
          <a:xfrm>
            <a:off x="321480" y="2212740"/>
            <a:ext cx="2713247" cy="4023360"/>
            <a:chOff x="155425" y="2507280"/>
            <a:chExt cx="2035465" cy="4023360"/>
          </a:xfrm>
        </p:grpSpPr>
        <p:sp>
          <p:nvSpPr>
            <p:cNvPr id="8" name="Rectangle 7"/>
            <p:cNvSpPr/>
            <p:nvPr/>
          </p:nvSpPr>
          <p:spPr>
            <a:xfrm>
              <a:off x="155425" y="2507280"/>
              <a:ext cx="2035465" cy="4023360"/>
            </a:xfrm>
            <a:prstGeom prst="rect">
              <a:avLst/>
            </a:prstGeom>
            <a:effectLst>
              <a:outerShdw blurRad="508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70639" y="3313786"/>
              <a:ext cx="1728225" cy="53767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b="1" dirty="0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270640" y="5564761"/>
              <a:ext cx="1728225" cy="475779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270640" y="4312315"/>
              <a:ext cx="1728225" cy="115215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b="1" dirty="0"/>
            </a:p>
          </p:txBody>
        </p:sp>
        <p:sp>
          <p:nvSpPr>
            <p:cNvPr id="199" name="TextBox 198"/>
            <p:cNvSpPr txBox="1"/>
            <p:nvPr/>
          </p:nvSpPr>
          <p:spPr>
            <a:xfrm>
              <a:off x="347446" y="3275380"/>
              <a:ext cx="8889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sumsub_func</a:t>
              </a:r>
              <a:endParaRPr lang="en-US" sz="1200" b="1" dirty="0"/>
            </a:p>
          </p:txBody>
        </p:sp>
        <p:sp>
          <p:nvSpPr>
            <p:cNvPr id="200" name="TextBox 199"/>
            <p:cNvSpPr txBox="1"/>
            <p:nvPr/>
          </p:nvSpPr>
          <p:spPr>
            <a:xfrm>
              <a:off x="347446" y="4227341"/>
              <a:ext cx="8889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sumsub_func</a:t>
              </a:r>
              <a:endParaRPr lang="en-US" sz="1200" b="1" dirty="0"/>
            </a:p>
          </p:txBody>
        </p:sp>
        <p:sp>
          <p:nvSpPr>
            <p:cNvPr id="201" name="TextBox 200"/>
            <p:cNvSpPr txBox="1"/>
            <p:nvPr/>
          </p:nvSpPr>
          <p:spPr>
            <a:xfrm>
              <a:off x="308796" y="5494706"/>
              <a:ext cx="6905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shift_func</a:t>
              </a:r>
              <a:endParaRPr lang="en-US" sz="1200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29180" y="2891330"/>
              <a:ext cx="211893" cy="25391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b="1" dirty="0" smtClean="0"/>
                <a:t>A</a:t>
              </a:r>
              <a:endParaRPr lang="en-US" sz="1050" b="1" dirty="0"/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577880" y="3544215"/>
              <a:ext cx="307240" cy="230430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/>
                <a:t>+</a:t>
              </a:r>
              <a:endParaRPr lang="en-US" sz="1050" b="1" dirty="0"/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1269170" y="3544215"/>
              <a:ext cx="307240" cy="230430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/>
                <a:t>-</a:t>
              </a:r>
              <a:endParaRPr lang="en-US" sz="1050" b="1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313214" y="2891330"/>
              <a:ext cx="211893" cy="25391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b="1" dirty="0" smtClean="0"/>
                <a:t>B</a:t>
              </a:r>
              <a:endParaRPr lang="en-US" sz="1050" b="1" dirty="0"/>
            </a:p>
          </p:txBody>
        </p:sp>
        <p:sp>
          <p:nvSpPr>
            <p:cNvPr id="93" name="Rounded Rectangle 92"/>
            <p:cNvSpPr/>
            <p:nvPr/>
          </p:nvSpPr>
          <p:spPr>
            <a:xfrm>
              <a:off x="577881" y="4479848"/>
              <a:ext cx="307240" cy="230430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/>
                <a:t>+</a:t>
              </a:r>
              <a:endParaRPr lang="en-US" sz="1050" b="1" dirty="0"/>
            </a:p>
          </p:txBody>
        </p:sp>
        <p:sp>
          <p:nvSpPr>
            <p:cNvPr id="94" name="Rounded Rectangle 93"/>
            <p:cNvSpPr/>
            <p:nvPr/>
          </p:nvSpPr>
          <p:spPr>
            <a:xfrm>
              <a:off x="1269171" y="4479848"/>
              <a:ext cx="307240" cy="230430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/>
                <a:t>-</a:t>
              </a:r>
              <a:endParaRPr lang="en-US" sz="1050" b="1" dirty="0"/>
            </a:p>
          </p:txBody>
        </p:sp>
        <p:sp>
          <p:nvSpPr>
            <p:cNvPr id="106" name="Rounded Rectangle 105"/>
            <p:cNvSpPr/>
            <p:nvPr/>
          </p:nvSpPr>
          <p:spPr>
            <a:xfrm>
              <a:off x="1192361" y="5771705"/>
              <a:ext cx="576074" cy="230430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/>
                <a:t>&gt;&gt;2</a:t>
              </a:r>
              <a:endParaRPr lang="en-US" sz="1050" b="1" dirty="0"/>
            </a:p>
          </p:txBody>
        </p:sp>
        <p:sp>
          <p:nvSpPr>
            <p:cNvPr id="105" name="Rounded Rectangle 104"/>
            <p:cNvSpPr/>
            <p:nvPr/>
          </p:nvSpPr>
          <p:spPr>
            <a:xfrm>
              <a:off x="462665" y="5771705"/>
              <a:ext cx="537669" cy="230430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/>
                <a:t>&gt;&gt;1</a:t>
              </a:r>
              <a:endParaRPr lang="en-US" sz="105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11835" y="2507280"/>
              <a:ext cx="9394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add_sub_pass</a:t>
              </a:r>
              <a:endParaRPr lang="en-US" sz="1200" b="1" dirty="0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Inlining can be used to remove function hierarchy</a:t>
            </a:r>
            <a:endParaRPr lang="en-US" b="1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 Inlining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125199" y="1968695"/>
            <a:ext cx="5887232" cy="3016210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000" dirty="0" smtClean="0"/>
              <a:t>int sumsub_func (int *in1, int *in2, int *outSum, int *outSub) {</a:t>
            </a:r>
          </a:p>
          <a:p>
            <a:pPr algn="l"/>
            <a:r>
              <a:rPr lang="en-US" sz="1000" dirty="0" smtClean="0"/>
              <a:t>*outSum = *in1 + *in2;</a:t>
            </a:r>
          </a:p>
          <a:p>
            <a:pPr algn="l"/>
            <a:r>
              <a:rPr lang="en-US" sz="1000" dirty="0" smtClean="0"/>
              <a:t>*outSub = *in1 - *in2;</a:t>
            </a:r>
          </a:p>
          <a:p>
            <a:pPr algn="l"/>
            <a:r>
              <a:rPr lang="en-US" sz="1000" dirty="0" smtClean="0"/>
              <a:t>}</a:t>
            </a:r>
          </a:p>
          <a:p>
            <a:pPr algn="l"/>
            <a:endParaRPr lang="en-US" sz="1000" dirty="0" smtClean="0"/>
          </a:p>
          <a:p>
            <a:pPr algn="l"/>
            <a:r>
              <a:rPr lang="en-US" sz="1000" dirty="0" smtClean="0"/>
              <a:t>int shift_func (int *in1, int *in2, int *outA, int *outB) {</a:t>
            </a:r>
          </a:p>
          <a:p>
            <a:pPr algn="l"/>
            <a:r>
              <a:rPr lang="en-US" sz="1000" dirty="0" smtClean="0"/>
              <a:t>    *outA = *in1 &gt;&gt; 1;</a:t>
            </a:r>
          </a:p>
          <a:p>
            <a:pPr algn="l"/>
            <a:r>
              <a:rPr lang="en-US" sz="1000" dirty="0" smtClean="0"/>
              <a:t>    *outB = *in2 &gt;&gt; 2;</a:t>
            </a:r>
          </a:p>
          <a:p>
            <a:pPr algn="l"/>
            <a:r>
              <a:rPr lang="en-US" sz="1000" dirty="0" smtClean="0"/>
              <a:t>}</a:t>
            </a:r>
          </a:p>
          <a:p>
            <a:pPr algn="l"/>
            <a:endParaRPr lang="en-US" sz="1000" dirty="0" smtClean="0"/>
          </a:p>
          <a:p>
            <a:pPr algn="l"/>
            <a:r>
              <a:rPr lang="en-US" sz="1000" dirty="0" smtClean="0"/>
              <a:t>void add_sub_pass(int A, int B, int *C, int *D) {</a:t>
            </a:r>
          </a:p>
          <a:p>
            <a:pPr algn="l"/>
            <a:r>
              <a:rPr lang="en-US" sz="1000" dirty="0" smtClean="0"/>
              <a:t>    int apb, amb;</a:t>
            </a:r>
          </a:p>
          <a:p>
            <a:pPr algn="l"/>
            <a:r>
              <a:rPr lang="en-US" sz="1000" dirty="0" smtClean="0"/>
              <a:t>    int a2, b2;</a:t>
            </a:r>
          </a:p>
          <a:p>
            <a:pPr algn="l"/>
            <a:r>
              <a:rPr lang="en-US" sz="1000" dirty="0" smtClean="0"/>
              <a:t>    </a:t>
            </a:r>
          </a:p>
          <a:p>
            <a:pPr algn="l"/>
            <a:r>
              <a:rPr lang="en-US" sz="1000" dirty="0" smtClean="0"/>
              <a:t>    sumsub_func(&amp;A,&amp;B,&amp;apb,&amp;amb);</a:t>
            </a:r>
          </a:p>
          <a:p>
            <a:pPr algn="l"/>
            <a:r>
              <a:rPr lang="en-US" sz="1000" dirty="0" smtClean="0"/>
              <a:t>    sumsub_func(&amp;apb,&amp;amb,&amp;a2,&amp;b2);</a:t>
            </a:r>
          </a:p>
          <a:p>
            <a:pPr algn="l"/>
            <a:r>
              <a:rPr lang="en-US" sz="1000" dirty="0" smtClean="0"/>
              <a:t>    shift_func(&amp;a2,&amp;b2,C,D);</a:t>
            </a:r>
          </a:p>
          <a:p>
            <a:pPr algn="l"/>
            <a:endParaRPr lang="en-US" sz="1000" dirty="0" smtClean="0"/>
          </a:p>
          <a:p>
            <a:pPr algn="l"/>
            <a:r>
              <a:rPr lang="en-US" sz="1000" dirty="0" smtClean="0"/>
              <a:t>}</a:t>
            </a:r>
          </a:p>
        </p:txBody>
      </p:sp>
      <p:grpSp>
        <p:nvGrpSpPr>
          <p:cNvPr id="5" name="Group 208"/>
          <p:cNvGrpSpPr/>
          <p:nvPr/>
        </p:nvGrpSpPr>
        <p:grpSpPr>
          <a:xfrm>
            <a:off x="7118279" y="2353660"/>
            <a:ext cx="4812173" cy="1689820"/>
            <a:chOff x="5340100" y="2660900"/>
            <a:chExt cx="3610070" cy="1689820"/>
          </a:xfrm>
        </p:grpSpPr>
        <p:sp>
          <p:nvSpPr>
            <p:cNvPr id="158" name="Rectangle 157"/>
            <p:cNvSpPr/>
            <p:nvPr/>
          </p:nvSpPr>
          <p:spPr>
            <a:xfrm>
              <a:off x="6914705" y="2660900"/>
              <a:ext cx="2035465" cy="1689820"/>
            </a:xfrm>
            <a:prstGeom prst="rect">
              <a:avLst/>
            </a:prstGeom>
            <a:effectLst>
              <a:outerShdw blurRad="508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7071116" y="2660900"/>
              <a:ext cx="9394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add_sub_pass</a:t>
              </a:r>
              <a:endParaRPr lang="en-US" sz="1200" b="1" dirty="0"/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7388460" y="3083355"/>
              <a:ext cx="211893" cy="25391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b="1" dirty="0" smtClean="0"/>
                <a:t>A</a:t>
              </a:r>
              <a:endParaRPr lang="en-US" sz="1050" b="1" dirty="0"/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8072495" y="3083355"/>
              <a:ext cx="211893" cy="25391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b="1" dirty="0" smtClean="0"/>
                <a:t>B</a:t>
              </a:r>
              <a:endParaRPr lang="en-US" sz="1050" b="1" dirty="0"/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7388436" y="3813050"/>
              <a:ext cx="211893" cy="25391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b="1" dirty="0" smtClean="0"/>
                <a:t>A</a:t>
              </a:r>
              <a:endParaRPr lang="en-US" sz="1050" b="1" dirty="0"/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7988707" y="3813050"/>
              <a:ext cx="386264" cy="25391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b="1" dirty="0" smtClean="0"/>
                <a:t>B&gt;&gt;1</a:t>
              </a:r>
              <a:endParaRPr lang="en-US" sz="1050" b="1" dirty="0"/>
            </a:p>
          </p:txBody>
        </p:sp>
        <p:cxnSp>
          <p:nvCxnSpPr>
            <p:cNvPr id="181" name="Straight Arrow Connector 180"/>
            <p:cNvCxnSpPr>
              <a:stCxn id="164" idx="2"/>
              <a:endCxn id="170" idx="0"/>
            </p:cNvCxnSpPr>
            <p:nvPr/>
          </p:nvCxnSpPr>
          <p:spPr>
            <a:xfrm>
              <a:off x="8178441" y="3337271"/>
              <a:ext cx="3398" cy="475779"/>
            </a:xfrm>
            <a:prstGeom prst="straightConnector1">
              <a:avLst/>
            </a:prstGeom>
            <a:ln>
              <a:solidFill>
                <a:srgbClr val="FF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Arrow Connector 181"/>
            <p:cNvCxnSpPr>
              <a:stCxn id="161" idx="2"/>
              <a:endCxn id="169" idx="0"/>
            </p:cNvCxnSpPr>
            <p:nvPr/>
          </p:nvCxnSpPr>
          <p:spPr>
            <a:xfrm flipH="1">
              <a:off x="7494383" y="3337271"/>
              <a:ext cx="24" cy="475779"/>
            </a:xfrm>
            <a:prstGeom prst="straightConnector1">
              <a:avLst/>
            </a:prstGeom>
            <a:ln>
              <a:solidFill>
                <a:srgbClr val="FF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Arrow Connector 192"/>
            <p:cNvCxnSpPr/>
            <p:nvPr/>
          </p:nvCxnSpPr>
          <p:spPr>
            <a:xfrm>
              <a:off x="6300229" y="4235504"/>
              <a:ext cx="806501" cy="1"/>
            </a:xfrm>
            <a:prstGeom prst="straightConnector1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tailEnd type="arrow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sp>
          <p:nvSpPr>
            <p:cNvPr id="194" name="TextBox 193"/>
            <p:cNvSpPr txBox="1"/>
            <p:nvPr/>
          </p:nvSpPr>
          <p:spPr>
            <a:xfrm>
              <a:off x="5340100" y="4073721"/>
              <a:ext cx="1305770" cy="27699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effectLst>
              <a:outerShdw blurRad="508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+mn-lt"/>
                </a:rPr>
                <a:t>Zero Area</a:t>
              </a:r>
            </a:p>
          </p:txBody>
        </p:sp>
      </p:grpSp>
      <p:sp>
        <p:nvSpPr>
          <p:cNvPr id="196" name="TextBox 195"/>
          <p:cNvSpPr txBox="1"/>
          <p:nvPr/>
        </p:nvSpPr>
        <p:spPr>
          <a:xfrm>
            <a:off x="6503959" y="5067105"/>
            <a:ext cx="4100541" cy="523220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Inlining allows optimization to be performed across function hierarchies</a:t>
            </a:r>
          </a:p>
        </p:txBody>
      </p:sp>
      <p:sp>
        <p:nvSpPr>
          <p:cNvPr id="197" name="TextBox 196"/>
          <p:cNvSpPr txBox="1"/>
          <p:nvPr/>
        </p:nvSpPr>
        <p:spPr>
          <a:xfrm>
            <a:off x="852826" y="1892800"/>
            <a:ext cx="12458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u="sng" dirty="0" smtClean="0"/>
              <a:t>No Inlining</a:t>
            </a:r>
            <a:endParaRPr lang="en-US" sz="1600" b="1" u="sng" dirty="0"/>
          </a:p>
        </p:txBody>
      </p:sp>
      <p:sp>
        <p:nvSpPr>
          <p:cNvPr id="198" name="TextBox 197"/>
          <p:cNvSpPr txBox="1"/>
          <p:nvPr/>
        </p:nvSpPr>
        <p:spPr>
          <a:xfrm>
            <a:off x="9874382" y="1892800"/>
            <a:ext cx="9156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u="sng" dirty="0" smtClean="0"/>
              <a:t>Inlining</a:t>
            </a:r>
            <a:endParaRPr lang="en-US" sz="1600" b="1" u="sng" dirty="0"/>
          </a:p>
        </p:txBody>
      </p:sp>
      <p:grpSp>
        <p:nvGrpSpPr>
          <p:cNvPr id="6" name="Group 68"/>
          <p:cNvGrpSpPr/>
          <p:nvPr/>
        </p:nvGrpSpPr>
        <p:grpSpPr>
          <a:xfrm>
            <a:off x="3022815" y="5080416"/>
            <a:ext cx="2252505" cy="461665"/>
            <a:chOff x="2267701" y="5387655"/>
            <a:chExt cx="1689819" cy="461665"/>
          </a:xfrm>
        </p:grpSpPr>
        <p:cxnSp>
          <p:nvCxnSpPr>
            <p:cNvPr id="154" name="Straight Arrow Connector 153"/>
            <p:cNvCxnSpPr/>
            <p:nvPr/>
          </p:nvCxnSpPr>
          <p:spPr>
            <a:xfrm rot="10800000" flipV="1">
              <a:off x="2267701" y="5579679"/>
              <a:ext cx="1344177" cy="38406"/>
            </a:xfrm>
            <a:prstGeom prst="straightConnector1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tailEnd type="arrow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sp>
          <p:nvSpPr>
            <p:cNvPr id="155" name="TextBox 154"/>
            <p:cNvSpPr txBox="1"/>
            <p:nvPr/>
          </p:nvSpPr>
          <p:spPr>
            <a:xfrm>
              <a:off x="2651750" y="5387655"/>
              <a:ext cx="1305770" cy="46166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effectLst>
              <a:outerShdw blurRad="508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+mn-lt"/>
                </a:rPr>
                <a:t>2 Adders</a:t>
              </a:r>
            </a:p>
            <a:p>
              <a:pPr algn="ctr"/>
              <a:r>
                <a:rPr lang="en-US" sz="1200" dirty="0" smtClean="0"/>
                <a:t>2 Subtractors</a:t>
              </a:r>
              <a:endParaRPr lang="en-US" sz="1200" dirty="0" smtClean="0">
                <a:latin typeface="+mn-lt"/>
              </a:endParaRPr>
            </a:p>
          </p:txBody>
        </p:sp>
      </p:grpSp>
      <p:cxnSp>
        <p:nvCxnSpPr>
          <p:cNvPr id="112" name="Straight Arrow Connector 111"/>
          <p:cNvCxnSpPr/>
          <p:nvPr/>
        </p:nvCxnSpPr>
        <p:spPr>
          <a:xfrm rot="16200000" flipH="1">
            <a:off x="839747" y="3806546"/>
            <a:ext cx="499267" cy="4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rot="5400000">
            <a:off x="1761231" y="3806545"/>
            <a:ext cx="499265" cy="5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867150" y="3633725"/>
            <a:ext cx="458780" cy="253916"/>
          </a:xfrm>
          <a:prstGeom prst="rect">
            <a:avLst/>
          </a:prstGeom>
          <a:solidFill>
            <a:schemeClr val="bg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 smtClean="0"/>
              <a:t>A+B</a:t>
            </a:r>
            <a:endParaRPr lang="en-US" sz="1050" b="1" dirty="0"/>
          </a:p>
        </p:txBody>
      </p:sp>
      <p:sp>
        <p:nvSpPr>
          <p:cNvPr id="95" name="TextBox 94"/>
          <p:cNvSpPr txBox="1"/>
          <p:nvPr/>
        </p:nvSpPr>
        <p:spPr>
          <a:xfrm>
            <a:off x="1814646" y="3633725"/>
            <a:ext cx="425116" cy="253916"/>
          </a:xfrm>
          <a:prstGeom prst="rect">
            <a:avLst/>
          </a:prstGeom>
          <a:solidFill>
            <a:schemeClr val="bg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 smtClean="0"/>
              <a:t>A-B</a:t>
            </a:r>
            <a:endParaRPr lang="en-US" sz="1050" b="1" dirty="0"/>
          </a:p>
        </p:txBody>
      </p:sp>
      <p:cxnSp>
        <p:nvCxnSpPr>
          <p:cNvPr id="127" name="Straight Arrow Connector 126"/>
          <p:cNvCxnSpPr/>
          <p:nvPr/>
        </p:nvCxnSpPr>
        <p:spPr>
          <a:xfrm rot="5400000">
            <a:off x="992171" y="2955607"/>
            <a:ext cx="199252" cy="4835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/>
          <p:cNvCxnSpPr/>
          <p:nvPr/>
        </p:nvCxnSpPr>
        <p:spPr>
          <a:xfrm rot="16200000" flipH="1">
            <a:off x="1908815" y="2955604"/>
            <a:ext cx="199252" cy="484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2" name="TextBox 201"/>
          <p:cNvSpPr txBox="1"/>
          <p:nvPr/>
        </p:nvSpPr>
        <p:spPr>
          <a:xfrm>
            <a:off x="6503959" y="5656185"/>
            <a:ext cx="4087841" cy="523220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Like RTL ungrouping, too much inlining can create a lot of logic and slow runtime</a:t>
            </a:r>
          </a:p>
        </p:txBody>
      </p:sp>
      <p:grpSp>
        <p:nvGrpSpPr>
          <p:cNvPr id="10" name="Group 99"/>
          <p:cNvGrpSpPr/>
          <p:nvPr/>
        </p:nvGrpSpPr>
        <p:grpSpPr>
          <a:xfrm>
            <a:off x="665704" y="4477630"/>
            <a:ext cx="1652317" cy="807513"/>
            <a:chOff x="413660" y="4772169"/>
            <a:chExt cx="1239560" cy="807513"/>
          </a:xfrm>
        </p:grpSpPr>
        <p:cxnSp>
          <p:nvCxnSpPr>
            <p:cNvPr id="130" name="Straight Arrow Connector 129"/>
            <p:cNvCxnSpPr/>
            <p:nvPr/>
          </p:nvCxnSpPr>
          <p:spPr>
            <a:xfrm rot="5400000">
              <a:off x="616284" y="5464466"/>
              <a:ext cx="230431" cy="1"/>
            </a:xfrm>
            <a:prstGeom prst="straightConnector1">
              <a:avLst/>
            </a:prstGeom>
            <a:ln>
              <a:solidFill>
                <a:srgbClr val="FF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TextBox 100"/>
            <p:cNvSpPr txBox="1"/>
            <p:nvPr/>
          </p:nvSpPr>
          <p:spPr>
            <a:xfrm>
              <a:off x="536867" y="4772169"/>
              <a:ext cx="344174" cy="57708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b="1" dirty="0" smtClean="0"/>
                <a:t>A+B</a:t>
              </a:r>
            </a:p>
            <a:p>
              <a:pPr algn="ctr"/>
              <a:r>
                <a:rPr lang="en-US" sz="1050" b="1" dirty="0" smtClean="0"/>
                <a:t>A-B</a:t>
              </a:r>
            </a:p>
            <a:p>
              <a:pPr algn="ctr"/>
              <a:r>
                <a:rPr lang="en-US" sz="1050" b="1" dirty="0" smtClean="0"/>
                <a:t>2A</a:t>
              </a:r>
              <a:endParaRPr lang="en-US" sz="1050" b="1" dirty="0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73652" y="4772169"/>
              <a:ext cx="344174" cy="57708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b="1" dirty="0" smtClean="0"/>
                <a:t>A+B</a:t>
              </a:r>
            </a:p>
            <a:p>
              <a:pPr algn="ctr"/>
              <a:r>
                <a:rPr lang="en-US" sz="1050" b="1" dirty="0" smtClean="0"/>
                <a:t>A-B</a:t>
              </a:r>
            </a:p>
            <a:p>
              <a:pPr algn="ctr"/>
              <a:r>
                <a:rPr lang="en-US" sz="1050" b="1" dirty="0" smtClean="0"/>
                <a:t>2B</a:t>
              </a:r>
              <a:endParaRPr lang="en-US" sz="1050" b="1" dirty="0"/>
            </a:p>
          </p:txBody>
        </p:sp>
        <p:cxnSp>
          <p:nvCxnSpPr>
            <p:cNvPr id="146" name="Straight Connector 145"/>
            <p:cNvCxnSpPr/>
            <p:nvPr/>
          </p:nvCxnSpPr>
          <p:spPr>
            <a:xfrm flipV="1">
              <a:off x="501070" y="5138635"/>
              <a:ext cx="384050" cy="1"/>
            </a:xfrm>
            <a:prstGeom prst="line">
              <a:avLst/>
            </a:prstGeom>
            <a:ln w="317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 flipV="1">
              <a:off x="501070" y="5291035"/>
              <a:ext cx="384050" cy="1"/>
            </a:xfrm>
            <a:prstGeom prst="line">
              <a:avLst/>
            </a:prstGeom>
            <a:ln w="317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 flipV="1">
              <a:off x="1269170" y="5138635"/>
              <a:ext cx="384050" cy="1"/>
            </a:xfrm>
            <a:prstGeom prst="line">
              <a:avLst/>
            </a:prstGeom>
            <a:ln w="317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 flipV="1">
              <a:off x="1269170" y="5291035"/>
              <a:ext cx="384050" cy="1"/>
            </a:xfrm>
            <a:prstGeom prst="line">
              <a:avLst/>
            </a:prstGeom>
            <a:ln w="317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413660" y="4810574"/>
              <a:ext cx="2395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1193855" y="4810574"/>
              <a:ext cx="1962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-</a:t>
              </a:r>
              <a:endParaRPr lang="en-US" dirty="0"/>
            </a:p>
          </p:txBody>
        </p:sp>
        <p:cxnSp>
          <p:nvCxnSpPr>
            <p:cNvPr id="89" name="Straight Arrow Connector 88"/>
            <p:cNvCxnSpPr/>
            <p:nvPr/>
          </p:nvCxnSpPr>
          <p:spPr>
            <a:xfrm rot="5400000">
              <a:off x="1307575" y="5464465"/>
              <a:ext cx="230431" cy="1"/>
            </a:xfrm>
            <a:prstGeom prst="straightConnector1">
              <a:avLst/>
            </a:prstGeom>
            <a:ln>
              <a:solidFill>
                <a:srgbClr val="FF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6"/>
          <p:cNvGrpSpPr/>
          <p:nvPr/>
        </p:nvGrpSpPr>
        <p:grpSpPr>
          <a:xfrm>
            <a:off x="952958" y="5707595"/>
            <a:ext cx="1381723" cy="460860"/>
            <a:chOff x="629157" y="6002135"/>
            <a:chExt cx="1036562" cy="460860"/>
          </a:xfrm>
        </p:grpSpPr>
        <p:sp>
          <p:nvSpPr>
            <p:cNvPr id="103" name="TextBox 102"/>
            <p:cNvSpPr txBox="1"/>
            <p:nvPr/>
          </p:nvSpPr>
          <p:spPr>
            <a:xfrm>
              <a:off x="629157" y="6209079"/>
              <a:ext cx="211893" cy="25391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b="1" dirty="0" smtClean="0"/>
                <a:t>A</a:t>
              </a:r>
              <a:endParaRPr lang="en-US" sz="1050" b="1" dirty="0"/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1279455" y="6209079"/>
              <a:ext cx="386264" cy="25391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b="1" dirty="0" smtClean="0"/>
                <a:t>B&gt;&gt;1</a:t>
              </a:r>
              <a:endParaRPr lang="en-US" sz="1050" b="1" dirty="0"/>
            </a:p>
          </p:txBody>
        </p:sp>
        <p:cxnSp>
          <p:nvCxnSpPr>
            <p:cNvPr id="96" name="Straight Arrow Connector 95"/>
            <p:cNvCxnSpPr/>
            <p:nvPr/>
          </p:nvCxnSpPr>
          <p:spPr>
            <a:xfrm rot="5400000">
              <a:off x="616284" y="6117350"/>
              <a:ext cx="230431" cy="1"/>
            </a:xfrm>
            <a:prstGeom prst="straightConnector1">
              <a:avLst/>
            </a:prstGeom>
            <a:ln>
              <a:solidFill>
                <a:srgbClr val="FF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Arrow Connector 96"/>
            <p:cNvCxnSpPr/>
            <p:nvPr/>
          </p:nvCxnSpPr>
          <p:spPr>
            <a:xfrm rot="5400000">
              <a:off x="1307575" y="6117350"/>
              <a:ext cx="230431" cy="1"/>
            </a:xfrm>
            <a:prstGeom prst="straightConnector1">
              <a:avLst/>
            </a:prstGeom>
            <a:ln>
              <a:solidFill>
                <a:srgbClr val="FF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Slide Number Placeholder 3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21-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66" name="Slide Number Placeholder 6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Improving Area and Resources 21- </a:t>
            </a:r>
            <a:fld id="{060BD193-E118-4B16-863C-C8C12C675E3E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67" name="Footer Placeholder 6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Inline and Allocation: Shape the Hierarchy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447800" y="5809306"/>
            <a:ext cx="2754080" cy="461665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One RTL block is reused for both instances of function </a:t>
            </a:r>
            <a:r>
              <a:rPr lang="en-US" sz="1200" i="1" dirty="0" smtClean="0"/>
              <a:t>foo</a:t>
            </a:r>
            <a:endParaRPr lang="en-US" sz="1200" i="1" dirty="0" smtClean="0">
              <a:latin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123939" y="1355130"/>
            <a:ext cx="31739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 smtClean="0">
                <a:latin typeface="+mn-lt"/>
              </a:rPr>
              <a:t>Easy to Share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572000" y="5809306"/>
            <a:ext cx="2882900" cy="461665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Function </a:t>
            </a:r>
            <a:r>
              <a:rPr lang="en-US" sz="1200" i="1" dirty="0" smtClean="0"/>
              <a:t>foo</a:t>
            </a:r>
            <a:r>
              <a:rPr lang="en-US" sz="1200" dirty="0" smtClean="0"/>
              <a:t> is not within the immediate scope of </a:t>
            </a:r>
            <a:r>
              <a:rPr lang="en-US" sz="1200" i="1" dirty="0" smtClean="0"/>
              <a:t>foo_top</a:t>
            </a:r>
            <a:endParaRPr lang="en-US" sz="1200" i="1" dirty="0" smtClean="0">
              <a:latin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507419" y="1355130"/>
            <a:ext cx="31739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 smtClean="0">
                <a:latin typeface="+mn-lt"/>
              </a:rPr>
              <a:t>Cannot be shared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7797801" y="5809306"/>
            <a:ext cx="2819399" cy="461665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Inlining brings </a:t>
            </a:r>
            <a:r>
              <a:rPr lang="en-US" sz="1200" i="1" dirty="0" smtClean="0"/>
              <a:t>foo</a:t>
            </a:r>
            <a:r>
              <a:rPr lang="en-US" sz="1200" dirty="0" smtClean="0"/>
              <a:t> into function foo_top where it can be shared</a:t>
            </a:r>
            <a:endParaRPr lang="en-US" sz="1200" dirty="0" smtClean="0">
              <a:latin typeface="+mn-lt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685733" y="1355130"/>
            <a:ext cx="35835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 smtClean="0">
                <a:latin typeface="+mn-lt"/>
              </a:rPr>
              <a:t>Controlling Sharing</a:t>
            </a:r>
          </a:p>
        </p:txBody>
      </p:sp>
      <p:sp>
        <p:nvSpPr>
          <p:cNvPr id="66" name="Slide Number Placeholder 3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21-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pic>
        <p:nvPicPr>
          <p:cNvPr id="141314" name="Picture 2"/>
          <p:cNvPicPr>
            <a:picLocks noChangeAspect="1" noChangeArrowheads="1"/>
          </p:cNvPicPr>
          <p:nvPr/>
        </p:nvPicPr>
        <p:blipFill>
          <a:blip r:embed="rId2"/>
          <a:srcRect b="3862"/>
          <a:stretch>
            <a:fillRect/>
          </a:stretch>
        </p:blipFill>
        <p:spPr bwMode="auto">
          <a:xfrm>
            <a:off x="1366837" y="1681163"/>
            <a:ext cx="9451021" cy="411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" name="Slide Number Placeholder 6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Improving Area and Resources 21- </a:t>
            </a:r>
            <a:fld id="{060BD193-E118-4B16-863C-C8C12C675E3E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93" name="Footer Placeholder 9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By default, loops are rolled</a:t>
            </a:r>
          </a:p>
          <a:p>
            <a:pPr lvl="1"/>
            <a:r>
              <a:rPr lang="en-US" dirty="0" smtClean="0"/>
              <a:t>Each C loop iteration </a:t>
            </a:r>
            <a:r>
              <a:rPr lang="en-US" dirty="0" smtClean="0">
                <a:sym typeface="Wingdings" pitchFamily="2" charset="2"/>
              </a:rPr>
              <a:t> Implemented in the same state 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Each C loop iteration  Implemented with same resources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For Area optimization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Loops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4339" y="2915511"/>
            <a:ext cx="4402627" cy="1061829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050" b="1" dirty="0" smtClean="0">
                <a:latin typeface="Consolas" pitchFamily="49" charset="0"/>
              </a:rPr>
              <a:t>void foo_top (…) {</a:t>
            </a:r>
          </a:p>
          <a:p>
            <a:pPr algn="l"/>
            <a:r>
              <a:rPr lang="en-US" sz="1050" b="1" dirty="0" smtClean="0">
                <a:latin typeface="Consolas" pitchFamily="49" charset="0"/>
              </a:rPr>
              <a:t>  ...</a:t>
            </a:r>
          </a:p>
          <a:p>
            <a:pPr algn="l"/>
            <a:r>
              <a:rPr lang="en-US" sz="1050" b="1" dirty="0" smtClean="0">
                <a:latin typeface="Consolas" pitchFamily="49" charset="0"/>
              </a:rPr>
              <a:t>  Add: for (i=3;i&gt;=0;i--) {</a:t>
            </a:r>
          </a:p>
          <a:p>
            <a:pPr algn="l"/>
            <a:r>
              <a:rPr lang="en-US" sz="1050" b="1" dirty="0" smtClean="0">
                <a:latin typeface="Consolas" pitchFamily="49" charset="0"/>
              </a:rPr>
              <a:t>	b = a[i] + b;</a:t>
            </a:r>
          </a:p>
          <a:p>
            <a:pPr algn="l"/>
            <a:r>
              <a:rPr lang="en-US" sz="1050" b="1" dirty="0" smtClean="0">
                <a:latin typeface="Consolas" pitchFamily="49" charset="0"/>
              </a:rPr>
              <a:t>  ...</a:t>
            </a:r>
          </a:p>
          <a:p>
            <a:pPr algn="l"/>
            <a:r>
              <a:rPr lang="en-US" sz="1050" b="1" dirty="0" smtClean="0">
                <a:latin typeface="Consolas" pitchFamily="49" charset="0"/>
              </a:rPr>
              <a:t>  }	</a:t>
            </a:r>
          </a:p>
        </p:txBody>
      </p:sp>
      <p:sp>
        <p:nvSpPr>
          <p:cNvPr id="8" name="Rectangle 7"/>
          <p:cNvSpPr/>
          <p:nvPr/>
        </p:nvSpPr>
        <p:spPr>
          <a:xfrm>
            <a:off x="7164560" y="2723486"/>
            <a:ext cx="3537252" cy="16898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289516" y="2723486"/>
            <a:ext cx="7505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foo_top</a:t>
            </a:r>
            <a:endParaRPr lang="en-US" sz="1200" b="1" dirty="0"/>
          </a:p>
        </p:txBody>
      </p:sp>
      <p:sp>
        <p:nvSpPr>
          <p:cNvPr id="12" name="Trapezoid 11"/>
          <p:cNvSpPr/>
          <p:nvPr/>
        </p:nvSpPr>
        <p:spPr>
          <a:xfrm rot="5400000">
            <a:off x="8390634" y="3388416"/>
            <a:ext cx="460860" cy="358353"/>
          </a:xfrm>
          <a:prstGeom prst="trapezoid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+</a:t>
            </a:r>
            <a:endParaRPr lang="en-US" b="1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8083535" y="3490781"/>
            <a:ext cx="358353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8032341" y="3682806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9212295" y="3414776"/>
            <a:ext cx="358353" cy="46086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Isosceles Triangle 16"/>
          <p:cNvSpPr/>
          <p:nvPr/>
        </p:nvSpPr>
        <p:spPr>
          <a:xfrm rot="5400000">
            <a:off x="9231476" y="3702834"/>
            <a:ext cx="115215" cy="153580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8802747" y="3568396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9570647" y="3568396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6200000" flipV="1">
            <a:off x="9481013" y="3376372"/>
            <a:ext cx="384047" cy="1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0800000">
            <a:off x="8083537" y="3183543"/>
            <a:ext cx="1589499" cy="805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16200000" flipV="1">
            <a:off x="7929917" y="3337161"/>
            <a:ext cx="307240" cy="1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ight Arrow 26"/>
          <p:cNvSpPr/>
          <p:nvPr/>
        </p:nvSpPr>
        <p:spPr>
          <a:xfrm>
            <a:off x="5224126" y="3299560"/>
            <a:ext cx="1638187" cy="46086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Synthesis</a:t>
            </a:r>
            <a:endParaRPr lang="en-US" sz="1400" dirty="0"/>
          </a:p>
        </p:txBody>
      </p:sp>
      <p:sp>
        <p:nvSpPr>
          <p:cNvPr id="30" name="Oval 29"/>
          <p:cNvSpPr/>
          <p:nvPr/>
        </p:nvSpPr>
        <p:spPr>
          <a:xfrm>
            <a:off x="10804199" y="2224220"/>
            <a:ext cx="406294" cy="3048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</a:t>
            </a:r>
            <a:endParaRPr lang="en-US" dirty="0"/>
          </a:p>
        </p:txBody>
      </p:sp>
      <p:cxnSp>
        <p:nvCxnSpPr>
          <p:cNvPr id="31" name="Curved Connector 20"/>
          <p:cNvCxnSpPr>
            <a:stCxn id="30" idx="5"/>
            <a:endCxn id="30" idx="7"/>
          </p:cNvCxnSpPr>
          <p:nvPr/>
        </p:nvCxnSpPr>
        <p:spPr>
          <a:xfrm rot="5400000" flipH="1">
            <a:off x="11043230" y="2376356"/>
            <a:ext cx="215526" cy="2117"/>
          </a:xfrm>
          <a:prstGeom prst="curvedConnector5">
            <a:avLst>
              <a:gd name="adj1" fmla="val -44874"/>
              <a:gd name="adj2" fmla="val -15460269"/>
              <a:gd name="adj3" fmla="val 120397"/>
            </a:avLst>
          </a:prstGeom>
          <a:ln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endCxn id="30" idx="0"/>
          </p:cNvCxnSpPr>
          <p:nvPr/>
        </p:nvCxnSpPr>
        <p:spPr>
          <a:xfrm rot="16200000" flipH="1">
            <a:off x="10848603" y="2065477"/>
            <a:ext cx="267918" cy="49567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30" idx="4"/>
          </p:cNvCxnSpPr>
          <p:nvPr/>
        </p:nvCxnSpPr>
        <p:spPr>
          <a:xfrm rot="16200000" flipH="1">
            <a:off x="10878459" y="2657907"/>
            <a:ext cx="310597" cy="52822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7586213" y="3529991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/>
              <a:t>a[N]</a:t>
            </a:r>
            <a:endParaRPr lang="en-US" sz="12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10009892" y="3414776"/>
            <a:ext cx="2792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/>
              <a:t>b</a:t>
            </a:r>
            <a:endParaRPr lang="en-US" sz="12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1845365" y="4849986"/>
            <a:ext cx="8651673" cy="58477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en-US" sz="1600" b="1" dirty="0" smtClean="0">
                <a:ea typeface="ＭＳ Ｐゴシック" pitchFamily="24" charset="-128"/>
                <a:cs typeface="ＭＳ Ｐゴシック" pitchFamily="24" charset="-128"/>
              </a:rPr>
              <a:t>Keeping loops rolled maximizes sharing across loop iterations: each </a:t>
            </a:r>
            <a:r>
              <a:rPr lang="en-US" sz="1600" b="1" u="sng" dirty="0" smtClean="0">
                <a:ea typeface="ＭＳ Ｐゴシック" pitchFamily="24" charset="-128"/>
                <a:cs typeface="ＭＳ Ｐゴシック" pitchFamily="24" charset="-128"/>
              </a:rPr>
              <a:t>iteration</a:t>
            </a:r>
            <a:r>
              <a:rPr lang="en-US" sz="1600" b="1" dirty="0" smtClean="0">
                <a:ea typeface="ＭＳ Ｐゴシック" pitchFamily="24" charset="-128"/>
                <a:cs typeface="ＭＳ Ｐゴシック" pitchFamily="24" charset="-128"/>
              </a:rPr>
              <a:t> of the loop uses the same hardware resources</a:t>
            </a:r>
          </a:p>
        </p:txBody>
      </p:sp>
      <p:sp>
        <p:nvSpPr>
          <p:cNvPr id="34" name="Slide Number Placeholder 3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21-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7" name="Slide Number Placeholder 3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Improving Area and Resources 21- </a:t>
            </a:r>
            <a:fld id="{060BD193-E118-4B16-863C-C8C12C675E3E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38" name="Footer Placeholder 3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ea typeface="宋体" charset="-122"/>
              </a:rPr>
              <a:t>Loop merging &amp; flattening can remove the redundant computation among multiple (related) loops</a:t>
            </a:r>
          </a:p>
          <a:p>
            <a:pPr lvl="1"/>
            <a:r>
              <a:rPr lang="en-US" altLang="zh-CN" dirty="0" smtClean="0">
                <a:ea typeface="宋体" charset="-122"/>
              </a:rPr>
              <a:t>Improving area (and sometimes performance)</a:t>
            </a:r>
          </a:p>
          <a:p>
            <a:pPr lvl="1"/>
            <a:endParaRPr lang="en-US" altLang="zh-CN" sz="2000" dirty="0" smtClean="0">
              <a:ea typeface="宋体" charset="-122"/>
            </a:endParaRPr>
          </a:p>
          <a:p>
            <a:pPr lvl="1"/>
            <a:endParaRPr lang="en-US" altLang="zh-CN" sz="2000" dirty="0" smtClean="0">
              <a:ea typeface="宋体" charset="-122"/>
            </a:endParaRPr>
          </a:p>
          <a:p>
            <a:pPr lvl="1"/>
            <a:endParaRPr lang="en-US" altLang="zh-CN" sz="2400" dirty="0" smtClean="0">
              <a:ea typeface="宋体" charset="-122"/>
            </a:endParaRPr>
          </a:p>
          <a:p>
            <a:pPr lvl="1"/>
            <a:endParaRPr lang="en-US" altLang="zh-CN" sz="2400" dirty="0" smtClean="0">
              <a:ea typeface="宋体" charset="-122"/>
            </a:endParaRPr>
          </a:p>
          <a:p>
            <a:pPr lvl="1">
              <a:buNone/>
            </a:pPr>
            <a:endParaRPr lang="en-US" altLang="zh-CN" sz="2000" dirty="0" smtClean="0">
              <a:ea typeface="宋体" charset="-122"/>
            </a:endParaRPr>
          </a:p>
          <a:p>
            <a:r>
              <a:rPr lang="en-US" altLang="zh-CN" dirty="0" smtClean="0">
                <a:ea typeface="宋体" charset="-122"/>
              </a:rPr>
              <a:t>Allows </a:t>
            </a:r>
            <a:r>
              <a:rPr lang="en-US" altLang="zh-CN" dirty="0" err="1" smtClean="0">
                <a:ea typeface="宋体" charset="-122"/>
              </a:rPr>
              <a:t>Vivado</a:t>
            </a:r>
            <a:r>
              <a:rPr lang="en-US" altLang="zh-CN" dirty="0" smtClean="0">
                <a:ea typeface="宋体" charset="-122"/>
              </a:rPr>
              <a:t> HLS to perform optimizations</a:t>
            </a:r>
          </a:p>
          <a:p>
            <a:pPr lvl="1"/>
            <a:r>
              <a:rPr lang="en-US" altLang="zh-CN" dirty="0" smtClean="0">
                <a:ea typeface="宋体" charset="-122"/>
              </a:rPr>
              <a:t>Optimization cannot occur across loop boundaries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Loop Merging &amp; Flattening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435819" y="2812385"/>
            <a:ext cx="4453821" cy="1754326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altLang="zh-CN" sz="1200" dirty="0" err="1" smtClean="0">
                <a:solidFill>
                  <a:schemeClr val="tx1"/>
                </a:solidFill>
                <a:ea typeface="宋体" charset="-122"/>
              </a:rPr>
              <a:t>My_Region</a:t>
            </a:r>
            <a:r>
              <a:rPr lang="en-US" altLang="zh-CN" sz="1200" dirty="0" smtClean="0">
                <a:solidFill>
                  <a:schemeClr val="tx1"/>
                </a:solidFill>
                <a:ea typeface="宋体" charset="-122"/>
              </a:rPr>
              <a:t>: { </a:t>
            </a:r>
          </a:p>
          <a:p>
            <a:pPr algn="l">
              <a:spcBef>
                <a:spcPct val="50000"/>
              </a:spcBef>
              <a:defRPr/>
            </a:pPr>
            <a:r>
              <a:rPr lang="en-US" altLang="zh-CN" sz="1200" b="1" dirty="0" smtClean="0">
                <a:solidFill>
                  <a:schemeClr val="tx1"/>
                </a:solidFill>
                <a:ea typeface="宋体" charset="-122"/>
              </a:rPr>
              <a:t>#</a:t>
            </a:r>
            <a:r>
              <a:rPr lang="en-US" altLang="zh-CN" sz="1200" b="1" dirty="0" err="1" smtClean="0">
                <a:solidFill>
                  <a:schemeClr val="tx1"/>
                </a:solidFill>
                <a:ea typeface="宋体" charset="-122"/>
              </a:rPr>
              <a:t>pragma</a:t>
            </a:r>
            <a:r>
              <a:rPr lang="en-US" altLang="zh-CN" sz="1200" b="1" dirty="0" smtClean="0">
                <a:solidFill>
                  <a:schemeClr val="tx1"/>
                </a:solidFill>
                <a:ea typeface="宋体" charset="-122"/>
              </a:rPr>
              <a:t> HLS merge loop</a:t>
            </a:r>
          </a:p>
          <a:p>
            <a:pPr algn="l">
              <a:spcBef>
                <a:spcPct val="50000"/>
              </a:spcBef>
              <a:defRPr/>
            </a:pPr>
            <a:r>
              <a:rPr lang="en-US" altLang="zh-CN" sz="1200" dirty="0" smtClean="0">
                <a:solidFill>
                  <a:schemeClr val="tx1"/>
                </a:solidFill>
                <a:ea typeface="宋体" charset="-122"/>
              </a:rPr>
              <a:t>for (</a:t>
            </a:r>
            <a:r>
              <a:rPr lang="en-US" altLang="zh-CN" sz="1200" dirty="0" err="1" smtClean="0">
                <a:solidFill>
                  <a:schemeClr val="tx1"/>
                </a:solidFill>
                <a:ea typeface="宋体" charset="-122"/>
              </a:rPr>
              <a:t>i</a:t>
            </a:r>
            <a:r>
              <a:rPr lang="en-US" altLang="zh-CN" sz="1200" dirty="0" smtClean="0">
                <a:solidFill>
                  <a:schemeClr val="tx1"/>
                </a:solidFill>
                <a:ea typeface="宋体" charset="-122"/>
              </a:rPr>
              <a:t> = 0; </a:t>
            </a:r>
            <a:r>
              <a:rPr lang="en-US" altLang="zh-CN" sz="1200" dirty="0" err="1" smtClean="0">
                <a:solidFill>
                  <a:schemeClr val="tx1"/>
                </a:solidFill>
                <a:ea typeface="宋体" charset="-122"/>
              </a:rPr>
              <a:t>i</a:t>
            </a:r>
            <a:r>
              <a:rPr lang="en-US" altLang="zh-CN" sz="1200" dirty="0" smtClean="0">
                <a:solidFill>
                  <a:schemeClr val="tx1"/>
                </a:solidFill>
                <a:ea typeface="宋体" charset="-122"/>
              </a:rPr>
              <a:t> &lt; N; ++</a:t>
            </a:r>
            <a:r>
              <a:rPr lang="en-US" altLang="zh-CN" sz="1200" dirty="0" err="1" smtClean="0">
                <a:solidFill>
                  <a:schemeClr val="tx1"/>
                </a:solidFill>
                <a:ea typeface="宋体" charset="-122"/>
              </a:rPr>
              <a:t>i</a:t>
            </a:r>
            <a:r>
              <a:rPr lang="en-US" altLang="zh-CN" sz="1200" dirty="0" smtClean="0">
                <a:solidFill>
                  <a:schemeClr val="tx1"/>
                </a:solidFill>
                <a:ea typeface="宋体" charset="-122"/>
              </a:rPr>
              <a:t>)</a:t>
            </a:r>
            <a:br>
              <a:rPr lang="en-US" altLang="zh-CN" sz="1200" dirty="0" smtClean="0">
                <a:solidFill>
                  <a:schemeClr val="tx1"/>
                </a:solidFill>
                <a:ea typeface="宋体" charset="-122"/>
              </a:rPr>
            </a:br>
            <a:r>
              <a:rPr lang="en-US" altLang="zh-CN" sz="1200" dirty="0" smtClean="0">
                <a:solidFill>
                  <a:schemeClr val="tx1"/>
                </a:solidFill>
                <a:ea typeface="宋体" charset="-122"/>
              </a:rPr>
              <a:t>      A[</a:t>
            </a:r>
            <a:r>
              <a:rPr lang="en-US" altLang="zh-CN" sz="1200" dirty="0" err="1" smtClean="0">
                <a:solidFill>
                  <a:schemeClr val="tx1"/>
                </a:solidFill>
                <a:ea typeface="宋体" charset="-122"/>
              </a:rPr>
              <a:t>i</a:t>
            </a:r>
            <a:r>
              <a:rPr lang="en-US" altLang="zh-CN" sz="1200" dirty="0" smtClean="0">
                <a:solidFill>
                  <a:schemeClr val="tx1"/>
                </a:solidFill>
                <a:ea typeface="宋体" charset="-122"/>
              </a:rPr>
              <a:t>] = B[</a:t>
            </a:r>
            <a:r>
              <a:rPr lang="en-US" altLang="zh-CN" sz="1200" dirty="0" err="1" smtClean="0">
                <a:solidFill>
                  <a:schemeClr val="tx1"/>
                </a:solidFill>
                <a:ea typeface="宋体" charset="-122"/>
              </a:rPr>
              <a:t>i</a:t>
            </a:r>
            <a:r>
              <a:rPr lang="en-US" altLang="zh-CN" sz="1200" dirty="0" smtClean="0">
                <a:solidFill>
                  <a:schemeClr val="tx1"/>
                </a:solidFill>
                <a:ea typeface="宋体" charset="-122"/>
              </a:rPr>
              <a:t>] + 1;</a:t>
            </a:r>
          </a:p>
          <a:p>
            <a:pPr algn="l">
              <a:spcBef>
                <a:spcPct val="50000"/>
              </a:spcBef>
              <a:defRPr/>
            </a:pPr>
            <a:r>
              <a:rPr lang="en-US" altLang="zh-CN" sz="1200" dirty="0" smtClean="0">
                <a:solidFill>
                  <a:schemeClr val="tx1"/>
                </a:solidFill>
                <a:ea typeface="宋体" charset="-122"/>
              </a:rPr>
              <a:t>for (</a:t>
            </a:r>
            <a:r>
              <a:rPr lang="en-US" altLang="zh-CN" sz="1200" dirty="0" err="1" smtClean="0">
                <a:solidFill>
                  <a:schemeClr val="tx1"/>
                </a:solidFill>
                <a:ea typeface="宋体" charset="-122"/>
              </a:rPr>
              <a:t>i</a:t>
            </a:r>
            <a:r>
              <a:rPr lang="en-US" altLang="zh-CN" sz="1200" dirty="0" smtClean="0">
                <a:solidFill>
                  <a:schemeClr val="tx1"/>
                </a:solidFill>
                <a:ea typeface="宋体" charset="-122"/>
              </a:rPr>
              <a:t> = 0; </a:t>
            </a:r>
            <a:r>
              <a:rPr lang="en-US" altLang="zh-CN" sz="1200" dirty="0" err="1" smtClean="0">
                <a:solidFill>
                  <a:schemeClr val="tx1"/>
                </a:solidFill>
                <a:ea typeface="宋体" charset="-122"/>
              </a:rPr>
              <a:t>i</a:t>
            </a:r>
            <a:r>
              <a:rPr lang="en-US" altLang="zh-CN" sz="1200" dirty="0" smtClean="0">
                <a:solidFill>
                  <a:schemeClr val="tx1"/>
                </a:solidFill>
                <a:ea typeface="宋体" charset="-122"/>
              </a:rPr>
              <a:t> &lt; N; ++</a:t>
            </a:r>
            <a:r>
              <a:rPr lang="en-US" altLang="zh-CN" sz="1200" dirty="0" err="1" smtClean="0">
                <a:solidFill>
                  <a:schemeClr val="tx1"/>
                </a:solidFill>
                <a:ea typeface="宋体" charset="-122"/>
              </a:rPr>
              <a:t>i</a:t>
            </a:r>
            <a:r>
              <a:rPr lang="en-US" altLang="zh-CN" sz="1200" dirty="0" smtClean="0">
                <a:solidFill>
                  <a:schemeClr val="tx1"/>
                </a:solidFill>
                <a:ea typeface="宋体" charset="-122"/>
              </a:rPr>
              <a:t>)</a:t>
            </a:r>
            <a:br>
              <a:rPr lang="en-US" altLang="zh-CN" sz="1200" dirty="0" smtClean="0">
                <a:solidFill>
                  <a:schemeClr val="tx1"/>
                </a:solidFill>
                <a:ea typeface="宋体" charset="-122"/>
              </a:rPr>
            </a:br>
            <a:r>
              <a:rPr lang="en-US" altLang="zh-CN" sz="1200" dirty="0" smtClean="0">
                <a:solidFill>
                  <a:schemeClr val="tx1"/>
                </a:solidFill>
                <a:ea typeface="宋体" charset="-122"/>
              </a:rPr>
              <a:t>      C[</a:t>
            </a:r>
            <a:r>
              <a:rPr lang="en-US" altLang="zh-CN" sz="1200" dirty="0" err="1" smtClean="0">
                <a:solidFill>
                  <a:schemeClr val="tx1"/>
                </a:solidFill>
                <a:ea typeface="宋体" charset="-122"/>
              </a:rPr>
              <a:t>i</a:t>
            </a:r>
            <a:r>
              <a:rPr lang="en-US" altLang="zh-CN" sz="1200" dirty="0" smtClean="0">
                <a:solidFill>
                  <a:schemeClr val="tx1"/>
                </a:solidFill>
                <a:ea typeface="宋体" charset="-122"/>
              </a:rPr>
              <a:t>] = A[</a:t>
            </a:r>
            <a:r>
              <a:rPr lang="en-US" altLang="zh-CN" sz="1200" dirty="0" err="1" smtClean="0">
                <a:solidFill>
                  <a:schemeClr val="tx1"/>
                </a:solidFill>
                <a:ea typeface="宋体" charset="-122"/>
              </a:rPr>
              <a:t>i</a:t>
            </a:r>
            <a:r>
              <a:rPr lang="en-US" altLang="zh-CN" sz="1200" dirty="0" smtClean="0">
                <a:solidFill>
                  <a:schemeClr val="tx1"/>
                </a:solidFill>
                <a:ea typeface="宋体" charset="-122"/>
              </a:rPr>
              <a:t>] / 2;</a:t>
            </a:r>
          </a:p>
          <a:p>
            <a:pPr algn="l">
              <a:spcBef>
                <a:spcPct val="50000"/>
              </a:spcBef>
              <a:defRPr/>
            </a:pPr>
            <a:r>
              <a:rPr lang="en-US" altLang="zh-CN" sz="1200" dirty="0" smtClean="0">
                <a:solidFill>
                  <a:schemeClr val="tx1"/>
                </a:solidFill>
                <a:ea typeface="宋体" charset="-122"/>
              </a:rPr>
              <a:t>}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8193339" y="3234841"/>
            <a:ext cx="2662053" cy="830997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altLang="zh-CN" sz="1200" dirty="0" smtClean="0">
                <a:ea typeface="宋体" charset="-122"/>
              </a:rPr>
              <a:t>for (</a:t>
            </a:r>
            <a:r>
              <a:rPr lang="en-US" altLang="zh-CN" sz="1200" dirty="0" err="1" smtClean="0">
                <a:ea typeface="宋体" charset="-122"/>
              </a:rPr>
              <a:t>i</a:t>
            </a:r>
            <a:r>
              <a:rPr lang="en-US" altLang="zh-CN" sz="1200" dirty="0" smtClean="0">
                <a:ea typeface="宋体" charset="-122"/>
              </a:rPr>
              <a:t> = 0; </a:t>
            </a:r>
            <a:r>
              <a:rPr lang="en-US" altLang="zh-CN" sz="1200" dirty="0" err="1" smtClean="0">
                <a:ea typeface="宋体" charset="-122"/>
              </a:rPr>
              <a:t>i</a:t>
            </a:r>
            <a:r>
              <a:rPr lang="en-US" altLang="zh-CN" sz="1200" dirty="0" smtClean="0">
                <a:ea typeface="宋体" charset="-122"/>
              </a:rPr>
              <a:t> &lt; N; ++</a:t>
            </a:r>
            <a:r>
              <a:rPr lang="en-US" altLang="zh-CN" sz="1200" dirty="0" err="1" smtClean="0">
                <a:ea typeface="宋体" charset="-122"/>
              </a:rPr>
              <a:t>i</a:t>
            </a:r>
            <a:r>
              <a:rPr lang="en-US" altLang="zh-CN" sz="1200" dirty="0" smtClean="0">
                <a:ea typeface="宋体" charset="-122"/>
              </a:rPr>
              <a:t>) {</a:t>
            </a:r>
            <a:br>
              <a:rPr lang="en-US" altLang="zh-CN" sz="1200" dirty="0" smtClean="0">
                <a:ea typeface="宋体" charset="-122"/>
              </a:rPr>
            </a:br>
            <a:r>
              <a:rPr lang="en-US" altLang="zh-CN" sz="1200" dirty="0" smtClean="0">
                <a:ea typeface="宋体" charset="-122"/>
              </a:rPr>
              <a:t>      A[</a:t>
            </a:r>
            <a:r>
              <a:rPr lang="en-US" altLang="zh-CN" sz="1200" dirty="0" err="1" smtClean="0">
                <a:ea typeface="宋体" charset="-122"/>
              </a:rPr>
              <a:t>i</a:t>
            </a:r>
            <a:r>
              <a:rPr lang="en-US" altLang="zh-CN" sz="1200" dirty="0" smtClean="0">
                <a:ea typeface="宋体" charset="-122"/>
              </a:rPr>
              <a:t>] = B[</a:t>
            </a:r>
            <a:r>
              <a:rPr lang="en-US" altLang="zh-CN" sz="1200" dirty="0" err="1" smtClean="0">
                <a:ea typeface="宋体" charset="-122"/>
              </a:rPr>
              <a:t>i</a:t>
            </a:r>
            <a:r>
              <a:rPr lang="en-US" altLang="zh-CN" sz="1200" dirty="0" smtClean="0">
                <a:ea typeface="宋体" charset="-122"/>
              </a:rPr>
              <a:t>] + 1;</a:t>
            </a:r>
            <a:br>
              <a:rPr lang="en-US" altLang="zh-CN" sz="1200" dirty="0" smtClean="0">
                <a:ea typeface="宋体" charset="-122"/>
              </a:rPr>
            </a:br>
            <a:r>
              <a:rPr lang="en-US" altLang="zh-CN" sz="1200" dirty="0" smtClean="0">
                <a:ea typeface="宋体" charset="-122"/>
              </a:rPr>
              <a:t>      C[</a:t>
            </a:r>
            <a:r>
              <a:rPr lang="en-US" altLang="zh-CN" sz="1200" dirty="0" err="1" smtClean="0">
                <a:ea typeface="宋体" charset="-122"/>
              </a:rPr>
              <a:t>i</a:t>
            </a:r>
            <a:r>
              <a:rPr lang="en-US" altLang="zh-CN" sz="1200" dirty="0" smtClean="0">
                <a:ea typeface="宋体" charset="-122"/>
              </a:rPr>
              <a:t>] = A[</a:t>
            </a:r>
            <a:r>
              <a:rPr lang="en-US" altLang="zh-CN" sz="1200" dirty="0" err="1" smtClean="0">
                <a:ea typeface="宋体" charset="-122"/>
              </a:rPr>
              <a:t>i</a:t>
            </a:r>
            <a:r>
              <a:rPr lang="en-US" altLang="zh-CN" sz="1200" dirty="0" smtClean="0">
                <a:ea typeface="宋体" charset="-122"/>
              </a:rPr>
              <a:t>] / 2;</a:t>
            </a:r>
            <a:br>
              <a:rPr lang="en-US" altLang="zh-CN" sz="1200" dirty="0" smtClean="0">
                <a:ea typeface="宋体" charset="-122"/>
              </a:rPr>
            </a:br>
            <a:r>
              <a:rPr lang="en-US" altLang="zh-CN" sz="1200" dirty="0" smtClean="0">
                <a:ea typeface="宋体" charset="-122"/>
              </a:rPr>
              <a:t>}</a:t>
            </a:r>
            <a:endParaRPr lang="en-US" altLang="zh-CN" sz="1200" dirty="0">
              <a:ea typeface="宋体" charset="-122"/>
            </a:endParaRPr>
          </a:p>
        </p:txBody>
      </p:sp>
      <p:sp>
        <p:nvSpPr>
          <p:cNvPr id="45" name="Right Arrow 44"/>
          <p:cNvSpPr/>
          <p:nvPr/>
        </p:nvSpPr>
        <p:spPr>
          <a:xfrm>
            <a:off x="6145606" y="3350056"/>
            <a:ext cx="1842960" cy="729695"/>
          </a:xfrm>
          <a:prstGeom prst="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Merge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5326513" y="5594130"/>
            <a:ext cx="4505013" cy="52322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en-US" sz="1400" b="1" dirty="0" smtClean="0">
                <a:ea typeface="ＭＳ Ｐゴシック" pitchFamily="24" charset="-128"/>
                <a:cs typeface="ＭＳ Ｐゴシック" pitchFamily="24" charset="-128"/>
              </a:rPr>
              <a:t>Removes A[</a:t>
            </a:r>
            <a:r>
              <a:rPr lang="en-US" sz="1400" b="1" dirty="0" err="1" smtClean="0">
                <a:ea typeface="ＭＳ Ｐゴシック" pitchFamily="24" charset="-128"/>
                <a:cs typeface="ＭＳ Ｐゴシック" pitchFamily="24" charset="-128"/>
              </a:rPr>
              <a:t>i</a:t>
            </a:r>
            <a:r>
              <a:rPr lang="en-US" sz="1400" b="1" dirty="0" smtClean="0">
                <a:ea typeface="ＭＳ Ｐゴシック" pitchFamily="24" charset="-128"/>
                <a:cs typeface="ＭＳ Ｐゴシック" pitchFamily="24" charset="-128"/>
              </a:rPr>
              <a:t>], any address logic and any potential memory accesses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538206" y="5618086"/>
            <a:ext cx="2662053" cy="461665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altLang="zh-CN" sz="1200" dirty="0" smtClean="0">
                <a:ea typeface="宋体" charset="-122"/>
              </a:rPr>
              <a:t>for (</a:t>
            </a:r>
            <a:r>
              <a:rPr lang="en-US" altLang="zh-CN" sz="1200" dirty="0" err="1" smtClean="0">
                <a:ea typeface="宋体" charset="-122"/>
              </a:rPr>
              <a:t>i</a:t>
            </a:r>
            <a:r>
              <a:rPr lang="en-US" altLang="zh-CN" sz="1200" dirty="0" smtClean="0">
                <a:ea typeface="宋体" charset="-122"/>
              </a:rPr>
              <a:t> = 0; </a:t>
            </a:r>
            <a:r>
              <a:rPr lang="en-US" altLang="zh-CN" sz="1200" dirty="0" err="1" smtClean="0">
                <a:ea typeface="宋体" charset="-122"/>
              </a:rPr>
              <a:t>i</a:t>
            </a:r>
            <a:r>
              <a:rPr lang="en-US" altLang="zh-CN" sz="1200" dirty="0" smtClean="0">
                <a:ea typeface="宋体" charset="-122"/>
              </a:rPr>
              <a:t> &lt; N; ++</a:t>
            </a:r>
            <a:r>
              <a:rPr lang="en-US" altLang="zh-CN" sz="1200" dirty="0" err="1" smtClean="0">
                <a:ea typeface="宋体" charset="-122"/>
              </a:rPr>
              <a:t>i</a:t>
            </a:r>
            <a:r>
              <a:rPr lang="en-US" altLang="zh-CN" sz="1200" dirty="0" smtClean="0">
                <a:ea typeface="宋体" charset="-122"/>
              </a:rPr>
              <a:t>)</a:t>
            </a:r>
            <a:br>
              <a:rPr lang="en-US" altLang="zh-CN" sz="1200" dirty="0" smtClean="0">
                <a:ea typeface="宋体" charset="-122"/>
              </a:rPr>
            </a:br>
            <a:r>
              <a:rPr lang="en-US" altLang="zh-CN" sz="1200" dirty="0" smtClean="0">
                <a:ea typeface="宋体" charset="-122"/>
              </a:rPr>
              <a:t>      C[</a:t>
            </a:r>
            <a:r>
              <a:rPr lang="en-US" altLang="zh-CN" sz="1200" dirty="0" err="1" smtClean="0">
                <a:ea typeface="宋体" charset="-122"/>
              </a:rPr>
              <a:t>i</a:t>
            </a:r>
            <a:r>
              <a:rPr lang="en-US" altLang="zh-CN" sz="1200" dirty="0" smtClean="0">
                <a:ea typeface="宋体" charset="-122"/>
              </a:rPr>
              <a:t>] = (B[</a:t>
            </a:r>
            <a:r>
              <a:rPr lang="en-US" altLang="zh-CN" sz="1200" dirty="0" err="1" smtClean="0">
                <a:ea typeface="宋体" charset="-122"/>
              </a:rPr>
              <a:t>i</a:t>
            </a:r>
            <a:r>
              <a:rPr lang="en-US" altLang="zh-CN" sz="1200" dirty="0" smtClean="0">
                <a:ea typeface="宋体" charset="-122"/>
              </a:rPr>
              <a:t>] + 1) / 2;</a:t>
            </a:r>
            <a:endParaRPr lang="en-US" altLang="zh-CN" sz="1200" dirty="0">
              <a:ea typeface="宋体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61240" y="3926130"/>
            <a:ext cx="2610860" cy="52322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en-US" sz="1400" b="1" dirty="0" smtClean="0">
                <a:ea typeface="ＭＳ Ｐゴシック" pitchFamily="24" charset="-128"/>
                <a:cs typeface="ＭＳ Ｐゴシック" pitchFamily="24" charset="-128"/>
              </a:rPr>
              <a:t>Effective code after compiler transformation</a:t>
            </a:r>
          </a:p>
        </p:txBody>
      </p:sp>
      <p:sp>
        <p:nvSpPr>
          <p:cNvPr id="13" name="Slide Number Placeholder 3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21-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Improving Area and Resources 21- </a:t>
            </a:r>
            <a:fld id="{060BD193-E118-4B16-863C-C8C12C675E3E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813299"/>
          </a:xfrm>
        </p:spPr>
        <p:txBody>
          <a:bodyPr>
            <a:normAutofit fontScale="92500" lnSpcReduction="20000"/>
          </a:bodyPr>
          <a:lstStyle/>
          <a:p>
            <a:r>
              <a:rPr lang="en-US" sz="1900" dirty="0" smtClean="0"/>
              <a:t>The arrays in the C model may not be ideal for the available RAMs</a:t>
            </a:r>
          </a:p>
          <a:p>
            <a:pPr lvl="1"/>
            <a:r>
              <a:rPr lang="en-US" sz="1700" dirty="0" smtClean="0"/>
              <a:t>The code may have many small arrays</a:t>
            </a:r>
          </a:p>
          <a:p>
            <a:pPr lvl="1"/>
            <a:r>
              <a:rPr lang="en-US" sz="1700" dirty="0" smtClean="0"/>
              <a:t>The array may not utilize the RAMs very well</a:t>
            </a:r>
          </a:p>
          <a:p>
            <a:r>
              <a:rPr lang="en-US" sz="1900" dirty="0" smtClean="0"/>
              <a:t>Array Mapping </a:t>
            </a:r>
          </a:p>
          <a:p>
            <a:pPr lvl="1"/>
            <a:r>
              <a:rPr lang="en-US" sz="1700" dirty="0" smtClean="0"/>
              <a:t>Mapping combines smaller arrays into larger arrays</a:t>
            </a:r>
          </a:p>
          <a:p>
            <a:pPr lvl="2"/>
            <a:r>
              <a:rPr lang="en-US" sz="1500" dirty="0" smtClean="0"/>
              <a:t>Allows arrays to be reconfigured without code edits</a:t>
            </a:r>
          </a:p>
          <a:p>
            <a:pPr lvl="1"/>
            <a:r>
              <a:rPr lang="en-US" sz="1700" dirty="0" smtClean="0"/>
              <a:t>Specify the array variable to be mapped</a:t>
            </a:r>
          </a:p>
          <a:p>
            <a:pPr lvl="1"/>
            <a:r>
              <a:rPr lang="en-US" sz="1700" dirty="0" smtClean="0"/>
              <a:t>Give all arrays to be combined the same instance name</a:t>
            </a:r>
            <a:endParaRPr lang="en-US" dirty="0" smtClean="0"/>
          </a:p>
          <a:p>
            <a:r>
              <a:rPr lang="en-US" sz="1900" dirty="0" err="1" smtClean="0"/>
              <a:t>Vivado</a:t>
            </a:r>
            <a:r>
              <a:rPr lang="en-US" sz="1900" dirty="0" smtClean="0"/>
              <a:t> HLS provides options as to the type of mapping</a:t>
            </a:r>
          </a:p>
          <a:p>
            <a:pPr lvl="1"/>
            <a:r>
              <a:rPr lang="en-US" sz="1700" dirty="0" smtClean="0"/>
              <a:t>Combine the arrays without impacting performance</a:t>
            </a:r>
          </a:p>
          <a:p>
            <a:pPr lvl="2"/>
            <a:r>
              <a:rPr lang="en-US" sz="1500" dirty="0" smtClean="0"/>
              <a:t>Vertical &amp; Horizontal mapping </a:t>
            </a:r>
            <a:endParaRPr lang="en-US" dirty="0" smtClean="0"/>
          </a:p>
          <a:p>
            <a:r>
              <a:rPr lang="en-US" sz="1900" dirty="0" smtClean="0"/>
              <a:t>Global Arrays</a:t>
            </a:r>
          </a:p>
          <a:p>
            <a:pPr lvl="1"/>
            <a:r>
              <a:rPr lang="en-US" sz="1700" dirty="0" smtClean="0"/>
              <a:t>When a global array is mapped all arrays involved are promoted to global</a:t>
            </a:r>
          </a:p>
          <a:p>
            <a:pPr lvl="1"/>
            <a:r>
              <a:rPr lang="en-US" sz="1700" dirty="0" smtClean="0"/>
              <a:t>When arrays are in different functions, the target becomes global</a:t>
            </a:r>
          </a:p>
          <a:p>
            <a:r>
              <a:rPr lang="en-US" sz="1900" dirty="0" smtClean="0"/>
              <a:t>Arrays which are function arguments</a:t>
            </a:r>
          </a:p>
          <a:p>
            <a:pPr lvl="1"/>
            <a:r>
              <a:rPr lang="en-US" sz="1700" dirty="0" smtClean="0"/>
              <a:t>All must be part of the same function interface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Mapping Arrays</a:t>
            </a:r>
            <a:endParaRPr lang="en-US" dirty="0"/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21-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Improving Area and Resources 21- </a:t>
            </a:r>
            <a:fld id="{060BD193-E118-4B16-863C-C8C12C675E3E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450" y="2047875"/>
            <a:ext cx="4205329" cy="379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9575" y="2352675"/>
            <a:ext cx="8778875" cy="372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Horizontal Mapping</a:t>
            </a:r>
          </a:p>
          <a:p>
            <a:pPr lvl="1"/>
            <a:r>
              <a:rPr lang="en-US" dirty="0" smtClean="0"/>
              <a:t>Combines multiple arrays into longer (horizontal) array</a:t>
            </a:r>
          </a:p>
          <a:p>
            <a:pPr lvl="1"/>
            <a:r>
              <a:rPr lang="en-US" dirty="0" smtClean="0"/>
              <a:t>Optionally allows the arrays to be offset</a:t>
            </a:r>
          </a:p>
          <a:p>
            <a:pPr lvl="2"/>
            <a:r>
              <a:rPr lang="en-US" dirty="0" smtClean="0"/>
              <a:t>The default is to concatenate after the last element 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sz="1100" dirty="0" smtClean="0"/>
          </a:p>
          <a:p>
            <a:pPr lvl="2"/>
            <a:r>
              <a:rPr lang="en-US" dirty="0" smtClean="0"/>
              <a:t>The first array specified (in GUI or Tcl script) starts at location zero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Horizontal Mapping</a:t>
            </a:r>
            <a:endParaRPr lang="en-US" dirty="0"/>
          </a:p>
        </p:txBody>
      </p:sp>
      <p:sp>
        <p:nvSpPr>
          <p:cNvPr id="60" name="Slide Number Placeholder 3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21-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70" name="Slide Number Placeholder 6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Improving Area and Resources 21- </a:t>
            </a:r>
            <a:fld id="{060BD193-E118-4B16-863C-C8C12C675E3E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75" name="Footer Placeholder 7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23963" y="2266950"/>
            <a:ext cx="9950940" cy="266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Vertical Mapping</a:t>
            </a:r>
          </a:p>
          <a:p>
            <a:pPr lvl="1"/>
            <a:r>
              <a:rPr lang="en-US" dirty="0" smtClean="0"/>
              <a:t>Combines multiple arrays in to an array with more bits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The first array specified (in Tcl or GUI) starts at the LSB</a:t>
            </a:r>
          </a:p>
          <a:p>
            <a:r>
              <a:rPr lang="en-US" dirty="0" smtClean="0"/>
              <a:t>Vertical Mapping for performance</a:t>
            </a:r>
          </a:p>
          <a:p>
            <a:pPr lvl="1"/>
            <a:r>
              <a:rPr lang="en-US" dirty="0" smtClean="0"/>
              <a:t>Creates RAMs with wide words </a:t>
            </a:r>
            <a:r>
              <a:rPr lang="en-US" dirty="0" smtClean="0">
                <a:sym typeface="Wingdings" pitchFamily="2" charset="2"/>
              </a:rPr>
              <a:t> Parallel accesses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Vertical Mapping</a:t>
            </a:r>
            <a:endParaRPr lang="en-US" dirty="0"/>
          </a:p>
        </p:txBody>
      </p:sp>
      <p:sp>
        <p:nvSpPr>
          <p:cNvPr id="63" name="Slide Number Placeholder 3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21-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66" name="Slide Number Placeholder 6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Improving Area and Resources 21- </a:t>
            </a:r>
            <a:fld id="{060BD193-E118-4B16-863C-C8C12C675E3E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67" name="Footer Placeholder 6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 and C++ have standard types created on the 8-bit boundary</a:t>
            </a:r>
          </a:p>
          <a:p>
            <a:pPr lvl="1"/>
            <a:r>
              <a:rPr lang="en-US" dirty="0" smtClean="0"/>
              <a:t>char (8-bit), short (16-bit), int (32-bit), long long (64-bit)</a:t>
            </a:r>
          </a:p>
          <a:p>
            <a:pPr lvl="2"/>
            <a:r>
              <a:rPr lang="en-US" dirty="0" smtClean="0"/>
              <a:t>Also provides stdint.h (for C), and stdint.h and cstdint (for C++)</a:t>
            </a:r>
          </a:p>
          <a:p>
            <a:pPr lvl="2"/>
            <a:r>
              <a:rPr lang="en-US" dirty="0" smtClean="0"/>
              <a:t>Types: int8_t, uint16_t, uint32_t, int_64_t etc. </a:t>
            </a:r>
          </a:p>
          <a:p>
            <a:pPr lvl="1"/>
            <a:r>
              <a:rPr lang="en-US" dirty="0" smtClean="0"/>
              <a:t>They result in hardware which is not bit-accurate and can give sub-standard QoR</a:t>
            </a:r>
          </a:p>
          <a:p>
            <a:r>
              <a:rPr lang="en-US" dirty="0" err="1" smtClean="0"/>
              <a:t>Vivado</a:t>
            </a:r>
            <a:r>
              <a:rPr lang="en-US" dirty="0" smtClean="0"/>
              <a:t> HLS provides bit-accurate types in both C and C++</a:t>
            </a:r>
          </a:p>
          <a:p>
            <a:pPr lvl="1"/>
            <a:r>
              <a:rPr lang="en-US" dirty="0" smtClean="0"/>
              <a:t>Plus SystemC types can be used in C++</a:t>
            </a:r>
          </a:p>
          <a:p>
            <a:pPr lvl="1"/>
            <a:r>
              <a:rPr lang="en-US" dirty="0" smtClean="0"/>
              <a:t>Allow any arbitrary bit-width to be specified</a:t>
            </a:r>
          </a:p>
          <a:p>
            <a:pPr lvl="1"/>
            <a:r>
              <a:rPr lang="en-US" dirty="0" smtClean="0"/>
              <a:t>Will simulate with bit-accuracy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Arbitrary Precision Integers</a:t>
            </a:r>
            <a:endParaRPr lang="en-US" dirty="0"/>
          </a:p>
        </p:txBody>
      </p:sp>
      <p:sp>
        <p:nvSpPr>
          <p:cNvPr id="13" name="Slide Number Placeholder 3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21-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pic>
        <p:nvPicPr>
          <p:cNvPr id="1372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96038" y="4799013"/>
            <a:ext cx="3763962" cy="173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722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6025" y="4803775"/>
            <a:ext cx="3330575" cy="174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Improving Area and Resources 21- </a:t>
            </a:r>
            <a:fld id="{060BD193-E118-4B16-863C-C8C12C675E3E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2200"/>
              </a:lnSpc>
              <a:tabLst>
                <a:tab pos="228600" algn="l"/>
              </a:tabLst>
            </a:pPr>
            <a:r>
              <a:rPr lang="en-US" altLang="zh-CN" dirty="0">
                <a:solidFill>
                  <a:schemeClr val="tx1"/>
                </a:solidFill>
                <a:cs typeface="Arial" pitchFamily="34" charset="0"/>
              </a:rPr>
              <a:t>After completing this </a:t>
            </a:r>
            <a:r>
              <a:rPr lang="en-US" altLang="zh-CN" dirty="0" smtClean="0">
                <a:solidFill>
                  <a:schemeClr val="tx1"/>
                </a:solidFill>
                <a:cs typeface="Arial" pitchFamily="34" charset="0"/>
              </a:rPr>
              <a:t>module, </a:t>
            </a:r>
            <a:r>
              <a:rPr lang="en-US" altLang="zh-CN" dirty="0">
                <a:solidFill>
                  <a:schemeClr val="tx1"/>
                </a:solidFill>
                <a:cs typeface="Arial" pitchFamily="34" charset="0"/>
              </a:rPr>
              <a:t>you will be able to:</a:t>
            </a:r>
          </a:p>
          <a:p>
            <a:pPr>
              <a:lnSpc>
                <a:spcPts val="1000"/>
              </a:lnSpc>
              <a:buNone/>
            </a:pPr>
            <a:endParaRPr lang="en-US" altLang="zh-CN" dirty="0">
              <a:solidFill>
                <a:schemeClr val="tx1"/>
              </a:solidFill>
            </a:endParaRPr>
          </a:p>
          <a:p>
            <a:pPr lvl="1"/>
            <a:r>
              <a:rPr lang="en-US" dirty="0"/>
              <a:t>Describe how arbitrary precision data types can reduce resource utilization</a:t>
            </a:r>
          </a:p>
          <a:p>
            <a:pPr lvl="1"/>
            <a:r>
              <a:rPr lang="en-US" dirty="0"/>
              <a:t>List various area optimization techniques</a:t>
            </a:r>
          </a:p>
          <a:p>
            <a:pPr lvl="1"/>
            <a:r>
              <a:rPr lang="en-US" dirty="0"/>
              <a:t>List means by which resource utilization can be reduced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Improving Area and Resources 21- </a:t>
            </a:r>
            <a:fld id="{060BD193-E118-4B16-863C-C8C12C675E3E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1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16063" y="4152900"/>
            <a:ext cx="9228137" cy="1677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597399"/>
          </a:xfrm>
        </p:spPr>
        <p:txBody>
          <a:bodyPr>
            <a:noAutofit/>
          </a:bodyPr>
          <a:lstStyle/>
          <a:p>
            <a:r>
              <a:rPr lang="en-US" dirty="0" smtClean="0"/>
              <a:t>Code using native C </a:t>
            </a:r>
            <a:r>
              <a:rPr lang="en-US" dirty="0" err="1" smtClean="0"/>
              <a:t>int</a:t>
            </a:r>
            <a:r>
              <a:rPr lang="en-US" dirty="0" smtClean="0"/>
              <a:t> type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However, if the inputs will only have a max range of 8-bit</a:t>
            </a:r>
          </a:p>
          <a:p>
            <a:pPr lvl="1"/>
            <a:r>
              <a:rPr lang="en-US" dirty="0" smtClean="0"/>
              <a:t>Arbitrary precision data-types should be used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It will result in smaller &amp; faster hardware with full precision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are Arbitrary Precision types Needed?</a:t>
            </a:r>
            <a:endParaRPr lang="en-US" dirty="0"/>
          </a:p>
        </p:txBody>
      </p:sp>
      <p:sp>
        <p:nvSpPr>
          <p:cNvPr id="56" name="Slide Number Placeholder 3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21-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pic>
        <p:nvPicPr>
          <p:cNvPr id="136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2303" y="1997075"/>
            <a:ext cx="9112998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" name="Slide Number Placeholder 5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Improving Area and Resources 21- </a:t>
            </a:r>
            <a:fld id="{060BD193-E118-4B16-863C-C8C12C675E3E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58" name="Footer Placeholder 5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Optimizing Resource Utilization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Reducing Area Usage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Summary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Improving Area and Resources 21- </a:t>
            </a:r>
            <a:fld id="{060BD193-E118-4B16-863C-C8C12C675E3E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65772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Resource utilization can be reduced using allocation and binding controls</a:t>
            </a:r>
          </a:p>
          <a:p>
            <a:r>
              <a:rPr lang="en-US" dirty="0" smtClean="0"/>
              <a:t>Arbitrary precision data types help controlling both the area and resource utilization </a:t>
            </a:r>
          </a:p>
          <a:p>
            <a:r>
              <a:rPr lang="en-US" dirty="0" smtClean="0"/>
              <a:t>The design structure can be controlled by</a:t>
            </a:r>
          </a:p>
          <a:p>
            <a:pPr lvl="1"/>
            <a:r>
              <a:rPr lang="en-US" dirty="0" err="1" smtClean="0"/>
              <a:t>Inlining</a:t>
            </a:r>
            <a:r>
              <a:rPr lang="en-US" dirty="0" smtClean="0"/>
              <a:t> functions: direct impact on RTL hierarchy &amp; optimization possibilities</a:t>
            </a:r>
          </a:p>
          <a:p>
            <a:pPr lvl="1"/>
            <a:r>
              <a:rPr lang="en-US" dirty="0" smtClean="0"/>
              <a:t>Loops: direct impact on reuse of resources</a:t>
            </a:r>
          </a:p>
          <a:p>
            <a:pPr lvl="1"/>
            <a:r>
              <a:rPr lang="en-US" dirty="0" smtClean="0"/>
              <a:t>Arrays: direct impact on the RAM</a:t>
            </a:r>
          </a:p>
          <a:p>
            <a:r>
              <a:rPr lang="en-US" altLang="zh-CN" dirty="0">
                <a:ea typeface="宋体" charset="-122"/>
              </a:rPr>
              <a:t>Major area optimization </a:t>
            </a:r>
            <a:r>
              <a:rPr lang="en-US" altLang="zh-CN" dirty="0" smtClean="0">
                <a:ea typeface="宋体" charset="-122"/>
              </a:rPr>
              <a:t>techniques</a:t>
            </a:r>
            <a:endParaRPr lang="en-US" dirty="0" smtClean="0"/>
          </a:p>
          <a:p>
            <a:pPr lvl="1"/>
            <a:r>
              <a:rPr lang="en-US" altLang="zh-CN" dirty="0">
                <a:ea typeface="宋体" charset="-122"/>
              </a:rPr>
              <a:t>Minimize bit widths</a:t>
            </a:r>
          </a:p>
          <a:p>
            <a:pPr lvl="1"/>
            <a:r>
              <a:rPr lang="en-US" altLang="zh-CN" dirty="0">
                <a:ea typeface="宋体" charset="-122"/>
              </a:rPr>
              <a:t>Map smaller arrays into larger arrays</a:t>
            </a:r>
          </a:p>
          <a:p>
            <a:pPr lvl="2"/>
            <a:r>
              <a:rPr lang="en-US" altLang="zh-CN" dirty="0">
                <a:ea typeface="宋体" charset="-122"/>
              </a:rPr>
              <a:t>Make better use of existing RAMs</a:t>
            </a:r>
          </a:p>
          <a:p>
            <a:pPr lvl="1"/>
            <a:r>
              <a:rPr lang="en-US" altLang="zh-CN" dirty="0">
                <a:ea typeface="宋体" charset="-122"/>
              </a:rPr>
              <a:t>Control loop hierarchy</a:t>
            </a:r>
          </a:p>
          <a:p>
            <a:pPr lvl="1"/>
            <a:r>
              <a:rPr lang="en-US" altLang="zh-CN" dirty="0">
                <a:ea typeface="宋体" charset="-122"/>
              </a:rPr>
              <a:t>Control function call hierarchy</a:t>
            </a:r>
          </a:p>
          <a:p>
            <a:pPr lvl="1"/>
            <a:r>
              <a:rPr lang="en-US" altLang="zh-CN" dirty="0">
                <a:ea typeface="宋体" charset="-122"/>
              </a:rPr>
              <a:t>Control the number of operators and </a:t>
            </a:r>
            <a:r>
              <a:rPr lang="en-US" altLang="zh-CN" dirty="0" smtClean="0">
                <a:ea typeface="宋体" charset="-122"/>
              </a:rPr>
              <a:t>cores</a:t>
            </a:r>
            <a:endParaRPr lang="en-US" dirty="0" smtClean="0"/>
          </a:p>
          <a:p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Improving Area and Resources 21- </a:t>
            </a:r>
            <a:fld id="{060BD193-E118-4B16-863C-C8C12C675E3E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>
                <a:solidFill>
                  <a:schemeClr val="tx1"/>
                </a:solidFill>
              </a:rPr>
              <a:t>Optimizing Resource Utilization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Reducing Area Usage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Summary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Improving Area and Resources 21- </a:t>
            </a:r>
            <a:fld id="{060BD193-E118-4B16-863C-C8C12C675E3E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09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89249" y="2390776"/>
            <a:ext cx="7460119" cy="2143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914899"/>
          </a:xfrm>
        </p:spPr>
        <p:txBody>
          <a:bodyPr/>
          <a:lstStyle/>
          <a:p>
            <a:r>
              <a:rPr lang="en-US" dirty="0" smtClean="0"/>
              <a:t>Scheduling &amp; Binding</a:t>
            </a:r>
          </a:p>
          <a:p>
            <a:pPr lvl="1"/>
            <a:r>
              <a:rPr lang="en-US" dirty="0" smtClean="0"/>
              <a:t>Scheduling and Binding are the processes at the heart of HLS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/>
              <a:t>Binding configuration </a:t>
            </a:r>
          </a:p>
          <a:p>
            <a:pPr lvl="1"/>
            <a:r>
              <a:rPr lang="en-US" dirty="0"/>
              <a:t>Can be used to minimize the number of operations</a:t>
            </a:r>
          </a:p>
          <a:p>
            <a:r>
              <a:rPr lang="en-US" dirty="0" smtClean="0"/>
              <a:t>The allocation directive</a:t>
            </a:r>
          </a:p>
          <a:p>
            <a:pPr lvl="1"/>
            <a:r>
              <a:rPr lang="en-US" dirty="0" smtClean="0"/>
              <a:t>Can be used to limit the number of operation in scheduling &amp; binding stages</a:t>
            </a:r>
          </a:p>
          <a:p>
            <a:r>
              <a:rPr lang="en-US" dirty="0" smtClean="0"/>
              <a:t>The resource directive</a:t>
            </a:r>
          </a:p>
          <a:p>
            <a:pPr lvl="1"/>
            <a:r>
              <a:rPr lang="en-US" dirty="0" smtClean="0"/>
              <a:t>Can be used to specify which cores are to be used during binding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Review: Control Scheduling &amp; Binding</a:t>
            </a:r>
            <a:endParaRPr lang="en-US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Improving Area and Resources 21- </a:t>
            </a:r>
            <a:fld id="{060BD193-E118-4B16-863C-C8C12C675E3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6947059" cy="486409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Binding is controlled via a configuration command</a:t>
            </a:r>
          </a:p>
          <a:p>
            <a:pPr lvl="1"/>
            <a:r>
              <a:rPr lang="en-US" dirty="0" smtClean="0"/>
              <a:t>The effort levels determine how much time is spent trying to map many operators onto fewer cores</a:t>
            </a:r>
          </a:p>
          <a:p>
            <a:pPr lvl="1"/>
            <a:r>
              <a:rPr lang="en-US" dirty="0" smtClean="0"/>
              <a:t>As with all effort levels, they are worth using if you can see the design close to what is required</a:t>
            </a:r>
          </a:p>
          <a:p>
            <a:pPr lvl="2"/>
            <a:r>
              <a:rPr lang="en-US" dirty="0" smtClean="0"/>
              <a:t>Else the tool will spend time exploring for possibilities</a:t>
            </a:r>
          </a:p>
          <a:p>
            <a:pPr lvl="2"/>
            <a:r>
              <a:rPr lang="en-US" dirty="0" smtClean="0"/>
              <a:t>And simply increase run time</a:t>
            </a:r>
          </a:p>
          <a:p>
            <a:pPr lvl="2"/>
            <a:r>
              <a:rPr lang="en-US" dirty="0" smtClean="0"/>
              <a:t>Use efforts judiciously</a:t>
            </a:r>
          </a:p>
          <a:p>
            <a:r>
              <a:rPr lang="en-US" dirty="0" smtClean="0"/>
              <a:t>Binding can be configured to minimize specific operators</a:t>
            </a:r>
          </a:p>
          <a:p>
            <a:pPr lvl="1"/>
            <a:r>
              <a:rPr lang="en-US" dirty="0" smtClean="0"/>
              <a:t>Can be used to direct </a:t>
            </a:r>
            <a:r>
              <a:rPr lang="en-US" dirty="0" err="1" smtClean="0"/>
              <a:t>Vivado</a:t>
            </a:r>
            <a:r>
              <a:rPr lang="en-US" dirty="0" smtClean="0"/>
              <a:t> HLS to synthesize with the minimum number of operations</a:t>
            </a:r>
          </a:p>
          <a:p>
            <a:pPr lvl="1"/>
            <a:r>
              <a:rPr lang="en-US" dirty="0" smtClean="0"/>
              <a:t>The configuration command overrides muxing costs and can be used to force sharing</a:t>
            </a:r>
          </a:p>
          <a:p>
            <a:pPr lvl="2"/>
            <a:r>
              <a:rPr lang="en-US" dirty="0" smtClean="0"/>
              <a:t>Works on all scopes in a design</a:t>
            </a:r>
          </a:p>
          <a:p>
            <a:pPr lvl="2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Configuring Binding</a:t>
            </a:r>
            <a:endParaRPr lang="en-US" dirty="0"/>
          </a:p>
        </p:txBody>
      </p:sp>
      <p:pic>
        <p:nvPicPr>
          <p:cNvPr id="130051" name="Picture 3"/>
          <p:cNvPicPr>
            <a:picLocks noChangeAspect="1" noChangeArrowheads="1"/>
          </p:cNvPicPr>
          <p:nvPr/>
        </p:nvPicPr>
        <p:blipFill rotWithShape="1">
          <a:blip r:embed="rId2"/>
          <a:srcRect b="50000"/>
          <a:stretch/>
        </p:blipFill>
        <p:spPr bwMode="auto">
          <a:xfrm>
            <a:off x="7558087" y="1755776"/>
            <a:ext cx="4206983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Improving Area and Resources 21- </a:t>
            </a:r>
            <a:fld id="{060BD193-E118-4B16-863C-C8C12C675E3E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433709" y="3817938"/>
            <a:ext cx="3331361" cy="27084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/>
              <a:t>Operators which can be minimized</a:t>
            </a:r>
            <a:endParaRPr lang="en-US" sz="1400" dirty="0" smtClean="0"/>
          </a:p>
          <a:p>
            <a:pPr algn="l"/>
            <a:r>
              <a:rPr lang="en-US" sz="1400" dirty="0"/>
              <a:t>• </a:t>
            </a:r>
            <a:r>
              <a:rPr lang="en-US" sz="1400" dirty="0" smtClean="0"/>
              <a:t>add </a:t>
            </a:r>
            <a:r>
              <a:rPr lang="en-US" sz="1400" dirty="0"/>
              <a:t>- Addition</a:t>
            </a:r>
          </a:p>
          <a:p>
            <a:pPr algn="l"/>
            <a:r>
              <a:rPr lang="en-US" sz="1400" dirty="0"/>
              <a:t>• sub - Subtraction</a:t>
            </a:r>
          </a:p>
          <a:p>
            <a:pPr algn="l"/>
            <a:r>
              <a:rPr lang="en-US" sz="1400" dirty="0"/>
              <a:t>• </a:t>
            </a:r>
            <a:r>
              <a:rPr lang="en-US" sz="1400" dirty="0" err="1"/>
              <a:t>mul</a:t>
            </a:r>
            <a:r>
              <a:rPr lang="en-US" sz="1400" dirty="0"/>
              <a:t> - Multiplication</a:t>
            </a:r>
          </a:p>
          <a:p>
            <a:pPr algn="l"/>
            <a:r>
              <a:rPr lang="en-US" sz="1400" dirty="0"/>
              <a:t>• </a:t>
            </a:r>
            <a:r>
              <a:rPr lang="en-US" sz="1400" dirty="0" err="1"/>
              <a:t>icmp</a:t>
            </a:r>
            <a:r>
              <a:rPr lang="en-US" sz="1400" dirty="0"/>
              <a:t> - Integer Compare</a:t>
            </a:r>
          </a:p>
          <a:p>
            <a:pPr algn="l"/>
            <a:r>
              <a:rPr lang="en-US" sz="1400" dirty="0"/>
              <a:t>• </a:t>
            </a:r>
            <a:r>
              <a:rPr lang="en-US" sz="1400" dirty="0" err="1"/>
              <a:t>sdiv</a:t>
            </a:r>
            <a:r>
              <a:rPr lang="en-US" sz="1400" dirty="0"/>
              <a:t> - Signed Division</a:t>
            </a:r>
          </a:p>
          <a:p>
            <a:pPr algn="l"/>
            <a:r>
              <a:rPr lang="en-US" sz="1400" dirty="0"/>
              <a:t>• </a:t>
            </a:r>
            <a:r>
              <a:rPr lang="en-US" sz="1400" dirty="0" err="1"/>
              <a:t>udiv</a:t>
            </a:r>
            <a:r>
              <a:rPr lang="en-US" sz="1400" dirty="0"/>
              <a:t> - Unsigned Division</a:t>
            </a:r>
          </a:p>
          <a:p>
            <a:pPr algn="l"/>
            <a:r>
              <a:rPr lang="en-US" sz="1400" dirty="0"/>
              <a:t>• </a:t>
            </a:r>
            <a:r>
              <a:rPr lang="en-US" sz="1400" dirty="0" err="1"/>
              <a:t>srem</a:t>
            </a:r>
            <a:r>
              <a:rPr lang="en-US" sz="1400" dirty="0"/>
              <a:t> - Signed Remainder</a:t>
            </a:r>
          </a:p>
          <a:p>
            <a:pPr algn="l"/>
            <a:r>
              <a:rPr lang="en-US" sz="1400" dirty="0"/>
              <a:t>• </a:t>
            </a:r>
            <a:r>
              <a:rPr lang="en-US" sz="1400" dirty="0" err="1"/>
              <a:t>urem</a:t>
            </a:r>
            <a:r>
              <a:rPr lang="en-US" sz="1400" dirty="0"/>
              <a:t> - Unsigned Remainder</a:t>
            </a:r>
          </a:p>
          <a:p>
            <a:pPr algn="l"/>
            <a:r>
              <a:rPr lang="en-US" sz="1400" dirty="0"/>
              <a:t>• </a:t>
            </a:r>
            <a:r>
              <a:rPr lang="en-US" sz="1400" dirty="0" err="1"/>
              <a:t>lshr</a:t>
            </a:r>
            <a:r>
              <a:rPr lang="en-US" sz="1400" dirty="0"/>
              <a:t> - Logical Shift-Right</a:t>
            </a:r>
          </a:p>
          <a:p>
            <a:pPr algn="l"/>
            <a:r>
              <a:rPr lang="en-US" sz="1400" dirty="0"/>
              <a:t>• </a:t>
            </a:r>
            <a:r>
              <a:rPr lang="en-US" sz="1400" dirty="0" err="1"/>
              <a:t>ashr</a:t>
            </a:r>
            <a:r>
              <a:rPr lang="en-US" sz="1400" dirty="0"/>
              <a:t> - Arithmetic Shift-Right</a:t>
            </a:r>
          </a:p>
          <a:p>
            <a:pPr algn="l"/>
            <a:r>
              <a:rPr lang="en-US" sz="1400" dirty="0"/>
              <a:t>• </a:t>
            </a:r>
            <a:r>
              <a:rPr lang="en-US" sz="1400" dirty="0" err="1"/>
              <a:t>shl</a:t>
            </a:r>
            <a:r>
              <a:rPr lang="en-US" sz="1400" dirty="0"/>
              <a:t> - Shift-Left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800599"/>
          </a:xfrm>
        </p:spPr>
        <p:txBody>
          <a:bodyPr/>
          <a:lstStyle/>
          <a:p>
            <a:r>
              <a:rPr lang="en-US" dirty="0" smtClean="0"/>
              <a:t>Allocation directive limits different types</a:t>
            </a:r>
          </a:p>
          <a:p>
            <a:pPr lvl="1"/>
            <a:r>
              <a:rPr lang="en-US" dirty="0" smtClean="0"/>
              <a:t>Type: Operation</a:t>
            </a:r>
          </a:p>
          <a:p>
            <a:pPr lvl="2"/>
            <a:r>
              <a:rPr lang="en-US" dirty="0" smtClean="0"/>
              <a:t>The instances are the operators</a:t>
            </a:r>
          </a:p>
          <a:p>
            <a:pPr lvl="2"/>
            <a:r>
              <a:rPr lang="en-US" dirty="0" smtClean="0"/>
              <a:t>Add, </a:t>
            </a:r>
            <a:r>
              <a:rPr lang="en-US" dirty="0" err="1" smtClean="0"/>
              <a:t>mul</a:t>
            </a:r>
            <a:r>
              <a:rPr lang="en-US" dirty="0" smtClean="0"/>
              <a:t>, </a:t>
            </a:r>
            <a:r>
              <a:rPr lang="en-US" dirty="0" err="1" smtClean="0"/>
              <a:t>urem</a:t>
            </a:r>
            <a:r>
              <a:rPr lang="en-US" dirty="0" smtClean="0"/>
              <a:t>, etc. </a:t>
            </a:r>
          </a:p>
          <a:p>
            <a:pPr lvl="1"/>
            <a:r>
              <a:rPr lang="en-US" dirty="0" smtClean="0"/>
              <a:t>Type: Core</a:t>
            </a:r>
          </a:p>
          <a:p>
            <a:pPr lvl="2"/>
            <a:r>
              <a:rPr lang="en-US" dirty="0" smtClean="0"/>
              <a:t>The instances are the cores</a:t>
            </a:r>
          </a:p>
          <a:p>
            <a:pPr lvl="2"/>
            <a:r>
              <a:rPr lang="en-US" dirty="0" smtClean="0"/>
              <a:t>Adder, </a:t>
            </a:r>
            <a:r>
              <a:rPr lang="en-US" dirty="0" err="1" smtClean="0"/>
              <a:t>Addsub</a:t>
            </a:r>
            <a:r>
              <a:rPr lang="en-US" dirty="0" smtClean="0"/>
              <a:t>, PipeMult2s, etc</a:t>
            </a:r>
          </a:p>
          <a:p>
            <a:pPr lvl="1"/>
            <a:r>
              <a:rPr lang="en-US" dirty="0" smtClean="0"/>
              <a:t>Type: Functions</a:t>
            </a:r>
          </a:p>
          <a:p>
            <a:pPr lvl="2"/>
            <a:r>
              <a:rPr lang="en-US" dirty="0" smtClean="0"/>
              <a:t>The functions in the code</a:t>
            </a:r>
          </a:p>
          <a:p>
            <a:pPr lvl="2"/>
            <a:r>
              <a:rPr lang="en-US" dirty="0" smtClean="0"/>
              <a:t>Discussed in more detail later</a:t>
            </a:r>
          </a:p>
          <a:p>
            <a:r>
              <a:rPr lang="en-US" dirty="0" smtClean="0"/>
              <a:t>Allocations are defined for a scope</a:t>
            </a:r>
          </a:p>
          <a:p>
            <a:pPr lvl="1"/>
            <a:r>
              <a:rPr lang="en-US" dirty="0" smtClean="0"/>
              <a:t>Like all directives, allocations are set for the scope they are applied in</a:t>
            </a:r>
          </a:p>
          <a:p>
            <a:pPr lvl="2"/>
            <a:r>
              <a:rPr lang="en-US" dirty="0" smtClean="0"/>
              <a:t>If the directive is applied to a function, loop or region, it does not include </a:t>
            </a:r>
            <a:br>
              <a:rPr lang="en-US" dirty="0" smtClean="0"/>
            </a:br>
            <a:r>
              <a:rPr lang="en-US" dirty="0" smtClean="0"/>
              <a:t>objects outside that scope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Allocation: Limit the Numbers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70307" y="3620488"/>
            <a:ext cx="5592393" cy="307777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Operators and Cores are listed in the </a:t>
            </a:r>
            <a:r>
              <a:rPr lang="en-US" sz="1400" b="1" dirty="0" err="1" smtClean="0"/>
              <a:t>Vivado</a:t>
            </a:r>
            <a:r>
              <a:rPr lang="en-US" sz="1400" b="1" dirty="0" smtClean="0"/>
              <a:t> HLS Library Guide</a:t>
            </a:r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21-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Improving Area and Resources 21- </a:t>
            </a:r>
            <a:fld id="{060BD193-E118-4B16-863C-C8C12C675E3E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413" y="1308100"/>
            <a:ext cx="2705100" cy="220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0450" y="1308100"/>
            <a:ext cx="3170238" cy="307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 bwMode="auto">
          <a:xfrm flipH="1" flipV="1">
            <a:off x="8382000" y="2847181"/>
            <a:ext cx="1457325" cy="143669"/>
          </a:xfrm>
          <a:prstGeom prst="straightConnector1">
            <a:avLst/>
          </a:prstGeom>
          <a:solidFill>
            <a:schemeClr val="tx2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686299"/>
          </a:xfrm>
        </p:spPr>
        <p:txBody>
          <a:bodyPr>
            <a:normAutofit/>
          </a:bodyPr>
          <a:lstStyle/>
          <a:p>
            <a:r>
              <a:rPr lang="en-US" dirty="0" smtClean="0"/>
              <a:t>User control of Resources</a:t>
            </a:r>
          </a:p>
          <a:p>
            <a:pPr lvl="1"/>
            <a:r>
              <a:rPr lang="en-US" dirty="0" smtClean="0"/>
              <a:t>The resource directive gives user control over the specific resource (core) used to implement operations</a:t>
            </a:r>
          </a:p>
          <a:p>
            <a:pPr lvl="2"/>
            <a:r>
              <a:rPr lang="en-US" dirty="0" smtClean="0"/>
              <a:t>Select the scope &amp; right-click to apply the directive</a:t>
            </a:r>
          </a:p>
          <a:p>
            <a:pPr lvl="2"/>
            <a:r>
              <a:rPr lang="en-US" dirty="0" smtClean="0"/>
              <a:t>Select “core” for a list of resources</a:t>
            </a:r>
          </a:p>
          <a:p>
            <a:pPr lvl="2"/>
            <a:r>
              <a:rPr lang="en-US" dirty="0" smtClean="0"/>
              <a:t>Specify the variable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Multiple line coding caveat</a:t>
            </a:r>
          </a:p>
          <a:p>
            <a:pPr lvl="1"/>
            <a:r>
              <a:rPr lang="en-US" dirty="0" smtClean="0"/>
              <a:t>If multiple operations occur on a single line </a:t>
            </a:r>
          </a:p>
          <a:p>
            <a:pPr lvl="1"/>
            <a:r>
              <a:rPr lang="en-US" dirty="0" smtClean="0"/>
              <a:t>A temporary variable is required to isolate the specific operation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Control: Specify Resources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84627" y="3697836"/>
            <a:ext cx="3466773" cy="461665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In this example, “data” is implemented with a 2-stage pipelined multiplier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858852" y="5106114"/>
            <a:ext cx="1638187" cy="307777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lvl="2"/>
            <a:r>
              <a:rPr lang="en-US" sz="1400" dirty="0" smtClean="0"/>
              <a:t>a=b*c*d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858852" y="5821895"/>
            <a:ext cx="2764440" cy="523220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lvl="2"/>
            <a:r>
              <a:rPr lang="en-US" sz="1400" dirty="0" smtClean="0"/>
              <a:t>data= c*d; </a:t>
            </a:r>
          </a:p>
          <a:p>
            <a:pPr marL="0" lvl="2"/>
            <a:r>
              <a:rPr lang="en-US" sz="1400" dirty="0" smtClean="0"/>
              <a:t>a = b*data;</a:t>
            </a:r>
          </a:p>
        </p:txBody>
      </p:sp>
      <p:sp>
        <p:nvSpPr>
          <p:cNvPr id="16" name="Down Arrow 15"/>
          <p:cNvSpPr/>
          <p:nvPr/>
        </p:nvSpPr>
        <p:spPr>
          <a:xfrm>
            <a:off x="9012433" y="5476250"/>
            <a:ext cx="460740" cy="307240"/>
          </a:xfrm>
          <a:prstGeom prst="down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Improving Area and Resources 21- </a:t>
            </a:r>
            <a:fld id="{060BD193-E118-4B16-863C-C8C12C675E3E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2232" y="2381250"/>
            <a:ext cx="3390491" cy="241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Optimizing Resource Utilization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Reducing Area Usage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Summary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Improving Area and Resources 21- </a:t>
            </a:r>
            <a:fld id="{060BD193-E118-4B16-863C-C8C12C675E3E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Control the number of elements</a:t>
            </a:r>
          </a:p>
          <a:p>
            <a:pPr lvl="1"/>
            <a:r>
              <a:rPr lang="en-US" dirty="0" smtClean="0"/>
              <a:t>Directives can be used to control scheduling and binding</a:t>
            </a:r>
          </a:p>
          <a:p>
            <a:r>
              <a:rPr lang="en-US" dirty="0" smtClean="0"/>
              <a:t>Control the design hierarchy</a:t>
            </a:r>
          </a:p>
          <a:p>
            <a:pPr lvl="1"/>
            <a:r>
              <a:rPr lang="en-US" dirty="0" smtClean="0"/>
              <a:t>Like RTL synthesis, removing the hierarchy can help optimize across function and loop boundaries</a:t>
            </a:r>
          </a:p>
          <a:p>
            <a:pPr lvl="2"/>
            <a:r>
              <a:rPr lang="en-US" dirty="0" smtClean="0"/>
              <a:t>Functions can be inlined</a:t>
            </a:r>
          </a:p>
          <a:p>
            <a:pPr lvl="2"/>
            <a:r>
              <a:rPr lang="en-US" dirty="0" smtClean="0"/>
              <a:t>Loops can be unrolled</a:t>
            </a:r>
          </a:p>
          <a:p>
            <a:r>
              <a:rPr lang="en-US" dirty="0" smtClean="0"/>
              <a:t>Array implementation</a:t>
            </a:r>
          </a:p>
          <a:p>
            <a:pPr lvl="1"/>
            <a:r>
              <a:rPr lang="en-US" dirty="0" err="1" smtClean="0"/>
              <a:t>Vivado</a:t>
            </a:r>
            <a:r>
              <a:rPr lang="en-US" dirty="0" smtClean="0"/>
              <a:t> HLS provides directives for combining memories</a:t>
            </a:r>
          </a:p>
          <a:p>
            <a:pPr lvl="2"/>
            <a:r>
              <a:rPr lang="en-US" dirty="0" smtClean="0"/>
              <a:t>Allowing a single large memory to be used instead of multiple smaller memories</a:t>
            </a:r>
          </a:p>
          <a:p>
            <a:r>
              <a:rPr lang="en-US" dirty="0" smtClean="0"/>
              <a:t>Bit-width optimization</a:t>
            </a:r>
          </a:p>
          <a:p>
            <a:pPr lvl="1"/>
            <a:r>
              <a:rPr lang="en-US" dirty="0" smtClean="0"/>
              <a:t>Arbitrary precision types ensure correct operator sizing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Area/Resource Utilization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Improving Area and Resources 21- </a:t>
            </a:r>
            <a:fld id="{060BD193-E118-4B16-863C-C8C12C675E3E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Xilinx_All_Programmable_Template">
  <a:themeElements>
    <a:clrScheme name="Custom 34">
      <a:dk1>
        <a:srgbClr val="000000"/>
      </a:dk1>
      <a:lt1>
        <a:srgbClr val="FFFFFF"/>
      </a:lt1>
      <a:dk2>
        <a:srgbClr val="EC891D"/>
      </a:dk2>
      <a:lt2>
        <a:srgbClr val="EE3424"/>
      </a:lt2>
      <a:accent1>
        <a:srgbClr val="008CA8"/>
      </a:accent1>
      <a:accent2>
        <a:srgbClr val="B20838"/>
      </a:accent2>
      <a:accent3>
        <a:srgbClr val="008CA8"/>
      </a:accent3>
      <a:accent4>
        <a:srgbClr val="000000"/>
      </a:accent4>
      <a:accent5>
        <a:srgbClr val="D9DA56"/>
      </a:accent5>
      <a:accent6>
        <a:srgbClr val="8B8D09"/>
      </a:accent6>
      <a:hlink>
        <a:srgbClr val="D9DA56"/>
      </a:hlink>
      <a:folHlink>
        <a:srgbClr val="8B8D09"/>
      </a:folHlink>
    </a:clrScheme>
    <a:fontScheme name="Xilinx Template_ligh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762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  <a:noAutofit/>
      </a:bodyPr>
      <a:lstStyle>
        <a:defPPr algn="ctr">
          <a:defRPr dirty="0" smtClean="0">
            <a:solidFill>
              <a:srgbClr val="000000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Xilinx Template_light 1">
        <a:dk1>
          <a:srgbClr val="000000"/>
        </a:dk1>
        <a:lt1>
          <a:srgbClr val="FFFFFF"/>
        </a:lt1>
        <a:dk2>
          <a:srgbClr val="008CA8"/>
        </a:dk2>
        <a:lt2>
          <a:srgbClr val="EE3424"/>
        </a:lt2>
        <a:accent1>
          <a:srgbClr val="EC891D"/>
        </a:accent1>
        <a:accent2>
          <a:srgbClr val="B20838"/>
        </a:accent2>
        <a:accent3>
          <a:srgbClr val="FFFFFF"/>
        </a:accent3>
        <a:accent4>
          <a:srgbClr val="000000"/>
        </a:accent4>
        <a:accent5>
          <a:srgbClr val="F4C4AB"/>
        </a:accent5>
        <a:accent6>
          <a:srgbClr val="A10632"/>
        </a:accent6>
        <a:hlink>
          <a:srgbClr val="D9DA56"/>
        </a:hlink>
        <a:folHlink>
          <a:srgbClr val="8B8D0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Xilinx Template_light 2">
        <a:dk1>
          <a:srgbClr val="EE3423"/>
        </a:dk1>
        <a:lt1>
          <a:srgbClr val="FFFFFF"/>
        </a:lt1>
        <a:dk2>
          <a:srgbClr val="333333"/>
        </a:dk2>
        <a:lt2>
          <a:srgbClr val="008CA8"/>
        </a:lt2>
        <a:accent1>
          <a:srgbClr val="EC891D"/>
        </a:accent1>
        <a:accent2>
          <a:srgbClr val="B20838"/>
        </a:accent2>
        <a:accent3>
          <a:srgbClr val="ADADAD"/>
        </a:accent3>
        <a:accent4>
          <a:srgbClr val="DADADA"/>
        </a:accent4>
        <a:accent5>
          <a:srgbClr val="F4C4AB"/>
        </a:accent5>
        <a:accent6>
          <a:srgbClr val="A10632"/>
        </a:accent6>
        <a:hlink>
          <a:srgbClr val="D9DA56"/>
        </a:hlink>
        <a:folHlink>
          <a:srgbClr val="8B8D0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Xilinx Template_light 3">
        <a:dk1>
          <a:srgbClr val="EE3424"/>
        </a:dk1>
        <a:lt1>
          <a:srgbClr val="FFFFFF"/>
        </a:lt1>
        <a:dk2>
          <a:srgbClr val="333333"/>
        </a:dk2>
        <a:lt2>
          <a:srgbClr val="008CA8"/>
        </a:lt2>
        <a:accent1>
          <a:srgbClr val="EC891D"/>
        </a:accent1>
        <a:accent2>
          <a:srgbClr val="B20838"/>
        </a:accent2>
        <a:accent3>
          <a:srgbClr val="ADADAD"/>
        </a:accent3>
        <a:accent4>
          <a:srgbClr val="DADADA"/>
        </a:accent4>
        <a:accent5>
          <a:srgbClr val="F4C4AB"/>
        </a:accent5>
        <a:accent6>
          <a:srgbClr val="A10632"/>
        </a:accent6>
        <a:hlink>
          <a:srgbClr val="D9DA56"/>
        </a:hlink>
        <a:folHlink>
          <a:srgbClr val="8B8D0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Description0 xmlns="D46A7F71-384C-4B0A-B6CB-1869FF28952A">The wide-frame format of the new All Programmable template.</Description0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17F6AD44C380A4BB6CB1869FF28952A" ma:contentTypeVersion="0" ma:contentTypeDescription="Create a new document." ma:contentTypeScope="" ma:versionID="cbec7fb8faa159a01dcec9b5572a4f9b">
  <xsd:schema xmlns:xsd="http://www.w3.org/2001/XMLSchema" xmlns:p="http://schemas.microsoft.com/office/2006/metadata/properties" xmlns:ns2="D46A7F71-384C-4B0A-B6CB-1869FF28952A" targetNamespace="http://schemas.microsoft.com/office/2006/metadata/properties" ma:root="true" ma:fieldsID="e6a1f69f03052b316a7875f7c9741570" ns2:_="">
    <xsd:import namespace="D46A7F71-384C-4B0A-B6CB-1869FF28952A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D46A7F71-384C-4B0A-B6CB-1869FF28952A" elementFormDefault="qualified">
    <xsd:import namespace="http://schemas.microsoft.com/office/2006/documentManagement/types"/>
    <xsd:element name="Description0" ma:index="8" nillable="true" ma:displayName="Description" ma:internalName="Description0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7747654C-B272-4B15-B46C-BB332E6C5466}">
  <ds:schemaRefs>
    <ds:schemaRef ds:uri="http://schemas.microsoft.com/office/2006/documentManagement/types"/>
    <ds:schemaRef ds:uri="http://purl.org/dc/elements/1.1/"/>
    <ds:schemaRef ds:uri="D46A7F71-384C-4B0A-B6CB-1869FF28952A"/>
    <ds:schemaRef ds:uri="http://purl.org/dc/dcmitype/"/>
    <ds:schemaRef ds:uri="http://purl.org/dc/terms/"/>
    <ds:schemaRef ds:uri="http://schemas.openxmlformats.org/package/2006/metadata/core-properties"/>
    <ds:schemaRef ds:uri="http://www.w3.org/XML/1998/namespace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3645E401-49A1-479D-B023-F249450A84E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2570465-C410-4C49-BB43-C779FFF2804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46A7F71-384C-4B0A-B6CB-1869FF28952A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Xilinx_All_Programmable_Template</Template>
  <TotalTime>3923</TotalTime>
  <Words>1846</Words>
  <Application>Microsoft Office PowerPoint</Application>
  <PresentationFormat>Custom</PresentationFormat>
  <Paragraphs>387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ＭＳ Ｐゴシック</vt:lpstr>
      <vt:lpstr>SimSun</vt:lpstr>
      <vt:lpstr>SimSun</vt:lpstr>
      <vt:lpstr>Arial</vt:lpstr>
      <vt:lpstr>Consolas</vt:lpstr>
      <vt:lpstr>Wingdings</vt:lpstr>
      <vt:lpstr>Xilinx_All_Programmable_Template</vt:lpstr>
      <vt:lpstr>Improving Area and Resources</vt:lpstr>
      <vt:lpstr>Objectives</vt:lpstr>
      <vt:lpstr>Outline</vt:lpstr>
      <vt:lpstr>Review: Control Scheduling &amp; Binding</vt:lpstr>
      <vt:lpstr>Configuring Binding</vt:lpstr>
      <vt:lpstr>Allocation: Limit the Numbers</vt:lpstr>
      <vt:lpstr>Additional Control: Specify Resources</vt:lpstr>
      <vt:lpstr>Outline</vt:lpstr>
      <vt:lpstr>Improving Area/Resource Utilization</vt:lpstr>
      <vt:lpstr>Review: Functions &amp; RTL Hierarchy</vt:lpstr>
      <vt:lpstr>Controlling Inlining</vt:lpstr>
      <vt:lpstr>Function Inlining</vt:lpstr>
      <vt:lpstr>Inline and Allocation: Shape the Hierarchy</vt:lpstr>
      <vt:lpstr>Loops </vt:lpstr>
      <vt:lpstr>Loop Merging &amp; Flattening</vt:lpstr>
      <vt:lpstr>Mapping Arrays</vt:lpstr>
      <vt:lpstr>Horizontal Mapping</vt:lpstr>
      <vt:lpstr>Vertical Mapping</vt:lpstr>
      <vt:lpstr>Arbitrary Precision Integers</vt:lpstr>
      <vt:lpstr>Why are Arbitrary Precision types Needed?</vt:lpstr>
      <vt:lpstr>Outline</vt:lpstr>
      <vt:lpstr>Summary</vt:lpstr>
    </vt:vector>
  </TitlesOfParts>
  <Company>Xilinx Inc,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Xilinx All Programmable  PowerPoint Template</dc:title>
  <dc:creator>Xilinx</dc:creator>
  <cp:keywords>Public</cp:keywords>
  <cp:lastModifiedBy>Parimal Patel</cp:lastModifiedBy>
  <cp:revision>261</cp:revision>
  <cp:lastPrinted>2015-01-20T23:01:46Z</cp:lastPrinted>
  <dcterms:created xsi:type="dcterms:W3CDTF">2012-07-11T02:34:09Z</dcterms:created>
  <dcterms:modified xsi:type="dcterms:W3CDTF">2015-12-24T08:32:49Z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escription0">
    <vt:lpwstr/>
  </property>
  <property fmtid="{D5CDD505-2E9C-101B-9397-08002B2CF9AE}" pid="3" name="ContentTypeId">
    <vt:lpwstr>0x010100717F6AD44C380A4BB6CB1869FF28952A</vt:lpwstr>
  </property>
  <property fmtid="{D5CDD505-2E9C-101B-9397-08002B2CF9AE}" pid="4" name="TitusGUID">
    <vt:lpwstr>9a87fade-0810-42a1-8760-50f0e2db8d5a</vt:lpwstr>
  </property>
  <property fmtid="{D5CDD505-2E9C-101B-9397-08002B2CF9AE}" pid="5" name="TITUSCustom1">
    <vt:lpwstr>1</vt:lpwstr>
  </property>
  <property fmtid="{D5CDD505-2E9C-101B-9397-08002B2CF9AE}" pid="6" name="XilinxClassification">
    <vt:lpwstr>Public</vt:lpwstr>
  </property>
  <property fmtid="{D5CDD505-2E9C-101B-9397-08002B2CF9AE}" pid="7" name="XilinxVisual Markings">
    <vt:lpwstr>No</vt:lpwstr>
  </property>
  <property fmtid="{D5CDD505-2E9C-101B-9397-08002B2CF9AE}" pid="8" name="XilinxPublication Year">
    <vt:lpwstr>2012</vt:lpwstr>
  </property>
  <property fmtid="{D5CDD505-2E9C-101B-9397-08002B2CF9AE}" pid="9" name="XilinxRemoveLegacyFooters">
    <vt:lpwstr>Yes</vt:lpwstr>
  </property>
</Properties>
</file>