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900" r:id="rId5"/>
    <p:sldId id="960" r:id="rId6"/>
    <p:sldId id="961" r:id="rId7"/>
    <p:sldId id="962" r:id="rId8"/>
    <p:sldId id="963" r:id="rId9"/>
  </p:sldIdLst>
  <p:sldSz cx="12188825" cy="6858000"/>
  <p:notesSz cx="7315200" cy="9601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836">
          <p15:clr>
            <a:srgbClr val="A4A3A4"/>
          </p15:clr>
        </p15:guide>
        <p15:guide id="3" pos="7306">
          <p15:clr>
            <a:srgbClr val="A4A3A4"/>
          </p15:clr>
        </p15:guide>
        <p15:guide id="4" pos="384">
          <p15:clr>
            <a:srgbClr val="A4A3A4"/>
          </p15:clr>
        </p15:guide>
        <p15:guide id="5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ilinx" initials="X" lastIdx="43" clrIdx="0"/>
  <p:cmAuthor id="1" name="Jennifer Lockhart" initials="JL" lastIdx="3" clrIdx="1"/>
  <p:cmAuthor id="2" name="Bielby" initials="T" lastIdx="106" clrIdx="2"/>
  <p:cmAuthor id="3" name="glaser" initials="g" lastIdx="7" clrIdx="3"/>
  <p:cmAuthor id="4" name="Intersil Corporate Template" initials="SV" lastIdx="1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B800"/>
    <a:srgbClr val="FFFFFF"/>
    <a:srgbClr val="00446A"/>
    <a:srgbClr val="965B8E"/>
    <a:srgbClr val="7B4B88"/>
    <a:srgbClr val="E9EEF1"/>
    <a:srgbClr val="CA1D10"/>
    <a:srgbClr val="E06262"/>
    <a:srgbClr val="CF7373"/>
    <a:srgbClr val="C14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5732" autoAdjust="0"/>
    <p:restoredTop sz="95738" autoAdjust="0"/>
  </p:normalViewPr>
  <p:slideViewPr>
    <p:cSldViewPr snapToGrid="0" showGuides="1">
      <p:cViewPr varScale="1">
        <p:scale>
          <a:sx n="86" d="100"/>
          <a:sy n="86" d="100"/>
        </p:scale>
        <p:origin x="1190" y="72"/>
      </p:cViewPr>
      <p:guideLst>
        <p:guide orient="horz" pos="2160"/>
        <p:guide orient="horz" pos="836"/>
        <p:guide pos="7306"/>
        <p:guide pos="384"/>
        <p:guide pos="3840"/>
      </p:guideLst>
    </p:cSldViewPr>
  </p:slideViewPr>
  <p:outlineViewPr>
    <p:cViewPr>
      <p:scale>
        <a:sx n="33" d="100"/>
        <a:sy n="33" d="100"/>
      </p:scale>
      <p:origin x="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3130" y="-8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0200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7" y="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>
            <a:lvl1pPr algn="r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19138"/>
            <a:ext cx="6400800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40" y="4560891"/>
            <a:ext cx="5851525" cy="431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91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97" tIns="48349" rIns="96697" bIns="48349" numCol="1" anchor="b" anchorCtr="0" compatLnSpc="1">
            <a:prstTxWarp prst="textNoShape">
              <a:avLst/>
            </a:prstTxWarp>
          </a:bodyPr>
          <a:lstStyle>
            <a:lvl1pPr algn="l" defTabSz="96714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952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8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925" y="558800"/>
            <a:ext cx="6745288" cy="3795713"/>
          </a:xfrm>
          <a:ln/>
        </p:spPr>
      </p:sp>
      <p:sp>
        <p:nvSpPr>
          <p:cNvPr id="62467" name="Rectangle 19"/>
          <p:cNvSpPr>
            <a:spLocks noGrp="1" noChangeArrowheads="1"/>
          </p:cNvSpPr>
          <p:nvPr>
            <p:ph type="body" idx="1"/>
          </p:nvPr>
        </p:nvSpPr>
        <p:spPr>
          <a:xfrm>
            <a:off x="1143001" y="4983163"/>
            <a:ext cx="5033963" cy="3668712"/>
          </a:xfrm>
          <a:noFill/>
          <a:ln/>
        </p:spPr>
        <p:txBody>
          <a:bodyPr lIns="98464" tIns="49232" rIns="98464" bIns="49232"/>
          <a:lstStyle/>
          <a:p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858181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Jennifer Lockhart\Desktop\Picture2 copy.jpg"/>
          <p:cNvPicPr>
            <a:picLocks noChangeArrowheads="1"/>
          </p:cNvPicPr>
          <p:nvPr userDrawn="1"/>
        </p:nvPicPr>
        <p:blipFill>
          <a:blip r:embed="rId2"/>
          <a:srcRect t="24879"/>
          <a:stretch>
            <a:fillRect/>
          </a:stretch>
        </p:blipFill>
        <p:spPr bwMode="auto">
          <a:xfrm>
            <a:off x="-7940" y="0"/>
            <a:ext cx="12196768" cy="6876288"/>
          </a:xfrm>
          <a:prstGeom prst="rect">
            <a:avLst/>
          </a:prstGeom>
          <a:noFill/>
        </p:spPr>
      </p:pic>
      <p:sp>
        <p:nvSpPr>
          <p:cNvPr id="19462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1986" y="5535656"/>
            <a:ext cx="6627674" cy="67627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None/>
              <a:defRPr lang="en-US" sz="2000" b="1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46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167284" y="3660819"/>
            <a:ext cx="7099835" cy="1114425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All_Programmable_Lock_up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77433" y="1068534"/>
            <a:ext cx="4340321" cy="1307592"/>
          </a:xfrm>
          <a:prstGeom prst="rect">
            <a:avLst/>
          </a:prstGeom>
        </p:spPr>
      </p:pic>
      <p:sp>
        <p:nvSpPr>
          <p:cNvPr id="9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  <p:sp>
        <p:nvSpPr>
          <p:cNvPr id="7" name="Rectangle 11"/>
          <p:cNvSpPr txBox="1">
            <a:spLocks noGrp="1" noChangeArrowheads="1"/>
          </p:cNvSpPr>
          <p:nvPr userDrawn="1"/>
        </p:nvSpPr>
        <p:spPr bwMode="auto">
          <a:xfrm>
            <a:off x="325552" y="6621633"/>
            <a:ext cx="4440237" cy="2301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en-US" sz="1000" dirty="0">
                <a:solidFill>
                  <a:schemeClr val="bg2"/>
                </a:solidFill>
                <a:latin typeface="+mj-lt"/>
              </a:rPr>
              <a:t>This material exempt per Department of Commerce license exception TSU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441" y="1600201"/>
            <a:ext cx="10975336" cy="4268337"/>
          </a:xfrm>
        </p:spPr>
        <p:txBody>
          <a:bodyPr/>
          <a:lstStyle>
            <a:lvl1pPr marL="228600" indent="-228600"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8000"/>
              <a:buFont typeface="Wingdings" pitchFamily="2" charset="2"/>
              <a:buBlip>
                <a:blip r:embed="rId2"/>
              </a:buBlip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1" y="6577184"/>
            <a:ext cx="1265462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Lab3 Intro 21a-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8000"/>
              </a:lnSpc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0"/>
            <a:ext cx="12188825" cy="1238250"/>
          </a:xfrm>
          <a:prstGeom prst="rect">
            <a:avLst/>
          </a:prstGeom>
          <a:solidFill>
            <a:schemeClr val="bg1"/>
          </a:solidFill>
          <a:ln w="762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 smtClean="0">
              <a:solidFill>
                <a:srgbClr val="000000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170"/>
            <a:ext cx="12188825" cy="200025"/>
            <a:chOff x="0" y="-1"/>
            <a:chExt cx="9144000" cy="200025"/>
          </a:xfrm>
        </p:grpSpPr>
        <p:sp>
          <p:nvSpPr>
            <p:cNvPr id="10" name="Rectangle 9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1" name="Picture 17" descr="Red Header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invGray">
            <a:xfrm>
              <a:off x="7658100" y="0"/>
              <a:ext cx="1485900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441" y="209550"/>
            <a:ext cx="10969943" cy="114300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lang="en-US" sz="2800" b="1" dirty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rtl="0" eaLnBrk="0" fontAlgn="base" hangingPunct="0">
              <a:lnSpc>
                <a:spcPct val="98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1" y="6577184"/>
            <a:ext cx="1234726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Lab3 Intro 21a-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6"/>
            <a:ext cx="5078677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2951" y="1600206"/>
            <a:ext cx="5135478" cy="4525963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2000" b="1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8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defRPr lang="en-US" sz="16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1" y="6577184"/>
            <a:ext cx="1342304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Lab3 Intro 21a- </a:t>
            </a:r>
            <a:fld id="{99D29FBF-A473-46DA-BC14-675AC1C8F9A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09442" y="6577184"/>
            <a:ext cx="1250094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Lab3 Intro 21a- </a:t>
            </a:r>
            <a:fld id="{48005198-8FB0-4BE5-A5FF-99FA6973717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3" descr="Red Head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88825" cy="11953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09441" y="6347951"/>
            <a:ext cx="1117309" cy="244475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11- </a:t>
            </a:r>
            <a:fld id="{0E88F696-905B-490D-9D4B-03324367559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4164515" y="6351588"/>
            <a:ext cx="3859795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chemeClr val="bg1"/>
                </a:solidFill>
                <a:latin typeface="Arial" charset="0"/>
                <a:ea typeface="SimSun" pitchFamily="2" charset="-122"/>
              </a:defRPr>
            </a:lvl1pPr>
          </a:lstStyle>
          <a:p>
            <a:pPr>
              <a:defRPr/>
            </a:pPr>
            <a:r>
              <a:rPr lang="en-US" altLang="zh-CN" dirty="0" smtClean="0"/>
              <a:t>© Copyright 2015 Xilinx</a:t>
            </a:r>
            <a:endParaRPr lang="zh-CN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170"/>
            <a:ext cx="12188825" cy="200025"/>
            <a:chOff x="0" y="-1"/>
            <a:chExt cx="9144000" cy="200025"/>
          </a:xfrm>
        </p:grpSpPr>
        <p:sp>
          <p:nvSpPr>
            <p:cNvPr id="14" name="Rectangle 13"/>
            <p:cNvSpPr/>
            <p:nvPr userDrawn="1"/>
          </p:nvSpPr>
          <p:spPr bwMode="auto">
            <a:xfrm>
              <a:off x="0" y="-1"/>
              <a:ext cx="9144000" cy="200025"/>
            </a:xfrm>
            <a:prstGeom prst="rect">
              <a:avLst/>
            </a:prstGeom>
            <a:solidFill>
              <a:schemeClr val="bg2"/>
            </a:solidFill>
            <a:ln w="762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 smtClean="0">
                <a:solidFill>
                  <a:srgbClr val="000000"/>
                </a:solidFill>
              </a:endParaRPr>
            </a:p>
          </p:txBody>
        </p:sp>
        <p:pic>
          <p:nvPicPr>
            <p:cNvPr id="15" name="Picture 17" descr="Red Header"/>
            <p:cNvPicPr>
              <a:picLocks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invGray">
            <a:xfrm>
              <a:off x="8043576" y="0"/>
              <a:ext cx="1100424" cy="1942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1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09441" y="209550"/>
            <a:ext cx="1096994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052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441" y="1600201"/>
            <a:ext cx="10964549" cy="42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09441" y="6580543"/>
            <a:ext cx="1265462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800" kern="1200" smtClean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Lab3 Intro 21a- </a:t>
            </a:r>
            <a:fld id="{060BD193-E118-4B16-863C-C8C12C675E3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 descr="All_Programmable_Text_FINAL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14003" y="6624147"/>
            <a:ext cx="3108959" cy="157267"/>
          </a:xfrm>
          <a:prstGeom prst="rect">
            <a:avLst/>
          </a:prstGeom>
        </p:spPr>
      </p:pic>
      <p:sp>
        <p:nvSpPr>
          <p:cNvPr id="17" name="Footer Placeholder 16"/>
          <p:cNvSpPr>
            <a:spLocks noGrp="1"/>
          </p:cNvSpPr>
          <p:nvPr>
            <p:ph type="ftr" sz="quarter" idx="3"/>
          </p:nvPr>
        </p:nvSpPr>
        <p:spPr>
          <a:xfrm>
            <a:off x="4164515" y="6579165"/>
            <a:ext cx="3859795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05" r:id="rId2"/>
    <p:sldLayoutId id="2147483948" r:id="rId3"/>
    <p:sldLayoutId id="2147483907" r:id="rId4"/>
    <p:sldLayoutId id="2147483910" r:id="rId5"/>
    <p:sldLayoutId id="2147483950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ct val="98000"/>
        </a:lnSpc>
        <a:spcBef>
          <a:spcPct val="0"/>
        </a:spcBef>
        <a:spcAft>
          <a:spcPct val="0"/>
        </a:spcAft>
        <a:defRPr lang="en-US" sz="2800" b="1" dirty="0" smtClean="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2pPr>
      <a:lvl3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3pPr>
      <a:lvl4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4pPr>
      <a:lvl5pPr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lnSpc>
          <a:spcPct val="115000"/>
        </a:lnSpc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charset="0"/>
        </a:defRPr>
      </a:lvl9pPr>
    </p:titleStyle>
    <p:bodyStyle>
      <a:lvl1pPr marL="2286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2"/>
        </a:buClr>
        <a:buSzPct val="88000"/>
        <a:buFont typeface="Wingdings" pitchFamily="2" charset="2"/>
        <a:buBlip>
          <a:blip r:embed="rId10"/>
        </a:buBlip>
        <a:defRPr lang="en-US" sz="2000" b="1" dirty="0" smtClean="0">
          <a:solidFill>
            <a:schemeClr val="accent4"/>
          </a:solidFill>
          <a:latin typeface="+mn-lt"/>
          <a:ea typeface="+mn-ea"/>
          <a:cs typeface="+mn-cs"/>
        </a:defRPr>
      </a:lvl1pPr>
      <a:lvl2pPr marL="571500" indent="-228600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–"/>
        <a:defRPr lang="en-US" sz="1800" b="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169863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•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546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20034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Char char="»"/>
        <a:defRPr lang="en-US" sz="1600" b="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4606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9178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33750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832225" indent="-174625" algn="l" rtl="0" eaLnBrk="1" fontAlgn="base" hangingPunct="1">
        <a:lnSpc>
          <a:spcPct val="110000"/>
        </a:lnSpc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err="1" smtClean="0"/>
              <a:t>Vivado</a:t>
            </a:r>
            <a:r>
              <a:rPr lang="en-US" dirty="0" smtClean="0"/>
              <a:t> HLS </a:t>
            </a:r>
            <a:r>
              <a:rPr lang="en-US" dirty="0" smtClean="0"/>
              <a:t>2015.4 </a:t>
            </a:r>
            <a:r>
              <a:rPr lang="en-US" dirty="0" smtClean="0"/>
              <a:t>Version</a:t>
            </a:r>
          </a:p>
        </p:txBody>
      </p:sp>
      <p:sp>
        <p:nvSpPr>
          <p:cNvPr id="4099" name="Rectangle 15"/>
          <p:cNvSpPr>
            <a:spLocks noGrp="1" noChangeArrowheads="1"/>
          </p:cNvSpPr>
          <p:nvPr>
            <p:ph type="ctrTitle" sz="quarter"/>
          </p:nvPr>
        </p:nvSpPr>
        <p:spPr/>
        <p:txBody>
          <a:bodyPr/>
          <a:lstStyle/>
          <a:p>
            <a:pPr algn="l"/>
            <a:r>
              <a:rPr lang="en-US" altLang="zh-CN" dirty="0" smtClean="0">
                <a:ea typeface="SimSun" pitchFamily="2" charset="-122"/>
              </a:rPr>
              <a:t>Lab3 Intro</a:t>
            </a:r>
            <a:br>
              <a:rPr lang="en-US" altLang="zh-CN" dirty="0" smtClean="0">
                <a:ea typeface="SimSun" pitchFamily="2" charset="-122"/>
              </a:rPr>
            </a:br>
            <a:r>
              <a:rPr lang="en-US" altLang="zh-CN" dirty="0" smtClean="0">
                <a:ea typeface="SimSun" pitchFamily="2" charset="-122"/>
              </a:rPr>
              <a:t>Improving Area and Resources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200"/>
              </a:lnSpc>
              <a:tabLst>
                <a:tab pos="228600" algn="l"/>
              </a:tabLst>
            </a:pP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After completing this </a:t>
            </a:r>
            <a:r>
              <a:rPr lang="en-US" altLang="zh-CN" dirty="0" smtClean="0">
                <a:solidFill>
                  <a:schemeClr val="tx1"/>
                </a:solidFill>
                <a:cs typeface="Arial" pitchFamily="34" charset="0"/>
              </a:rPr>
              <a:t>lab, </a:t>
            </a:r>
            <a:r>
              <a:rPr lang="en-US" altLang="zh-CN" dirty="0">
                <a:solidFill>
                  <a:schemeClr val="tx1"/>
                </a:solidFill>
                <a:cs typeface="Arial" pitchFamily="34" charset="0"/>
              </a:rPr>
              <a:t>you will be able to:</a:t>
            </a:r>
          </a:p>
          <a:p>
            <a:pPr>
              <a:lnSpc>
                <a:spcPts val="1000"/>
              </a:lnSpc>
              <a:buNone/>
            </a:pPr>
            <a:endParaRPr lang="en-US" altLang="zh-CN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Manage BRAM and DSP48 resource utilization</a:t>
            </a:r>
          </a:p>
          <a:p>
            <a:pPr lvl="1"/>
            <a:r>
              <a:rPr lang="en-US" dirty="0"/>
              <a:t>Improve memory bandwidth</a:t>
            </a:r>
          </a:p>
          <a:p>
            <a:pPr lvl="1"/>
            <a:r>
              <a:rPr lang="en-US" dirty="0"/>
              <a:t>Balance resource utilization and performance</a:t>
            </a:r>
          </a:p>
          <a:p>
            <a:pPr lvl="1"/>
            <a:r>
              <a:rPr lang="en-US" dirty="0"/>
              <a:t>Distinguish between DATAFLOW directive and Configuration Command functionality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Lab3 Intro 21a- </a:t>
            </a:r>
            <a:fld id="{060BD193-E118-4B16-863C-C8C12C675E3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© Copyright 2015 Xilinx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The design under consideration is a Discrete Cosine Transformation (DCT) function on a 8x8 block of </a:t>
            </a:r>
            <a:r>
              <a:rPr lang="en-US" sz="1800" dirty="0" smtClean="0"/>
              <a:t>data</a:t>
            </a:r>
            <a:endParaRPr lang="en-US" sz="1800" dirty="0"/>
          </a:p>
          <a:p>
            <a:pPr lvl="1"/>
            <a:r>
              <a:rPr lang="en-US" sz="1600" dirty="0"/>
              <a:t>The top-level function </a:t>
            </a:r>
            <a:r>
              <a:rPr lang="en-US" sz="1600" dirty="0" err="1"/>
              <a:t>dct</a:t>
            </a:r>
            <a:r>
              <a:rPr lang="en-US" sz="1600" dirty="0"/>
              <a:t> implements 2D DCT algorithm </a:t>
            </a:r>
            <a:br>
              <a:rPr lang="en-US" sz="1600" dirty="0"/>
            </a:br>
            <a:r>
              <a:rPr lang="en-US" sz="1600" dirty="0"/>
              <a:t>by first processing each row of the input array via a 1D</a:t>
            </a:r>
            <a:br>
              <a:rPr lang="en-US" sz="1600" dirty="0"/>
            </a:br>
            <a:r>
              <a:rPr lang="en-US" sz="1600" dirty="0"/>
              <a:t>DCT then processing the columns of the resulting array</a:t>
            </a:r>
            <a:br>
              <a:rPr lang="en-US" sz="1600" dirty="0"/>
            </a:br>
            <a:r>
              <a:rPr lang="en-US" sz="1600" dirty="0"/>
              <a:t>through the same 1D DCT.  It calls </a:t>
            </a:r>
            <a:r>
              <a:rPr lang="en-US" sz="1600" dirty="0" err="1"/>
              <a:t>read_data</a:t>
            </a:r>
            <a:r>
              <a:rPr lang="en-US" sz="1600" dirty="0"/>
              <a:t>, dct_2d, </a:t>
            </a:r>
            <a:br>
              <a:rPr lang="en-US" sz="1600" dirty="0"/>
            </a:br>
            <a:r>
              <a:rPr lang="en-US" sz="1600" dirty="0"/>
              <a:t>and </a:t>
            </a:r>
            <a:r>
              <a:rPr lang="en-US" sz="1600" dirty="0" err="1"/>
              <a:t>write_data</a:t>
            </a:r>
            <a:r>
              <a:rPr lang="en-US" sz="1600" dirty="0"/>
              <a:t> functions. </a:t>
            </a:r>
          </a:p>
          <a:p>
            <a:pPr lvl="1"/>
            <a:r>
              <a:rPr lang="en-US" sz="1600" dirty="0"/>
              <a:t>The </a:t>
            </a:r>
            <a:r>
              <a:rPr lang="en-US" sz="1600" dirty="0" err="1"/>
              <a:t>read_data</a:t>
            </a:r>
            <a:r>
              <a:rPr lang="en-US" sz="1600" dirty="0"/>
              <a:t> function consists of two loops – </a:t>
            </a:r>
            <a:br>
              <a:rPr lang="en-US" sz="1600" dirty="0"/>
            </a:br>
            <a:r>
              <a:rPr lang="en-US" sz="1600" dirty="0" err="1"/>
              <a:t>RD_Loop_Row</a:t>
            </a:r>
            <a:r>
              <a:rPr lang="en-US" sz="1600" dirty="0"/>
              <a:t> and </a:t>
            </a:r>
            <a:r>
              <a:rPr lang="en-US" sz="1600" dirty="0" err="1"/>
              <a:t>RD_Loop_Col</a:t>
            </a:r>
            <a:r>
              <a:rPr lang="en-US" sz="1600" dirty="0"/>
              <a:t>. </a:t>
            </a:r>
          </a:p>
          <a:p>
            <a:pPr lvl="1"/>
            <a:r>
              <a:rPr lang="en-US" sz="1600" dirty="0"/>
              <a:t>The </a:t>
            </a:r>
            <a:r>
              <a:rPr lang="en-US" sz="1600" dirty="0" err="1"/>
              <a:t>write_data</a:t>
            </a:r>
            <a:r>
              <a:rPr lang="en-US" sz="1600" dirty="0"/>
              <a:t> function is defined consists of two loops</a:t>
            </a:r>
            <a:br>
              <a:rPr lang="en-US" sz="1600" dirty="0"/>
            </a:br>
            <a:r>
              <a:rPr lang="en-US" sz="1600" dirty="0"/>
              <a:t>to perform writing the result.  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Lab3 Intro 21a- </a:t>
            </a:r>
            <a:fld id="{0E88F696-905B-490D-9D4B-03324367559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Design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© Copyright 2015 Xilinx</a:t>
            </a:r>
            <a:endParaRPr lang="zh-CN" altLang="zh-CN" dirty="0"/>
          </a:p>
        </p:txBody>
      </p:sp>
      <p:pic>
        <p:nvPicPr>
          <p:cNvPr id="9" name="Picture 8" descr="lab3_5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35901" y="2075694"/>
            <a:ext cx="4095152" cy="4274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8653" y="4578406"/>
            <a:ext cx="3964547" cy="1733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Compile the design in command mode and perform C-verification</a:t>
            </a:r>
          </a:p>
          <a:p>
            <a:r>
              <a:rPr lang="en-US" dirty="0"/>
              <a:t>Open the project in </a:t>
            </a:r>
            <a:r>
              <a:rPr lang="en-US" dirty="0" err="1" smtClean="0"/>
              <a:t>Vivado</a:t>
            </a:r>
            <a:r>
              <a:rPr lang="en-US" dirty="0" smtClean="0"/>
              <a:t> HLS </a:t>
            </a:r>
            <a:r>
              <a:rPr lang="en-US" dirty="0"/>
              <a:t>GUI, synthesize, and review results</a:t>
            </a:r>
          </a:p>
          <a:p>
            <a:r>
              <a:rPr lang="en-US" dirty="0"/>
              <a:t>Simulate the design</a:t>
            </a:r>
          </a:p>
          <a:p>
            <a:r>
              <a:rPr lang="en-US" dirty="0"/>
              <a:t>Improve performance using pipeline</a:t>
            </a:r>
          </a:p>
          <a:p>
            <a:r>
              <a:rPr lang="en-US" dirty="0"/>
              <a:t>Optimize fine-grained parallelism</a:t>
            </a:r>
          </a:p>
          <a:p>
            <a:r>
              <a:rPr lang="en-US" dirty="0"/>
              <a:t>Improve memory bandwidth</a:t>
            </a:r>
          </a:p>
          <a:p>
            <a:r>
              <a:rPr lang="en-US" dirty="0"/>
              <a:t>Apply DATAFLOW directive to improve performance</a:t>
            </a:r>
          </a:p>
          <a:p>
            <a:r>
              <a:rPr lang="en-US" dirty="0" smtClean="0"/>
              <a:t>Apply RESHAPE directive and analyze</a:t>
            </a:r>
            <a:endParaRPr lang="en-US" dirty="0"/>
          </a:p>
          <a:p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Lab3 Intro 21a- </a:t>
            </a:r>
            <a:fld id="{0E88F696-905B-490D-9D4B-03324367559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© Copyright 2015 Xilinx</a:t>
            </a:r>
            <a:endParaRPr lang="zh-CN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In this lab, you learned various techniques to improve the performance and balance resource utilization. PIPELINE directive when applied to outer loop will automatically cause the inner loop to unroll. When a loop is unrolled, resources utilization increases as operations are done concurrently.  Partitioning memory may improve performance but will increase BRAM utilization.  When INLINE directive is applied to a function, the lower level hierarchy is automatically dissolved.  When DATAFLOW directive is applied, the default memory buffers (of ping-pong type) are automatically inserted between the top-level functions and loops. The RESHAPE directive will allow multiple accesses to BRAM, however, care should be taken if a single element requires modification as it will result in read-modify-write operation for the entire word. The Analysis perspective and console logs can provide insight on what is going on. 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Lab3 Intro 21a- </a:t>
            </a:r>
            <a:fld id="{0E88F696-905B-490D-9D4B-03324367559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 smtClean="0"/>
              <a:t>© Copyright 2015 Xilinx</a:t>
            </a:r>
            <a:endParaRPr lang="zh-CN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Xilinx_All_Programmable_Template">
  <a:themeElements>
    <a:clrScheme name="Custom 34">
      <a:dk1>
        <a:srgbClr val="000000"/>
      </a:dk1>
      <a:lt1>
        <a:srgbClr val="FFFFFF"/>
      </a:lt1>
      <a:dk2>
        <a:srgbClr val="EC891D"/>
      </a:dk2>
      <a:lt2>
        <a:srgbClr val="EE3424"/>
      </a:lt2>
      <a:accent1>
        <a:srgbClr val="008CA8"/>
      </a:accent1>
      <a:accent2>
        <a:srgbClr val="B20838"/>
      </a:accent2>
      <a:accent3>
        <a:srgbClr val="008CA8"/>
      </a:accent3>
      <a:accent4>
        <a:srgbClr val="000000"/>
      </a:accent4>
      <a:accent5>
        <a:srgbClr val="D9DA56"/>
      </a:accent5>
      <a:accent6>
        <a:srgbClr val="8B8D09"/>
      </a:accent6>
      <a:hlink>
        <a:srgbClr val="D9DA56"/>
      </a:hlink>
      <a:folHlink>
        <a:srgbClr val="8B8D09"/>
      </a:folHlink>
    </a:clrScheme>
    <a:fontScheme name="Xilinx Template_ligh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762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algn="ctr">
          <a:defRPr dirty="0" smtClean="0">
            <a:solidFill>
              <a:srgbClr val="000000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Xilinx Template_light 1">
        <a:dk1>
          <a:srgbClr val="000000"/>
        </a:dk1>
        <a:lt1>
          <a:srgbClr val="FFFFFF"/>
        </a:lt1>
        <a:dk2>
          <a:srgbClr val="008CA8"/>
        </a:dk2>
        <a:lt2>
          <a:srgbClr val="EE3424"/>
        </a:lt2>
        <a:accent1>
          <a:srgbClr val="EC891D"/>
        </a:accent1>
        <a:accent2>
          <a:srgbClr val="B20838"/>
        </a:accent2>
        <a:accent3>
          <a:srgbClr val="FFFFFF"/>
        </a:accent3>
        <a:accent4>
          <a:srgbClr val="000000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Xilinx Template_light 2">
        <a:dk1>
          <a:srgbClr val="EE3423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Xilinx Template_light 3">
        <a:dk1>
          <a:srgbClr val="EE3424"/>
        </a:dk1>
        <a:lt1>
          <a:srgbClr val="FFFFFF"/>
        </a:lt1>
        <a:dk2>
          <a:srgbClr val="333333"/>
        </a:dk2>
        <a:lt2>
          <a:srgbClr val="008CA8"/>
        </a:lt2>
        <a:accent1>
          <a:srgbClr val="EC891D"/>
        </a:accent1>
        <a:accent2>
          <a:srgbClr val="B20838"/>
        </a:accent2>
        <a:accent3>
          <a:srgbClr val="ADADAD"/>
        </a:accent3>
        <a:accent4>
          <a:srgbClr val="DADADA"/>
        </a:accent4>
        <a:accent5>
          <a:srgbClr val="F4C4AB"/>
        </a:accent5>
        <a:accent6>
          <a:srgbClr val="A10632"/>
        </a:accent6>
        <a:hlink>
          <a:srgbClr val="D9DA56"/>
        </a:hlink>
        <a:folHlink>
          <a:srgbClr val="8B8D0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Description0 xmlns="D46A7F71-384C-4B0A-B6CB-1869FF28952A">The wide-frame format of the new All Programmable template.</Description0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17F6AD44C380A4BB6CB1869FF28952A" ma:contentTypeVersion="0" ma:contentTypeDescription="Create a new document." ma:contentTypeScope="" ma:versionID="cbec7fb8faa159a01dcec9b5572a4f9b">
  <xsd:schema xmlns:xsd="http://www.w3.org/2001/XMLSchema" xmlns:p="http://schemas.microsoft.com/office/2006/metadata/properties" xmlns:ns2="D46A7F71-384C-4B0A-B6CB-1869FF28952A" targetNamespace="http://schemas.microsoft.com/office/2006/metadata/properties" ma:root="true" ma:fieldsID="e6a1f69f03052b316a7875f7c9741570" ns2:_="">
    <xsd:import namespace="D46A7F71-384C-4B0A-B6CB-1869FF28952A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D46A7F71-384C-4B0A-B6CB-1869FF28952A" elementFormDefault="qualified">
    <xsd:import namespace="http://schemas.microsoft.com/office/2006/documentManagement/types"/>
    <xsd:element name="Description0" ma:index="8" nillable="true" ma:displayName="Description" ma:internalName="Description0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747654C-B272-4B15-B46C-BB332E6C5466}">
  <ds:schemaRefs>
    <ds:schemaRef ds:uri="http://purl.org/dc/dcmitype/"/>
    <ds:schemaRef ds:uri="http://purl.org/dc/elements/1.1/"/>
    <ds:schemaRef ds:uri="http://schemas.microsoft.com/office/2006/metadata/properties"/>
    <ds:schemaRef ds:uri="http://www.w3.org/XML/1998/namespace"/>
    <ds:schemaRef ds:uri="D46A7F71-384C-4B0A-B6CB-1869FF28952A"/>
    <ds:schemaRef ds:uri="http://schemas.microsoft.com/office/2006/documentManagement/type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A2570465-C410-4C49-BB43-C779FFF280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46A7F71-384C-4B0A-B6CB-1869FF28952A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645E401-49A1-479D-B023-F249450A84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Xilinx_All_Programmable_Template</Template>
  <TotalTime>2023</TotalTime>
  <Words>303</Words>
  <Application>Microsoft Office PowerPoint</Application>
  <PresentationFormat>Custom</PresentationFormat>
  <Paragraphs>34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SimSun</vt:lpstr>
      <vt:lpstr>SimSun</vt:lpstr>
      <vt:lpstr>Arial</vt:lpstr>
      <vt:lpstr>Wingdings</vt:lpstr>
      <vt:lpstr>Xilinx_All_Programmable_Template</vt:lpstr>
      <vt:lpstr>Lab3 Intro Improving Area and Resources</vt:lpstr>
      <vt:lpstr>Objectives</vt:lpstr>
      <vt:lpstr>The Design</vt:lpstr>
      <vt:lpstr>Procedure</vt:lpstr>
      <vt:lpstr>Summary</vt:lpstr>
    </vt:vector>
  </TitlesOfParts>
  <Company>Xilinx Inc,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Xilinx All Programmable  PowerPoint Template</dc:title>
  <dc:creator>Xilinx</dc:creator>
  <cp:keywords>Public</cp:keywords>
  <cp:lastModifiedBy>Parimal Patel</cp:lastModifiedBy>
  <cp:revision>185</cp:revision>
  <cp:lastPrinted>2015-01-20T23:02:16Z</cp:lastPrinted>
  <dcterms:created xsi:type="dcterms:W3CDTF">2012-07-11T02:34:09Z</dcterms:created>
  <dcterms:modified xsi:type="dcterms:W3CDTF">2015-12-24T08:33:19Z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escription0">
    <vt:lpwstr/>
  </property>
  <property fmtid="{D5CDD505-2E9C-101B-9397-08002B2CF9AE}" pid="3" name="ContentTypeId">
    <vt:lpwstr>0x010100717F6AD44C380A4BB6CB1869FF28952A</vt:lpwstr>
  </property>
  <property fmtid="{D5CDD505-2E9C-101B-9397-08002B2CF9AE}" pid="4" name="TitusGUID">
    <vt:lpwstr>895e7173-8961-4331-b553-0f0f65f4e987</vt:lpwstr>
  </property>
  <property fmtid="{D5CDD505-2E9C-101B-9397-08002B2CF9AE}" pid="5" name="XilinxClassification">
    <vt:lpwstr>Public</vt:lpwstr>
  </property>
  <property fmtid="{D5CDD505-2E9C-101B-9397-08002B2CF9AE}" pid="6" name="XilinxVisual Markings">
    <vt:lpwstr>No</vt:lpwstr>
  </property>
  <property fmtid="{D5CDD505-2E9C-101B-9397-08002B2CF9AE}" pid="7" name="XilinxPublication Year">
    <vt:lpwstr>2012</vt:lpwstr>
  </property>
</Properties>
</file>