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932" r:id="rId5"/>
    <p:sldId id="939" r:id="rId6"/>
    <p:sldId id="934" r:id="rId7"/>
    <p:sldId id="935" r:id="rId8"/>
    <p:sldId id="937" r:id="rId9"/>
    <p:sldId id="936" r:id="rId10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446A"/>
    <a:srgbClr val="965B8E"/>
    <a:srgbClr val="7B4B88"/>
    <a:srgbClr val="E9EEF1"/>
    <a:srgbClr val="91B800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5738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595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12019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5420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8125" y="504825"/>
            <a:ext cx="6840538" cy="3849688"/>
          </a:xfrm>
          <a:ln/>
        </p:spPr>
      </p:sp>
      <p:sp>
        <p:nvSpPr>
          <p:cNvPr id="9219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1030289" y="4983165"/>
            <a:ext cx="5241925" cy="3883025"/>
          </a:xfrm>
          <a:noFill/>
          <a:ln/>
        </p:spPr>
        <p:txBody>
          <a:bodyPr lIns="98472" tIns="49237" rIns="98472" bIns="49237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2823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8125" y="504825"/>
            <a:ext cx="6840538" cy="3849688"/>
          </a:xfrm>
          <a:ln/>
        </p:spPr>
      </p:sp>
      <p:sp>
        <p:nvSpPr>
          <p:cNvPr id="1126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030289" y="4983165"/>
            <a:ext cx="5241925" cy="3883025"/>
          </a:xfrm>
          <a:noFill/>
          <a:ln/>
        </p:spPr>
        <p:txBody>
          <a:bodyPr lIns="98472" tIns="49237" rIns="98472" bIns="49237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6165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8125" y="504825"/>
            <a:ext cx="6840538" cy="3849688"/>
          </a:xfrm>
          <a:ln/>
        </p:spPr>
      </p:sp>
      <p:sp>
        <p:nvSpPr>
          <p:cNvPr id="1229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030289" y="4983165"/>
            <a:ext cx="5241925" cy="3883025"/>
          </a:xfrm>
          <a:noFill/>
          <a:ln/>
        </p:spPr>
        <p:txBody>
          <a:bodyPr lIns="98472" tIns="49237" rIns="98472" bIns="49237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2423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8125" y="504825"/>
            <a:ext cx="6840538" cy="3849688"/>
          </a:xfrm>
          <a:ln/>
        </p:spPr>
      </p:sp>
      <p:sp>
        <p:nvSpPr>
          <p:cNvPr id="1331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030289" y="4983165"/>
            <a:ext cx="5241925" cy="3883025"/>
          </a:xfrm>
          <a:noFill/>
          <a:ln/>
        </p:spPr>
        <p:txBody>
          <a:bodyPr lIns="98472" tIns="49237" rIns="98472" bIns="49237"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326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3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5486"/>
            <a:ext cx="6627673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171" y="3660649"/>
            <a:ext cx="7099834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319" y="1068534"/>
            <a:ext cx="4340322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438" y="6621463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0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014"/>
            <a:ext cx="1117309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0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014"/>
            <a:ext cx="1117309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1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014"/>
            <a:ext cx="1117309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Course Intro 01-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014"/>
            <a:ext cx="1117309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Course Intro 01-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0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0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1" y="6580373"/>
            <a:ext cx="1117309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3890" y="6623977"/>
            <a:ext cx="3108960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9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8"/>
          <p:cNvSpPr>
            <a:spLocks noGrp="1" noChangeArrowheads="1"/>
          </p:cNvSpPr>
          <p:nvPr>
            <p:ph type="subTitle" sz="quarter" idx="1"/>
          </p:nvPr>
        </p:nvSpPr>
        <p:spPr>
          <a:noFill/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3076" name="Rectangle 19"/>
          <p:cNvSpPr>
            <a:spLocks noGrp="1" noChangeArrowheads="1"/>
          </p:cNvSpPr>
          <p:nvPr>
            <p:ph type="ctrTitle" sz="quarter"/>
          </p:nvPr>
        </p:nvSpPr>
        <p:spPr>
          <a:noFill/>
        </p:spPr>
        <p:txBody>
          <a:bodyPr/>
          <a:lstStyle/>
          <a:p>
            <a:pPr algn="l"/>
            <a:r>
              <a:rPr lang="en-US" dirty="0" smtClean="0"/>
              <a:t>High-Level Synthesis using </a:t>
            </a:r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br>
              <a:rPr lang="en-US" dirty="0" smtClean="0"/>
            </a:br>
            <a:r>
              <a:rPr lang="en-US" dirty="0" smtClean="0"/>
              <a:t>Course Intro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course, you will be able to:</a:t>
            </a:r>
          </a:p>
          <a:p>
            <a:pPr lvl="1"/>
            <a:r>
              <a:rPr lang="en-US" dirty="0"/>
              <a:t>Describe the high level synthesis flow</a:t>
            </a:r>
          </a:p>
          <a:p>
            <a:pPr lvl="1"/>
            <a:r>
              <a:rPr lang="en-US" dirty="0"/>
              <a:t>Understand the control and </a:t>
            </a:r>
            <a:r>
              <a:rPr lang="en-US" dirty="0" err="1"/>
              <a:t>datapath</a:t>
            </a:r>
            <a:r>
              <a:rPr lang="en-US" dirty="0"/>
              <a:t> extraction </a:t>
            </a:r>
          </a:p>
          <a:p>
            <a:pPr lvl="1"/>
            <a:r>
              <a:rPr lang="en-US" dirty="0"/>
              <a:t>Describe scheduling and binding phases of the HLS flow</a:t>
            </a:r>
          </a:p>
          <a:p>
            <a:pPr lvl="1"/>
            <a:r>
              <a:rPr lang="en-US" dirty="0"/>
              <a:t>Identify steps involved in validation and verification flows</a:t>
            </a:r>
          </a:p>
          <a:p>
            <a:pPr lvl="1"/>
            <a:r>
              <a:rPr lang="en-US" dirty="0"/>
              <a:t>State various directives which can be helpful in improving performance and resource utilization</a:t>
            </a:r>
          </a:p>
          <a:p>
            <a:pPr lvl="1"/>
            <a:r>
              <a:rPr lang="en-US" dirty="0"/>
              <a:t>Describe how to use OpenCV functions in the Vivado HLS tool</a:t>
            </a:r>
          </a:p>
          <a:p>
            <a:pPr lvl="1"/>
            <a:r>
              <a:rPr lang="en-US" dirty="0" smtClean="0"/>
              <a:t>Perform </a:t>
            </a:r>
            <a:r>
              <a:rPr lang="en-US" dirty="0"/>
              <a:t>system-level integration of blocks generated by the Vivado HLS </a:t>
            </a:r>
            <a:r>
              <a:rPr lang="en-US" dirty="0" smtClean="0"/>
              <a:t>tool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US" sz="2400" b="1" dirty="0" smtClean="0"/>
              <a:t>The course consists of the following modules:</a:t>
            </a:r>
          </a:p>
          <a:p>
            <a:r>
              <a:rPr lang="en-US" dirty="0"/>
              <a:t>Introduction to High-Level Synthesis (HLS)</a:t>
            </a:r>
          </a:p>
          <a:p>
            <a:r>
              <a:rPr lang="en-US" dirty="0" smtClean="0"/>
              <a:t>Using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</a:p>
          <a:p>
            <a:r>
              <a:rPr lang="en-US" dirty="0" smtClean="0"/>
              <a:t>Lab </a:t>
            </a:r>
            <a:r>
              <a:rPr lang="en-US" dirty="0"/>
              <a:t>1: Creating Project and Understanding </a:t>
            </a:r>
            <a:r>
              <a:rPr lang="en-US" dirty="0" smtClean="0"/>
              <a:t>Reports</a:t>
            </a:r>
          </a:p>
          <a:p>
            <a:r>
              <a:rPr lang="en-US" dirty="0" smtClean="0"/>
              <a:t>Improving </a:t>
            </a:r>
            <a:r>
              <a:rPr lang="en-US" dirty="0"/>
              <a:t>Performance</a:t>
            </a:r>
          </a:p>
          <a:p>
            <a:r>
              <a:rPr lang="en-US" dirty="0"/>
              <a:t>Lab 2: Optimizing Performance through </a:t>
            </a:r>
            <a:r>
              <a:rPr lang="en-US" dirty="0" smtClean="0"/>
              <a:t>Pipelining</a:t>
            </a:r>
          </a:p>
          <a:p>
            <a:r>
              <a:rPr lang="en-US" dirty="0" smtClean="0"/>
              <a:t>Data </a:t>
            </a:r>
            <a:r>
              <a:rPr lang="en-US" dirty="0"/>
              <a:t>Types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</a:t>
            </a:r>
            <a:br>
              <a:rPr lang="en-US" dirty="0" smtClean="0"/>
            </a:br>
            <a:r>
              <a:rPr lang="en-US" dirty="0" smtClean="0"/>
              <a:t>Day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Improving Area and Resources Utilization</a:t>
            </a:r>
          </a:p>
          <a:p>
            <a:r>
              <a:rPr lang="en-US" dirty="0"/>
              <a:t>Lab 3: Improving Area and Resources Utilization</a:t>
            </a:r>
          </a:p>
          <a:p>
            <a:r>
              <a:rPr lang="en-US" dirty="0" smtClean="0"/>
              <a:t>Handling Block- and Ports- Level Protocols</a:t>
            </a:r>
            <a:endParaRPr lang="en-US" dirty="0"/>
          </a:p>
          <a:p>
            <a:r>
              <a:rPr lang="en-US" dirty="0"/>
              <a:t>Coding </a:t>
            </a:r>
            <a:r>
              <a:rPr lang="en-US" dirty="0" smtClean="0"/>
              <a:t>Considerations</a:t>
            </a:r>
            <a:endParaRPr lang="en-US" dirty="0"/>
          </a:p>
          <a:p>
            <a:r>
              <a:rPr lang="en-US" dirty="0"/>
              <a:t>Creating a Processor System</a:t>
            </a:r>
          </a:p>
          <a:p>
            <a:r>
              <a:rPr lang="en-US" dirty="0"/>
              <a:t>Lab 4: Creating a Processor System to filter Audio Signal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Outline </a:t>
            </a:r>
            <a:br>
              <a:rPr lang="en-US" dirty="0" smtClean="0"/>
            </a:br>
            <a:r>
              <a:rPr lang="en-US" dirty="0" smtClean="0"/>
              <a:t>Day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Familiarity with the Xilinx </a:t>
            </a:r>
            <a:r>
              <a:rPr lang="en-US" dirty="0" err="1" smtClean="0"/>
              <a:t>Vivado</a:t>
            </a:r>
            <a:r>
              <a:rPr lang="en-US" dirty="0" smtClean="0"/>
              <a:t> Design Suite tool </a:t>
            </a:r>
            <a:r>
              <a:rPr lang="en-US" dirty="0"/>
              <a:t>set</a:t>
            </a:r>
          </a:p>
          <a:p>
            <a:r>
              <a:rPr lang="en-US" dirty="0"/>
              <a:t>Basic C programming</a:t>
            </a:r>
          </a:p>
          <a:p>
            <a:r>
              <a:rPr lang="en-US" dirty="0"/>
              <a:t>Basic understanding of a processor-based system</a:t>
            </a:r>
            <a:endParaRPr lang="en-US" dirty="0" smtClean="0"/>
          </a:p>
        </p:txBody>
      </p:sp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Prerequisites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chemeClr val="tx1"/>
                </a:solidFill>
                <a:ea typeface="宋体" charset="-122"/>
              </a:rPr>
              <a:t>Vivado</a:t>
            </a:r>
            <a:r>
              <a:rPr lang="en-US" altLang="zh-CN" dirty="0" smtClean="0">
                <a:solidFill>
                  <a:schemeClr val="tx1"/>
                </a:solidFill>
                <a:ea typeface="宋体" charset="-122"/>
              </a:rPr>
              <a:t> Design Suite: System Edition HLS </a:t>
            </a:r>
            <a:r>
              <a:rPr lang="en-US" altLang="zh-CN" dirty="0" smtClean="0">
                <a:solidFill>
                  <a:schemeClr val="tx1"/>
                </a:solidFill>
                <a:ea typeface="宋体" charset="-122"/>
              </a:rPr>
              <a:t>2015.4</a:t>
            </a:r>
            <a:endParaRPr lang="en-US" altLang="zh-CN" dirty="0">
              <a:solidFill>
                <a:schemeClr val="tx1"/>
              </a:solidFill>
              <a:ea typeface="宋体" charset="-122"/>
            </a:endParaRPr>
          </a:p>
          <a:p>
            <a:r>
              <a:rPr lang="en-US" altLang="zh-CN" dirty="0" smtClean="0">
                <a:solidFill>
                  <a:schemeClr val="tx1"/>
                </a:solidFill>
                <a:ea typeface="宋体" charset="-122"/>
              </a:rPr>
              <a:t>Xilinx </a:t>
            </a:r>
            <a:r>
              <a:rPr lang="en-US" altLang="zh-CN" dirty="0">
                <a:solidFill>
                  <a:schemeClr val="tx1"/>
                </a:solidFill>
                <a:ea typeface="宋体" charset="-122"/>
              </a:rPr>
              <a:t>University board</a:t>
            </a:r>
          </a:p>
          <a:p>
            <a:pPr lvl="1"/>
            <a:r>
              <a:rPr lang="en-US" altLang="zh-CN" dirty="0" err="1" smtClean="0">
                <a:ea typeface="宋体" charset="-122"/>
              </a:rPr>
              <a:t>ZedBoard</a:t>
            </a:r>
            <a:r>
              <a:rPr lang="en-US" altLang="zh-CN" dirty="0" smtClean="0">
                <a:ea typeface="宋体" charset="-122"/>
              </a:rPr>
              <a:t>, </a:t>
            </a:r>
            <a:r>
              <a:rPr lang="en-US" altLang="zh-CN" dirty="0" err="1" smtClean="0">
                <a:ea typeface="宋体" charset="-122"/>
              </a:rPr>
              <a:t>Zybo</a:t>
            </a:r>
            <a:endParaRPr lang="en-US" altLang="zh-CN" dirty="0">
              <a:ea typeface="宋体" charset="-122"/>
            </a:endParaRPr>
          </a:p>
          <a:p>
            <a:r>
              <a:rPr lang="en-US" altLang="zh-CN" dirty="0">
                <a:solidFill>
                  <a:schemeClr val="tx1"/>
                </a:solidFill>
                <a:ea typeface="宋体" charset="-122"/>
              </a:rPr>
              <a:t>Supported Operating Systems</a:t>
            </a:r>
          </a:p>
          <a:p>
            <a:pPr lvl="1"/>
            <a:r>
              <a:rPr lang="en-US" altLang="zh-CN" dirty="0">
                <a:ea typeface="宋体" charset="-122"/>
              </a:rPr>
              <a:t>Windows 7 SP1 Professional (64 Bit)</a:t>
            </a:r>
          </a:p>
          <a:p>
            <a:pPr lvl="1"/>
            <a:r>
              <a:rPr lang="en-US" altLang="zh-CN" dirty="0">
                <a:ea typeface="宋体" charset="-122"/>
              </a:rPr>
              <a:t>Windows 8.1 Professional (64 Bit)</a:t>
            </a:r>
          </a:p>
          <a:p>
            <a:pPr lvl="1"/>
            <a:r>
              <a:rPr lang="en-US" altLang="zh-CN" dirty="0">
                <a:ea typeface="宋体" charset="-122"/>
              </a:rPr>
              <a:t>Red Hat Enterprise Linux 6.5 – 6.6 (64 Bit)</a:t>
            </a:r>
          </a:p>
          <a:p>
            <a:pPr lvl="1"/>
            <a:r>
              <a:rPr lang="en-US" altLang="zh-CN" dirty="0">
                <a:ea typeface="宋体" charset="-122"/>
              </a:rPr>
              <a:t>Red Hat Enterprise Linux 7.0 (64 Bit)</a:t>
            </a:r>
          </a:p>
          <a:p>
            <a:pPr lvl="1"/>
            <a:r>
              <a:rPr lang="en-US" altLang="zh-CN" dirty="0">
                <a:ea typeface="宋体" charset="-122"/>
              </a:rPr>
              <a:t>SUSE Linux Enterprise 12.0 (64 Bit)</a:t>
            </a:r>
          </a:p>
          <a:p>
            <a:pPr lvl="1"/>
            <a:r>
              <a:rPr lang="en-US" altLang="zh-CN" dirty="0">
                <a:ea typeface="宋体" charset="-122"/>
              </a:rPr>
              <a:t>Centos Linux 7.0 (64 Bit)</a:t>
            </a:r>
          </a:p>
          <a:p>
            <a:pPr lvl="1"/>
            <a:r>
              <a:rPr lang="en-US" altLang="zh-CN" dirty="0">
                <a:ea typeface="宋体" charset="-122"/>
              </a:rPr>
              <a:t>Ubuntu Linux 14.04 LTS (64 Bit)</a:t>
            </a:r>
          </a:p>
        </p:txBody>
      </p:sp>
      <p:sp>
        <p:nvSpPr>
          <p:cNvPr id="819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Platform Support</a:t>
            </a:r>
            <a:endParaRPr lang="zh-CN" altLang="en-US" dirty="0" smtClean="0">
              <a:ea typeface="宋体" charset="-12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Course Intro 01-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Props1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47654C-B272-4B15-B46C-BB332E6C5466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D46A7F71-384C-4B0A-B6CB-1869FF28952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1270</TotalTime>
  <Words>303</Words>
  <Application>Microsoft Office PowerPoint</Application>
  <PresentationFormat>Custom</PresentationFormat>
  <Paragraphs>53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宋体</vt:lpstr>
      <vt:lpstr>Arial</vt:lpstr>
      <vt:lpstr>Wingdings</vt:lpstr>
      <vt:lpstr>Xilinx_All_Programmable_Template</vt:lpstr>
      <vt:lpstr>High-Level Synthesis using Vivado HLS  Course Intro </vt:lpstr>
      <vt:lpstr>Course Objectives</vt:lpstr>
      <vt:lpstr>Course Outline Day 1</vt:lpstr>
      <vt:lpstr>Course Outline  Day 2</vt:lpstr>
      <vt:lpstr>Prerequisites</vt:lpstr>
      <vt:lpstr>Platform Support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Embedded Systems Development with MicroBlaze and AXI4</dc:title>
  <dc:creator>Xilinx</dc:creator>
  <cp:keywords>Public</cp:keywords>
  <cp:lastModifiedBy>Parimal Patel</cp:lastModifiedBy>
  <cp:revision>59</cp:revision>
  <cp:lastPrinted>2015-01-20T22:54:02Z</cp:lastPrinted>
  <dcterms:created xsi:type="dcterms:W3CDTF">2012-07-11T02:09:45Z</dcterms:created>
  <dcterms:modified xsi:type="dcterms:W3CDTF">2015-12-24T09:37:11Z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d4d85cfc-8421-4ac0-9acd-70c6b9faf4d8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</Properties>
</file>