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900" r:id="rId5"/>
    <p:sldId id="960" r:id="rId6"/>
    <p:sldId id="948" r:id="rId7"/>
    <p:sldId id="962" r:id="rId8"/>
    <p:sldId id="963" r:id="rId9"/>
    <p:sldId id="964" r:id="rId10"/>
    <p:sldId id="961" r:id="rId11"/>
    <p:sldId id="965" r:id="rId12"/>
    <p:sldId id="966" r:id="rId13"/>
    <p:sldId id="967" r:id="rId14"/>
    <p:sldId id="968" r:id="rId15"/>
    <p:sldId id="969" r:id="rId16"/>
    <p:sldId id="970" r:id="rId17"/>
    <p:sldId id="971" r:id="rId18"/>
    <p:sldId id="972" r:id="rId19"/>
    <p:sldId id="973" r:id="rId20"/>
    <p:sldId id="974" r:id="rId21"/>
    <p:sldId id="975" r:id="rId22"/>
    <p:sldId id="976" r:id="rId23"/>
    <p:sldId id="978" r:id="rId24"/>
    <p:sldId id="979" r:id="rId25"/>
    <p:sldId id="980" r:id="rId26"/>
    <p:sldId id="982" r:id="rId27"/>
    <p:sldId id="983" r:id="rId28"/>
    <p:sldId id="984" r:id="rId29"/>
    <p:sldId id="997" r:id="rId30"/>
    <p:sldId id="998" r:id="rId31"/>
    <p:sldId id="986" r:id="rId32"/>
    <p:sldId id="987" r:id="rId33"/>
    <p:sldId id="988" r:id="rId34"/>
    <p:sldId id="989" r:id="rId35"/>
    <p:sldId id="990" r:id="rId36"/>
    <p:sldId id="985" r:id="rId37"/>
    <p:sldId id="992" r:id="rId38"/>
    <p:sldId id="993" r:id="rId39"/>
  </p:sldIdLst>
  <p:sldSz cx="12188825" cy="6858000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36">
          <p15:clr>
            <a:srgbClr val="A4A3A4"/>
          </p15:clr>
        </p15:guide>
        <p15:guide id="3" pos="7306">
          <p15:clr>
            <a:srgbClr val="A4A3A4"/>
          </p15:clr>
        </p15:guide>
        <p15:guide id="4" pos="384">
          <p15:clr>
            <a:srgbClr val="A4A3A4"/>
          </p15:clr>
        </p15:guide>
        <p15:guide id="5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ilinx" initials="X" lastIdx="43" clrIdx="0"/>
  <p:cmAuthor id="1" name="Jennifer Lockhart" initials="JL" lastIdx="3" clrIdx="1"/>
  <p:cmAuthor id="2" name="Bielby" initials="T" lastIdx="106" clrIdx="2"/>
  <p:cmAuthor id="3" name="glaser" initials="g" lastIdx="7" clrIdx="3"/>
  <p:cmAuthor id="4" name="Intersil Corporate Template" initials="SV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B800"/>
    <a:srgbClr val="FFFFFF"/>
    <a:srgbClr val="00446A"/>
    <a:srgbClr val="965B8E"/>
    <a:srgbClr val="7B4B88"/>
    <a:srgbClr val="E9EEF1"/>
    <a:srgbClr val="CA1D10"/>
    <a:srgbClr val="E06262"/>
    <a:srgbClr val="CF7373"/>
    <a:srgbClr val="C1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5732" autoAdjust="0"/>
    <p:restoredTop sz="91975" autoAdjust="0"/>
  </p:normalViewPr>
  <p:slideViewPr>
    <p:cSldViewPr snapToGrid="0" showGuides="1">
      <p:cViewPr varScale="1">
        <p:scale>
          <a:sx n="86" d="100"/>
          <a:sy n="86" d="100"/>
        </p:scale>
        <p:origin x="1190" y="72"/>
      </p:cViewPr>
      <p:guideLst>
        <p:guide orient="horz" pos="2160"/>
        <p:guide orient="horz" pos="836"/>
        <p:guide pos="7306"/>
        <p:guide pos="384"/>
        <p:guide pos="3840"/>
      </p:guideLst>
    </p:cSldViewPr>
  </p:slideViewPr>
  <p:outlineViewPr>
    <p:cViewPr>
      <p:scale>
        <a:sx n="33" d="100"/>
        <a:sy n="33" d="100"/>
      </p:scale>
      <p:origin x="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3130" y="-8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20728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7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r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19138"/>
            <a:ext cx="64008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40" y="4560891"/>
            <a:ext cx="5851525" cy="431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9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b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89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558800"/>
            <a:ext cx="6745288" cy="3795713"/>
          </a:xfrm>
          <a:ln/>
        </p:spPr>
      </p:sp>
      <p:sp>
        <p:nvSpPr>
          <p:cNvPr id="62467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1143001" y="4983163"/>
            <a:ext cx="5033963" cy="3668712"/>
          </a:xfrm>
          <a:noFill/>
          <a:ln/>
        </p:spPr>
        <p:txBody>
          <a:bodyPr lIns="98464" tIns="49232" rIns="98464" bIns="49232"/>
          <a:lstStyle/>
          <a:p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540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066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82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630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49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20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lIns="94851" tIns="47425" rIns="94851" bIns="47425"/>
          <a:lstStyle/>
          <a:p>
            <a:fld id="{76F0A2C8-C80D-4FA6-9395-33B607B809E4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7606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73075" y="711200"/>
            <a:ext cx="6372225" cy="35861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 bwMode="auto">
          <a:xfrm>
            <a:off x="1005369" y="4559544"/>
            <a:ext cx="5304465" cy="4350971"/>
          </a:xfrm>
          <a:noFill/>
        </p:spPr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301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Jennifer Lockhart\Desktop\Picture2 copy.jpg"/>
          <p:cNvPicPr>
            <a:picLocks noChangeArrowheads="1"/>
          </p:cNvPicPr>
          <p:nvPr userDrawn="1"/>
        </p:nvPicPr>
        <p:blipFill>
          <a:blip r:embed="rId2"/>
          <a:srcRect t="24879"/>
          <a:stretch>
            <a:fillRect/>
          </a:stretch>
        </p:blipFill>
        <p:spPr bwMode="auto">
          <a:xfrm>
            <a:off x="-7940" y="0"/>
            <a:ext cx="12196768" cy="6876288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1986" y="5536000"/>
            <a:ext cx="6627674" cy="6762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None/>
              <a:defRPr lang="en-US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67513" y="3661163"/>
            <a:ext cx="7099835" cy="111442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All_Programmable_Lock_up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7662" y="1068534"/>
            <a:ext cx="4340321" cy="1307592"/>
          </a:xfrm>
          <a:prstGeom prst="rect">
            <a:avLst/>
          </a:prstGeom>
        </p:spPr>
      </p:pic>
      <p:sp>
        <p:nvSpPr>
          <p:cNvPr id="9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Rectangle 11"/>
          <p:cNvSpPr txBox="1">
            <a:spLocks noGrp="1" noChangeArrowheads="1"/>
          </p:cNvSpPr>
          <p:nvPr userDrawn="1"/>
        </p:nvSpPr>
        <p:spPr bwMode="auto">
          <a:xfrm>
            <a:off x="325781" y="6621977"/>
            <a:ext cx="4440237" cy="2301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latin typeface="+mj-lt"/>
              </a:rPr>
              <a:t>This material exempt per Department of Commerce license exception TSU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268337"/>
          </a:xfrm>
        </p:spPr>
        <p:txBody>
          <a:bodyPr/>
          <a:lstStyle>
            <a:lvl1pPr marL="2286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Blip>
                <a:blip r:embed="rId2"/>
              </a:buBlip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0" y="6577184"/>
            <a:ext cx="1803560" cy="28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8000"/>
              </a:lnSpc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12188825" cy="123825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514"/>
            <a:ext cx="12188825" cy="200025"/>
            <a:chOff x="0" y="-1"/>
            <a:chExt cx="9144000" cy="200025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1" name="Picture 17" descr="Red Header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7658100" y="0"/>
              <a:ext cx="1485900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669" y="6577184"/>
            <a:ext cx="2019459" cy="28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078677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2951" y="1600206"/>
            <a:ext cx="5135478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0" y="6577184"/>
            <a:ext cx="2286159" cy="28081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Data Types 14- </a:t>
            </a:r>
            <a:fld id="{99D29FBF-A473-46DA-BC14-675AC1C8F9A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3" y="6577184"/>
            <a:ext cx="2044858" cy="28081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Data Types 14- </a:t>
            </a:r>
            <a:fld id="{48005198-8FB0-4BE5-A5FF-99FA6973717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514"/>
            <a:ext cx="12188825" cy="200025"/>
            <a:chOff x="0" y="-1"/>
            <a:chExt cx="9144000" cy="200025"/>
          </a:xfrm>
        </p:grpSpPr>
        <p:sp>
          <p:nvSpPr>
            <p:cNvPr id="14" name="Rectangle 13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5" name="Picture 17" descr="Red Header"/>
            <p:cNvPicPr>
              <a:picLocks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invGray">
            <a:xfrm>
              <a:off x="8043576" y="0"/>
              <a:ext cx="1100424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441" y="209550"/>
            <a:ext cx="109699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441" y="1600201"/>
            <a:ext cx="10964549" cy="42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09440" y="6580887"/>
            <a:ext cx="1790859" cy="2774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 descr="All_Programmable_Text_FINAL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14232" y="6624491"/>
            <a:ext cx="3108959" cy="157267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05" r:id="rId2"/>
    <p:sldLayoutId id="2147483948" r:id="rId3"/>
    <p:sldLayoutId id="2147483907" r:id="rId4"/>
    <p:sldLayoutId id="2147483910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lang="en-US" sz="2800" b="1" dirty="0" smtClean="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228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2"/>
        </a:buClr>
        <a:buSzPct val="88000"/>
        <a:buFont typeface="Wingdings" pitchFamily="2" charset="2"/>
        <a:buBlip>
          <a:blip r:embed="rId9"/>
        </a:buBlip>
        <a:defRPr lang="en-US" sz="2000" b="1" dirty="0" smtClean="0">
          <a:solidFill>
            <a:schemeClr val="accent4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–"/>
        <a:defRPr lang="en-US" sz="1800" b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46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034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»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4606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178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3750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32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r>
              <a:rPr lang="en-US" dirty="0" smtClean="0"/>
              <a:t>2015.4 </a:t>
            </a:r>
            <a:r>
              <a:rPr lang="en-US" dirty="0" smtClean="0"/>
              <a:t>Version</a:t>
            </a:r>
          </a:p>
        </p:txBody>
      </p:sp>
      <p:sp>
        <p:nvSpPr>
          <p:cNvPr id="4099" name="Rectangle 15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ea typeface="SimSun" pitchFamily="2" charset="-122"/>
              </a:rPr>
              <a:t>Data Types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Integer promotion 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apcc</a:t>
            </a:r>
            <a:r>
              <a:rPr lang="en-US" dirty="0" smtClean="0"/>
              <a:t> utility must still obey standard C/gcc rules and protocols</a:t>
            </a:r>
          </a:p>
          <a:p>
            <a:pPr lvl="1"/>
            <a:r>
              <a:rPr lang="en-US" dirty="0" smtClean="0"/>
              <a:t>Integer promotion:</a:t>
            </a:r>
          </a:p>
          <a:p>
            <a:pPr lvl="2"/>
            <a:r>
              <a:rPr lang="en-US" dirty="0" smtClean="0"/>
              <a:t>If the operator result is a larger type </a:t>
            </a:r>
            <a:r>
              <a:rPr lang="en-US" dirty="0" smtClean="0">
                <a:sym typeface="Wingdings" pitchFamily="2" charset="2"/>
              </a:rPr>
              <a:t>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T</a:t>
            </a:r>
            <a:r>
              <a:rPr lang="en-US" dirty="0" smtClean="0"/>
              <a:t>he result is promoted to the target type (on 8, 16, 32 or 64 boundaries)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Integer Promotion</a:t>
            </a:r>
            <a:endParaRPr lang="en-US" dirty="0"/>
          </a:p>
        </p:txBody>
      </p:sp>
      <p:sp>
        <p:nvSpPr>
          <p:cNvPr id="96" name="Right Arrow 95"/>
          <p:cNvSpPr/>
          <p:nvPr/>
        </p:nvSpPr>
        <p:spPr>
          <a:xfrm>
            <a:off x="5002326" y="4005075"/>
            <a:ext cx="716707" cy="4608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572819" y="3745209"/>
            <a:ext cx="1550625" cy="156158"/>
            <a:chOff x="4970828" y="5824966"/>
            <a:chExt cx="1163272" cy="156315"/>
          </a:xfrm>
        </p:grpSpPr>
        <p:sp>
          <p:nvSpPr>
            <p:cNvPr id="120" name="Rectangle 119"/>
            <p:cNvSpPr/>
            <p:nvPr/>
          </p:nvSpPr>
          <p:spPr>
            <a:xfrm>
              <a:off x="5113330" y="5825550"/>
              <a:ext cx="122238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5707063" y="5825550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5859463" y="5825550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6011863" y="5825550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257793" y="5825550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402263" y="5825550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5546725" y="5825550"/>
              <a:ext cx="122238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4970828" y="5824966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6572819" y="3935704"/>
            <a:ext cx="1550625" cy="156163"/>
            <a:chOff x="4970828" y="5825151"/>
            <a:chExt cx="1163272" cy="156320"/>
          </a:xfrm>
        </p:grpSpPr>
        <p:sp>
          <p:nvSpPr>
            <p:cNvPr id="112" name="Rectangle 111"/>
            <p:cNvSpPr/>
            <p:nvPr/>
          </p:nvSpPr>
          <p:spPr>
            <a:xfrm>
              <a:off x="5113330" y="5825740"/>
              <a:ext cx="122238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5707063" y="5825740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859463" y="5825740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6011863" y="5825740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257793" y="5825740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5402263" y="5825740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5546725" y="5825740"/>
              <a:ext cx="122238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4970828" y="5825151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</p:grpSp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6380252" y="4164308"/>
            <a:ext cx="1743193" cy="156158"/>
            <a:chOff x="4826365" y="5825385"/>
            <a:chExt cx="1307735" cy="156315"/>
          </a:xfrm>
        </p:grpSpPr>
        <p:sp>
          <p:nvSpPr>
            <p:cNvPr id="104" name="Rectangle 103"/>
            <p:cNvSpPr/>
            <p:nvPr/>
          </p:nvSpPr>
          <p:spPr>
            <a:xfrm>
              <a:off x="5113330" y="5825969"/>
              <a:ext cx="122238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5707063" y="5825969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5859463" y="5825969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011863" y="5825969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5257793" y="5825969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402263" y="5825969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546725" y="5825969"/>
              <a:ext cx="122238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4826365" y="5825386"/>
              <a:ext cx="122238" cy="155731"/>
            </a:xfrm>
            <a:prstGeom prst="rect">
              <a:avLst/>
            </a:prstGeom>
            <a:ln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 smtClean="0"/>
                <a:t>1</a:t>
              </a:r>
              <a:endParaRPr lang="en-US" sz="1200" dirty="0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4970828" y="5825385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</p:grpSp>
      <p:cxnSp>
        <p:nvCxnSpPr>
          <p:cNvPr id="102" name="Straight Connector 101"/>
          <p:cNvCxnSpPr/>
          <p:nvPr/>
        </p:nvCxnSpPr>
        <p:spPr bwMode="auto">
          <a:xfrm>
            <a:off x="6350380" y="4120291"/>
            <a:ext cx="1874638" cy="96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Box 53"/>
          <p:cNvSpPr txBox="1">
            <a:spLocks noChangeArrowheads="1"/>
          </p:cNvSpPr>
          <p:nvPr/>
        </p:nvSpPr>
        <p:spPr bwMode="auto">
          <a:xfrm>
            <a:off x="6102726" y="3991617"/>
            <a:ext cx="2744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6738646" y="3429001"/>
            <a:ext cx="1159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latin typeface="+mn-lt"/>
              </a:rPr>
              <a:t>Result in Hex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8142145" y="3705195"/>
            <a:ext cx="1279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65536</a:t>
            </a:r>
          </a:p>
          <a:p>
            <a:r>
              <a:rPr lang="en-US" sz="1200" b="1" dirty="0" smtClean="0">
                <a:latin typeface="+mn-lt"/>
              </a:rPr>
              <a:t>65536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8187037" y="4120291"/>
            <a:ext cx="269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6036222" y="3697836"/>
            <a:ext cx="279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latin typeface="+mn-lt"/>
              </a:rPr>
              <a:t>a</a:t>
            </a:r>
          </a:p>
          <a:p>
            <a:pPr algn="r"/>
            <a:r>
              <a:rPr lang="en-US" sz="1200" b="1" dirty="0" smtClean="0">
                <a:latin typeface="+mn-lt"/>
              </a:rPr>
              <a:t>b</a:t>
            </a:r>
          </a:p>
        </p:txBody>
      </p:sp>
      <p:sp>
        <p:nvSpPr>
          <p:cNvPr id="132" name="&quot;No&quot; Symbol 131"/>
          <p:cNvSpPr/>
          <p:nvPr/>
        </p:nvSpPr>
        <p:spPr>
          <a:xfrm>
            <a:off x="8500500" y="4312315"/>
            <a:ext cx="351400" cy="373985"/>
          </a:xfrm>
          <a:prstGeom prst="noSmoking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9166012" y="3773305"/>
            <a:ext cx="2508473" cy="600164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Integer promotion promotes a*b to 32-bit then assigns this to tmp: the top-bits are lost</a:t>
            </a:r>
            <a:endParaRPr lang="en-US" sz="1100" b="1" dirty="0"/>
          </a:p>
        </p:txBody>
      </p:sp>
      <p:sp>
        <p:nvSpPr>
          <p:cNvPr id="149" name="Block Arc 148"/>
          <p:cNvSpPr/>
          <p:nvPr/>
        </p:nvSpPr>
        <p:spPr>
          <a:xfrm rot="16200000" flipH="1">
            <a:off x="689710" y="4251512"/>
            <a:ext cx="1305771" cy="1228640"/>
          </a:xfrm>
          <a:prstGeom prst="blockArc">
            <a:avLst>
              <a:gd name="adj1" fmla="val 10800000"/>
              <a:gd name="adj2" fmla="val 21501057"/>
              <a:gd name="adj3" fmla="val 191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0" name="Right Arrow 149"/>
          <p:cNvSpPr/>
          <p:nvPr/>
        </p:nvSpPr>
        <p:spPr>
          <a:xfrm>
            <a:off x="1660094" y="5224782"/>
            <a:ext cx="4156506" cy="46481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TextBox 150"/>
          <p:cNvSpPr txBox="1"/>
          <p:nvPr/>
        </p:nvSpPr>
        <p:spPr>
          <a:xfrm>
            <a:off x="728274" y="5159757"/>
            <a:ext cx="1689380" cy="430887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Solution: cast before the operation</a:t>
            </a:r>
            <a:endParaRPr lang="en-US" sz="1100" b="1" dirty="0"/>
          </a:p>
        </p:txBody>
      </p:sp>
      <p:sp>
        <p:nvSpPr>
          <p:cNvPr id="152" name="TextBox 151"/>
          <p:cNvSpPr txBox="1"/>
          <p:nvPr/>
        </p:nvSpPr>
        <p:spPr>
          <a:xfrm>
            <a:off x="2776006" y="5326687"/>
            <a:ext cx="2201313" cy="246221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pt-BR" sz="1000" dirty="0" smtClean="0">
                <a:ea typeface="ＭＳ Ｐゴシック" pitchFamily="18" charset="-128"/>
              </a:rPr>
              <a:t>tmp = (</a:t>
            </a:r>
            <a:r>
              <a:rPr lang="pt-BR" sz="1000" b="1" dirty="0" smtClean="0">
                <a:ea typeface="ＭＳ Ｐゴシック" pitchFamily="18" charset="-128"/>
              </a:rPr>
              <a:t>int36</a:t>
            </a:r>
            <a:r>
              <a:rPr lang="pt-BR" sz="1000" dirty="0" smtClean="0">
                <a:ea typeface="ＭＳ Ｐゴシック" pitchFamily="18" charset="-128"/>
              </a:rPr>
              <a:t>)a * (</a:t>
            </a:r>
            <a:r>
              <a:rPr lang="pt-BR" sz="1000" b="1" dirty="0" smtClean="0">
                <a:ea typeface="ＭＳ Ｐゴシック" pitchFamily="18" charset="-128"/>
              </a:rPr>
              <a:t>int36</a:t>
            </a:r>
            <a:r>
              <a:rPr lang="pt-BR" sz="1000" dirty="0" smtClean="0">
                <a:ea typeface="ＭＳ Ｐゴシック" pitchFamily="18" charset="-128"/>
              </a:rPr>
              <a:t>)b;</a:t>
            </a:r>
          </a:p>
        </p:txBody>
      </p:sp>
      <p:grpSp>
        <p:nvGrpSpPr>
          <p:cNvPr id="8" name="Group 48"/>
          <p:cNvGrpSpPr>
            <a:grpSpLocks/>
          </p:cNvGrpSpPr>
          <p:nvPr/>
        </p:nvGrpSpPr>
        <p:grpSpPr bwMode="auto">
          <a:xfrm>
            <a:off x="6102727" y="5094130"/>
            <a:ext cx="2122293" cy="598486"/>
            <a:chOff x="4618166" y="5824966"/>
            <a:chExt cx="1592134" cy="599087"/>
          </a:xfrm>
        </p:grpSpPr>
        <p:grpSp>
          <p:nvGrpSpPr>
            <p:cNvPr id="9" name="Group 25"/>
            <p:cNvGrpSpPr>
              <a:grpSpLocks/>
            </p:cNvGrpSpPr>
            <p:nvPr/>
          </p:nvGrpSpPr>
          <p:grpSpPr bwMode="auto">
            <a:xfrm>
              <a:off x="4970828" y="5824966"/>
              <a:ext cx="1163272" cy="156315"/>
              <a:chOff x="4970828" y="5824966"/>
              <a:chExt cx="1163272" cy="156315"/>
            </a:xfrm>
          </p:grpSpPr>
          <p:sp>
            <p:nvSpPr>
              <p:cNvPr id="176" name="Rectangle 175"/>
              <p:cNvSpPr/>
              <p:nvPr/>
            </p:nvSpPr>
            <p:spPr>
              <a:xfrm>
                <a:off x="5113330" y="5825550"/>
                <a:ext cx="122238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5707063" y="582555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78" name="Rectangle 177"/>
              <p:cNvSpPr/>
              <p:nvPr/>
            </p:nvSpPr>
            <p:spPr>
              <a:xfrm>
                <a:off x="5859463" y="582555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 smtClean="0"/>
                  <a:t>0</a:t>
                </a:r>
                <a:endParaRPr lang="en-US" sz="1200" dirty="0"/>
              </a:p>
            </p:txBody>
          </p:sp>
          <p:sp>
            <p:nvSpPr>
              <p:cNvPr id="179" name="Rectangle 178"/>
              <p:cNvSpPr/>
              <p:nvPr/>
            </p:nvSpPr>
            <p:spPr>
              <a:xfrm>
                <a:off x="6011863" y="582555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80" name="Rectangle 179"/>
              <p:cNvSpPr/>
              <p:nvPr/>
            </p:nvSpPr>
            <p:spPr>
              <a:xfrm>
                <a:off x="5257793" y="582555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81" name="Rectangle 180"/>
              <p:cNvSpPr/>
              <p:nvPr/>
            </p:nvSpPr>
            <p:spPr>
              <a:xfrm>
                <a:off x="5402263" y="582555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 smtClean="0"/>
                  <a:t>1</a:t>
                </a:r>
                <a:endParaRPr lang="en-US" sz="1200" dirty="0"/>
              </a:p>
            </p:txBody>
          </p:sp>
          <p:sp>
            <p:nvSpPr>
              <p:cNvPr id="182" name="Rectangle 181"/>
              <p:cNvSpPr/>
              <p:nvPr/>
            </p:nvSpPr>
            <p:spPr>
              <a:xfrm>
                <a:off x="5546725" y="5825550"/>
                <a:ext cx="122238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83" name="Rectangle 182"/>
              <p:cNvSpPr/>
              <p:nvPr/>
            </p:nvSpPr>
            <p:spPr>
              <a:xfrm>
                <a:off x="4970828" y="5824966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</p:grpSp>
        <p:grpSp>
          <p:nvGrpSpPr>
            <p:cNvPr id="10" name="Group 26"/>
            <p:cNvGrpSpPr>
              <a:grpSpLocks/>
            </p:cNvGrpSpPr>
            <p:nvPr/>
          </p:nvGrpSpPr>
          <p:grpSpPr bwMode="auto">
            <a:xfrm>
              <a:off x="4970828" y="6015651"/>
              <a:ext cx="1163272" cy="156320"/>
              <a:chOff x="4970828" y="5825151"/>
              <a:chExt cx="1163272" cy="156320"/>
            </a:xfrm>
          </p:grpSpPr>
          <p:sp>
            <p:nvSpPr>
              <p:cNvPr id="168" name="Rectangle 167"/>
              <p:cNvSpPr/>
              <p:nvPr/>
            </p:nvSpPr>
            <p:spPr>
              <a:xfrm>
                <a:off x="5113330" y="5825740"/>
                <a:ext cx="122238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5707063" y="582574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5859463" y="582574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 smtClean="0"/>
                  <a:t>0</a:t>
                </a:r>
                <a:endParaRPr lang="en-US" sz="1200" dirty="0"/>
              </a:p>
            </p:txBody>
          </p:sp>
          <p:sp>
            <p:nvSpPr>
              <p:cNvPr id="171" name="Rectangle 170"/>
              <p:cNvSpPr/>
              <p:nvPr/>
            </p:nvSpPr>
            <p:spPr>
              <a:xfrm>
                <a:off x="6011863" y="582574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5257793" y="582574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5402263" y="582574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 smtClean="0"/>
                  <a:t>1</a:t>
                </a:r>
                <a:endParaRPr lang="en-US" sz="1200" dirty="0"/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5546725" y="5825740"/>
                <a:ext cx="122238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4970828" y="5825151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</p:grpSp>
        <p:grpSp>
          <p:nvGrpSpPr>
            <p:cNvPr id="11" name="Group 35"/>
            <p:cNvGrpSpPr>
              <a:grpSpLocks/>
            </p:cNvGrpSpPr>
            <p:nvPr/>
          </p:nvGrpSpPr>
          <p:grpSpPr bwMode="auto">
            <a:xfrm>
              <a:off x="4826373" y="6243714"/>
              <a:ext cx="1307727" cy="157086"/>
              <a:chOff x="4826373" y="5824614"/>
              <a:chExt cx="1307727" cy="157086"/>
            </a:xfrm>
          </p:grpSpPr>
          <p:sp>
            <p:nvSpPr>
              <p:cNvPr id="159" name="Rectangle 158"/>
              <p:cNvSpPr/>
              <p:nvPr/>
            </p:nvSpPr>
            <p:spPr>
              <a:xfrm>
                <a:off x="5113330" y="5825969"/>
                <a:ext cx="122238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5707063" y="5825969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 smtClean="0"/>
                  <a:t>0</a:t>
                </a:r>
                <a:endParaRPr lang="en-US" sz="1200" dirty="0"/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5859463" y="5825969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6011863" y="5825969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5257793" y="5825969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5402263" y="5825969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5546725" y="5825969"/>
                <a:ext cx="122238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4970828" y="5825385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188" name="Rectangle 187"/>
              <p:cNvSpPr/>
              <p:nvPr/>
            </p:nvSpPr>
            <p:spPr>
              <a:xfrm>
                <a:off x="4826373" y="5824614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 smtClean="0"/>
                  <a:t>1</a:t>
                </a:r>
                <a:endParaRPr lang="en-US" sz="1200" dirty="0"/>
              </a:p>
            </p:txBody>
          </p:sp>
        </p:grpSp>
        <p:cxnSp>
          <p:nvCxnSpPr>
            <p:cNvPr id="157" name="Straight Connector 156"/>
            <p:cNvCxnSpPr/>
            <p:nvPr/>
          </p:nvCxnSpPr>
          <p:spPr>
            <a:xfrm>
              <a:off x="4803955" y="6200423"/>
              <a:ext cx="1406345" cy="969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TextBox 53"/>
            <p:cNvSpPr txBox="1">
              <a:spLocks noChangeArrowheads="1"/>
            </p:cNvSpPr>
            <p:nvPr/>
          </p:nvSpPr>
          <p:spPr bwMode="auto">
            <a:xfrm>
              <a:off x="4618166" y="6054351"/>
              <a:ext cx="205880" cy="369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dirty="0"/>
                <a:t>*</a:t>
              </a:r>
            </a:p>
          </p:txBody>
        </p:sp>
      </p:grpSp>
      <p:sp>
        <p:nvSpPr>
          <p:cNvPr id="185" name="TextBox 184"/>
          <p:cNvSpPr txBox="1"/>
          <p:nvPr/>
        </p:nvSpPr>
        <p:spPr>
          <a:xfrm>
            <a:off x="8314343" y="5469218"/>
            <a:ext cx="1034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4294967296</a:t>
            </a:r>
          </a:p>
        </p:txBody>
      </p:sp>
      <p:sp>
        <p:nvSpPr>
          <p:cNvPr id="186" name="TextBox 185"/>
          <p:cNvSpPr txBox="1"/>
          <p:nvPr/>
        </p:nvSpPr>
        <p:spPr>
          <a:xfrm>
            <a:off x="6036222" y="5046763"/>
            <a:ext cx="279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latin typeface="+mn-lt"/>
              </a:rPr>
              <a:t>a</a:t>
            </a:r>
          </a:p>
          <a:p>
            <a:pPr algn="r"/>
            <a:r>
              <a:rPr lang="en-US" sz="1200" b="1" dirty="0" smtClean="0">
                <a:latin typeface="+mn-lt"/>
              </a:rPr>
              <a:t>b</a:t>
            </a:r>
          </a:p>
        </p:txBody>
      </p:sp>
      <p:sp>
        <p:nvSpPr>
          <p:cNvPr id="189" name="TextBox 188"/>
          <p:cNvSpPr txBox="1"/>
          <p:nvPr/>
        </p:nvSpPr>
        <p:spPr>
          <a:xfrm>
            <a:off x="8142147" y="5055522"/>
            <a:ext cx="1279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65536</a:t>
            </a:r>
          </a:p>
          <a:p>
            <a:r>
              <a:rPr lang="en-US" sz="1200" b="1" dirty="0" smtClean="0">
                <a:latin typeface="+mn-lt"/>
              </a:rPr>
              <a:t>65536</a:t>
            </a:r>
          </a:p>
        </p:txBody>
      </p:sp>
      <p:grpSp>
        <p:nvGrpSpPr>
          <p:cNvPr id="12" name="Group 35"/>
          <p:cNvGrpSpPr>
            <a:grpSpLocks/>
          </p:cNvGrpSpPr>
          <p:nvPr/>
        </p:nvGrpSpPr>
        <p:grpSpPr bwMode="auto">
          <a:xfrm>
            <a:off x="6392212" y="4384634"/>
            <a:ext cx="1749934" cy="158103"/>
            <a:chOff x="4821308" y="5861837"/>
            <a:chExt cx="1312792" cy="158261"/>
          </a:xfrm>
        </p:grpSpPr>
        <p:sp>
          <p:nvSpPr>
            <p:cNvPr id="192" name="Rectangle 191"/>
            <p:cNvSpPr/>
            <p:nvPr/>
          </p:nvSpPr>
          <p:spPr>
            <a:xfrm>
              <a:off x="5113330" y="5862425"/>
              <a:ext cx="122238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5707063" y="5862425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 smtClean="0"/>
                <a:t>0</a:t>
              </a:r>
              <a:endParaRPr lang="en-US" sz="1200" dirty="0"/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5859463" y="5862425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6011863" y="5862425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5257793" y="5862425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5402263" y="5862425"/>
              <a:ext cx="122237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5546725" y="5862425"/>
              <a:ext cx="122238" cy="155731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4970828" y="5861837"/>
              <a:ext cx="122237" cy="155730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4821308" y="5864368"/>
              <a:ext cx="122237" cy="155730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1200" dirty="0"/>
                <a:t>0</a:t>
              </a:r>
            </a:p>
          </p:txBody>
        </p:sp>
      </p:grpSp>
      <p:cxnSp>
        <p:nvCxnSpPr>
          <p:cNvPr id="202" name="Straight Connector 201"/>
          <p:cNvCxnSpPr/>
          <p:nvPr/>
        </p:nvCxnSpPr>
        <p:spPr bwMode="auto">
          <a:xfrm>
            <a:off x="6350380" y="4341032"/>
            <a:ext cx="1874638" cy="96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3" name="TextBox 202"/>
          <p:cNvSpPr txBox="1"/>
          <p:nvPr/>
        </p:nvSpPr>
        <p:spPr>
          <a:xfrm>
            <a:off x="8187037" y="4342557"/>
            <a:ext cx="269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316407" y="3372927"/>
            <a:ext cx="2918020" cy="132343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 sz="1000" b="1" dirty="0" smtClean="0">
                <a:ea typeface="ＭＳ Ｐゴシック" pitchFamily="18" charset="-128"/>
              </a:rPr>
              <a:t>#include "</a:t>
            </a:r>
            <a:r>
              <a:rPr lang="en-US" sz="1000" b="1" dirty="0" err="1" smtClean="0">
                <a:ea typeface="ＭＳ Ｐゴシック" pitchFamily="18" charset="-128"/>
              </a:rPr>
              <a:t>ap_cint.h</a:t>
            </a:r>
            <a:r>
              <a:rPr lang="en-US" sz="1000" b="1" dirty="0" smtClean="0">
                <a:ea typeface="ＭＳ Ｐゴシック" pitchFamily="18" charset="-128"/>
              </a:rPr>
              <a:t>"</a:t>
            </a:r>
          </a:p>
          <a:p>
            <a:pPr algn="l">
              <a:defRPr/>
            </a:pPr>
            <a:endParaRPr lang="en-US" sz="1000" dirty="0" smtClean="0">
              <a:ea typeface="ＭＳ Ｐゴシック" pitchFamily="18" charset="-128"/>
            </a:endParaRPr>
          </a:p>
          <a:p>
            <a:pPr algn="l">
              <a:defRPr/>
            </a:pPr>
            <a:r>
              <a:rPr lang="en-US" sz="1000" dirty="0" smtClean="0">
                <a:ea typeface="ＭＳ Ｐゴシック" pitchFamily="18" charset="-128"/>
              </a:rPr>
              <a:t>int36 mult (int18 a,int18 b) {</a:t>
            </a:r>
          </a:p>
          <a:p>
            <a:pPr algn="l">
              <a:defRPr/>
            </a:pPr>
            <a:r>
              <a:rPr lang="en-US" sz="1000" dirty="0" smtClean="0">
                <a:ea typeface="ＭＳ Ｐゴシック" pitchFamily="18" charset="-128"/>
              </a:rPr>
              <a:t>  int36  tmp;</a:t>
            </a:r>
          </a:p>
          <a:p>
            <a:pPr algn="l">
              <a:defRPr/>
            </a:pPr>
            <a:r>
              <a:rPr lang="en-US" sz="1000" dirty="0" smtClean="0">
                <a:ea typeface="ＭＳ Ｐゴシック" pitchFamily="18" charset="-128"/>
              </a:rPr>
              <a:t>  tmp = a * b;</a:t>
            </a:r>
          </a:p>
          <a:p>
            <a:pPr algn="l">
              <a:defRPr/>
            </a:pPr>
            <a:r>
              <a:rPr lang="en-US" sz="1000" dirty="0" smtClean="0">
                <a:ea typeface="ＭＳ Ｐゴシック" pitchFamily="18" charset="-128"/>
              </a:rPr>
              <a:t>  return tmp;</a:t>
            </a:r>
          </a:p>
          <a:p>
            <a:pPr algn="l">
              <a:defRPr/>
            </a:pPr>
            <a:r>
              <a:rPr lang="en-US" sz="1000" dirty="0" smtClean="0">
                <a:ea typeface="ＭＳ Ｐゴシック" pitchFamily="18" charset="-128"/>
              </a:rPr>
              <a:t>}</a:t>
            </a:r>
          </a:p>
          <a:p>
            <a:pPr>
              <a:defRPr/>
            </a:pPr>
            <a:endParaRPr lang="en-US" sz="1000" dirty="0" smtClean="0">
              <a:ea typeface="ＭＳ Ｐゴシック" pitchFamily="18" charset="-128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3671301" y="3928265"/>
            <a:ext cx="1228639" cy="600164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Given: a=0x10000 </a:t>
            </a:r>
          </a:p>
          <a:p>
            <a:pPr algn="ctr"/>
            <a:r>
              <a:rPr lang="en-US" sz="1100" b="1" dirty="0" smtClean="0"/>
              <a:t>b=0x10000</a:t>
            </a:r>
            <a:endParaRPr lang="en-US" sz="1100" b="1" dirty="0"/>
          </a:p>
        </p:txBody>
      </p:sp>
      <p:sp>
        <p:nvSpPr>
          <p:cNvPr id="98" name="Slide Number Placeholder 9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101" name="Footer Placeholder 10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apint types: Bit-Selection &amp; Manipulation</a:t>
            </a:r>
            <a:endParaRPr lang="en-US" dirty="0"/>
          </a:p>
        </p:txBody>
      </p:sp>
      <p:graphicFrame>
        <p:nvGraphicFramePr>
          <p:cNvPr id="5" name="Content Placeholder 14"/>
          <p:cNvGraphicFramePr>
            <a:graphicFrameLocks/>
          </p:cNvGraphicFramePr>
          <p:nvPr/>
        </p:nvGraphicFramePr>
        <p:xfrm>
          <a:off x="872692" y="1739180"/>
          <a:ext cx="10597020" cy="329184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162657"/>
                <a:gridCol w="4031738"/>
                <a:gridCol w="4402625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Function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Example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Length </a:t>
                      </a:r>
                      <a:r>
                        <a:rPr lang="en-US" sz="1200" dirty="0" smtClean="0"/>
                        <a:t>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Returns the length of the variable.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res=</a:t>
                      </a:r>
                      <a:r>
                        <a:rPr lang="en-US" sz="1200" dirty="0" err="1" smtClean="0"/>
                        <a:t>apint_bitwidthof</a:t>
                      </a: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var</a:t>
                      </a:r>
                      <a:r>
                        <a:rPr lang="en-US" sz="1200" dirty="0" smtClean="0"/>
                        <a:t>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Concatenation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Concatenation low</a:t>
                      </a:r>
                      <a:r>
                        <a:rPr lang="en-US" sz="1200" baseline="0" dirty="0" smtClean="0"/>
                        <a:t> to high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res=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apint_concatenate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var_high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var_low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Get</a:t>
                      </a:r>
                      <a:r>
                        <a:rPr lang="en-US" sz="1200" baseline="0" dirty="0" smtClean="0"/>
                        <a:t> a range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Return a bit-range from high</a:t>
                      </a:r>
                      <a:r>
                        <a:rPr lang="en-US" sz="1200" baseline="0" dirty="0" smtClean="0"/>
                        <a:t> to low.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res=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apint_get_range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high,low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Set a range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Reserve the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bits in the variable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apint_set_range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(res, high, low, res)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(n)</a:t>
                      </a:r>
                      <a:r>
                        <a:rPr lang="en-US" sz="1200" baseline="0" dirty="0" err="1" smtClean="0"/>
                        <a:t>and_reduce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(N)And reduce all bits.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bool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 = apint_(n)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and_reduce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);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(n)</a:t>
                      </a:r>
                      <a:r>
                        <a:rPr lang="en-US" sz="1200" baseline="0" dirty="0" err="1" smtClean="0"/>
                        <a:t>or_reduce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(N)Or reduce all bits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bool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 = apint_(n)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or_reduce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);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X(n)</a:t>
                      </a:r>
                      <a:r>
                        <a:rPr lang="en-US" sz="1200" dirty="0" err="1" smtClean="0"/>
                        <a:t>or_reduce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X(N)or reduce all bits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bool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 =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apint_x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(n)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or_reduce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);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Get a bit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Get a specific bit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res=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apint_get_bit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bit-number)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bit value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Sets the value of a specific bit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apint_set_bit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(res, bit-number)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Print value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Print the value of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 apint variable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apint_print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int#N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value, int radix));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Print value to file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Print the value of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 apint variable to a file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apint_fprint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(FILE* file,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int#N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value, int radix)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C++ 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types ap_int can be used</a:t>
            </a:r>
          </a:p>
          <a:p>
            <a:pPr lvl="1"/>
            <a:r>
              <a:rPr lang="en-US" dirty="0" smtClean="0"/>
              <a:t>Range: 1 to 1024 bits</a:t>
            </a:r>
          </a:p>
          <a:p>
            <a:pPr lvl="3"/>
            <a:r>
              <a:rPr lang="en-US" sz="1600" dirty="0" smtClean="0"/>
              <a:t>Signed:	ap_int&lt;W&gt;</a:t>
            </a:r>
          </a:p>
          <a:p>
            <a:pPr lvl="3"/>
            <a:r>
              <a:rPr lang="en-US" sz="1600" dirty="0" smtClean="0"/>
              <a:t>Unsigned:	</a:t>
            </a:r>
            <a:r>
              <a:rPr lang="en-US" sz="1600" dirty="0" err="1" smtClean="0"/>
              <a:t>ap_uint</a:t>
            </a:r>
            <a:r>
              <a:rPr lang="en-US" sz="1600" dirty="0" smtClean="0"/>
              <a:t>&lt;W&gt;</a:t>
            </a:r>
          </a:p>
          <a:p>
            <a:pPr lvl="1"/>
            <a:r>
              <a:rPr lang="en-US" dirty="0" smtClean="0"/>
              <a:t>The bit-width is specified by W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C++ compilation</a:t>
            </a:r>
          </a:p>
          <a:p>
            <a:pPr lvl="1"/>
            <a:r>
              <a:rPr lang="en-US" dirty="0" smtClean="0"/>
              <a:t>Use g++ at the </a:t>
            </a:r>
            <a:r>
              <a:rPr lang="en-US" dirty="0" err="1" smtClean="0"/>
              <a:t>Vivado</a:t>
            </a:r>
            <a:r>
              <a:rPr lang="en-US" dirty="0" smtClean="0"/>
              <a:t> HLS CLI (shell)</a:t>
            </a:r>
          </a:p>
          <a:p>
            <a:pPr lvl="2"/>
            <a:r>
              <a:rPr lang="en-US" dirty="0" smtClean="0"/>
              <a:t>Include the path to the </a:t>
            </a:r>
            <a:r>
              <a:rPr lang="en-US" dirty="0" err="1" smtClean="0"/>
              <a:t>Vivado</a:t>
            </a:r>
            <a:r>
              <a:rPr lang="en-US" dirty="0" smtClean="0"/>
              <a:t> HLS header file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Arbitrary Precision : C++ ap_int types 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005360" y="2129440"/>
            <a:ext cx="4453820" cy="92333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ap_int.h</a:t>
            </a:r>
          </a:p>
          <a:p>
            <a:pPr algn="l"/>
            <a:endParaRPr lang="en-US" sz="900" b="1" dirty="0" smtClean="0"/>
          </a:p>
          <a:p>
            <a:pPr algn="l"/>
            <a:r>
              <a:rPr lang="en-US" sz="900" b="1" dirty="0" smtClean="0"/>
              <a:t>void foo_top (…) {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smtClean="0"/>
              <a:t>    ap_int&lt;9&gt; 		var1;        // 9-bit</a:t>
            </a:r>
          </a:p>
          <a:p>
            <a:pPr algn="l"/>
            <a:r>
              <a:rPr lang="en-US" sz="900" b="1" dirty="0" smtClean="0"/>
              <a:t>    ap_uint&lt;10&gt; 		var2;        // 10-bit unsigned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55480" y="2054240"/>
            <a:ext cx="2098927" cy="2616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+mn-lt"/>
              </a:rPr>
              <a:t>Include header file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465153" y="5153261"/>
            <a:ext cx="6603940" cy="27699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shell&gt; g++ –o my_test test.c test_tb.c -I$VIVADO_HLS_HOME/include</a:t>
            </a:r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C++ Arbitrary Precision Types are supported in Microsoft Visual Studio Compiler</a:t>
            </a:r>
          </a:p>
          <a:p>
            <a:pPr lvl="1"/>
            <a:r>
              <a:rPr lang="en-US" dirty="0" smtClean="0"/>
              <a:t>Simply include the </a:t>
            </a:r>
            <a:r>
              <a:rPr lang="en-US" dirty="0" err="1" smtClean="0"/>
              <a:t>Vivado</a:t>
            </a:r>
            <a:r>
              <a:rPr lang="en-US" dirty="0" smtClean="0"/>
              <a:t> HLS directory $(VIVADO_HLS_HOME)/include</a:t>
            </a:r>
          </a:p>
          <a:p>
            <a:pPr lvl="1"/>
            <a:r>
              <a:rPr lang="en-US" b="1" u="sng" dirty="0" smtClean="0"/>
              <a:t>Note</a:t>
            </a:r>
            <a:r>
              <a:rPr lang="en-US" b="1" dirty="0" smtClean="0"/>
              <a:t>: </a:t>
            </a:r>
            <a:r>
              <a:rPr lang="en-US" dirty="0" smtClean="0"/>
              <a:t>C designs using arbitrary precision types (apint) must still use </a:t>
            </a:r>
            <a:r>
              <a:rPr lang="en-US" dirty="0" err="1" smtClean="0"/>
              <a:t>apcc</a:t>
            </a:r>
            <a:endParaRPr lang="en-US" dirty="0" smtClean="0"/>
          </a:p>
          <a:p>
            <a:pPr lvl="1"/>
            <a:endParaRPr lang="en-US" b="1" dirty="0" smtClean="0"/>
          </a:p>
          <a:p>
            <a:r>
              <a:rPr lang="en-US" dirty="0" smtClean="0"/>
              <a:t>C++ Designs using AP_INT types</a:t>
            </a:r>
          </a:p>
          <a:p>
            <a:pPr lvl="1"/>
            <a:r>
              <a:rPr lang="en-US" dirty="0" smtClean="0"/>
              <a:t>In the MVS Project</a:t>
            </a:r>
          </a:p>
          <a:p>
            <a:pPr lvl="2"/>
            <a:r>
              <a:rPr lang="en-US" dirty="0" smtClean="0"/>
              <a:t>Click Project</a:t>
            </a:r>
          </a:p>
          <a:p>
            <a:pPr lvl="2"/>
            <a:r>
              <a:rPr lang="en-US" dirty="0" smtClean="0"/>
              <a:t>Click Properties</a:t>
            </a:r>
          </a:p>
          <a:p>
            <a:pPr lvl="2"/>
            <a:r>
              <a:rPr lang="en-US" dirty="0" smtClean="0"/>
              <a:t>In the panel that shows up, select C/C++</a:t>
            </a:r>
          </a:p>
          <a:p>
            <a:pPr lvl="2"/>
            <a:r>
              <a:rPr lang="en-US" dirty="0" smtClean="0"/>
              <a:t>Select general</a:t>
            </a:r>
          </a:p>
          <a:p>
            <a:pPr lvl="2"/>
            <a:r>
              <a:rPr lang="en-US" dirty="0" smtClean="0"/>
              <a:t>Click on additional include directories and add the path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Microsoft Visual Studio Support</a:t>
            </a:r>
            <a:endParaRPr lang="en-US" dirty="0"/>
          </a:p>
        </p:txBody>
      </p:sp>
      <p:pic>
        <p:nvPicPr>
          <p:cNvPr id="5" name="Picture 4" descr="visual_studio_include_director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053" y="3200094"/>
            <a:ext cx="5500560" cy="28070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Fully Supported for all Arithmetic operator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Methods for type conversion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AP_INT operators &amp; conversions</a:t>
            </a:r>
            <a:endParaRPr lang="en-US" dirty="0"/>
          </a:p>
        </p:txBody>
      </p:sp>
      <p:graphicFrame>
        <p:nvGraphicFramePr>
          <p:cNvPr id="5" name="Content Placeholder 14"/>
          <p:cNvGraphicFramePr>
            <a:graphicFrameLocks/>
          </p:cNvGraphicFramePr>
          <p:nvPr/>
        </p:nvGraphicFramePr>
        <p:xfrm>
          <a:off x="872693" y="2043980"/>
          <a:ext cx="7269453" cy="18288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464221"/>
                <a:gridCol w="4805232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Operations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Arithmetic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+ - * / % ++ -- 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Logical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~ !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Bitwise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&amp; | ^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Relational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&gt;  &lt; &lt;= &gt;= == != 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Assignment</a:t>
                      </a:r>
                      <a:endParaRPr lang="en-US" sz="1200" b="1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*=	/=	%=	+=	-=	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&lt;&lt;=</a:t>
                      </a:r>
                      <a:r>
                        <a:rPr lang="en-US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&gt;&gt;=	&amp;=	^=	|=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Content Placeholder 14"/>
          <p:cNvGraphicFramePr>
            <a:graphicFrameLocks/>
          </p:cNvGraphicFramePr>
          <p:nvPr/>
        </p:nvGraphicFramePr>
        <p:xfrm>
          <a:off x="872692" y="4425000"/>
          <a:ext cx="10597020" cy="164592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3225181"/>
                <a:gridCol w="4146660"/>
                <a:gridCol w="3225179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Methods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Example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 integer </a:t>
                      </a:r>
                      <a:r>
                        <a:rPr lang="en-US" sz="1200" dirty="0" smtClean="0"/>
                        <a:t>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Convert to a</a:t>
                      </a:r>
                      <a:r>
                        <a:rPr lang="en-US" sz="1200" baseline="0" dirty="0" smtClean="0"/>
                        <a:t> integer type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 = </a:t>
                      </a:r>
                      <a:r>
                        <a:rPr lang="en-US" sz="1200" dirty="0" err="1" smtClean="0"/>
                        <a:t>var.to_int</a:t>
                      </a:r>
                      <a:r>
                        <a:rPr lang="en-US" sz="1200" dirty="0" smtClean="0"/>
                        <a:t>();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 unsigned integer </a:t>
                      </a:r>
                      <a:r>
                        <a:rPr lang="en-US" sz="1200" dirty="0" smtClean="0"/>
                        <a:t>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Convert to an</a:t>
                      </a:r>
                      <a:r>
                        <a:rPr lang="en-US" sz="1200" baseline="0" dirty="0" smtClean="0"/>
                        <a:t> unsigned integer type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 = </a:t>
                      </a:r>
                      <a:r>
                        <a:rPr lang="en-US" sz="1200" dirty="0" err="1" smtClean="0"/>
                        <a:t>var.to_uint</a:t>
                      </a:r>
                      <a:r>
                        <a:rPr lang="en-US" sz="1200" dirty="0" smtClean="0"/>
                        <a:t>();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 64-bit integer </a:t>
                      </a:r>
                      <a:r>
                        <a:rPr lang="en-US" sz="1200" dirty="0" smtClean="0"/>
                        <a:t>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Convert to a</a:t>
                      </a:r>
                      <a:r>
                        <a:rPr lang="en-US" sz="1200" baseline="0" dirty="0" smtClean="0"/>
                        <a:t> 64-bit long </a:t>
                      </a:r>
                      <a:r>
                        <a:rPr lang="en-US" sz="1200" baseline="0" dirty="0" err="1" smtClean="0"/>
                        <a:t>long</a:t>
                      </a:r>
                      <a:r>
                        <a:rPr lang="en-US" sz="1200" baseline="0" dirty="0" smtClean="0"/>
                        <a:t> type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 = var.to_int64();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 64-bit unsigned integer 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Convert to an</a:t>
                      </a:r>
                      <a:r>
                        <a:rPr lang="en-US" sz="1200" baseline="0" dirty="0" smtClean="0"/>
                        <a:t> unsigned long </a:t>
                      </a:r>
                      <a:r>
                        <a:rPr lang="en-US" sz="1200" baseline="0" dirty="0" err="1" smtClean="0"/>
                        <a:t>long</a:t>
                      </a:r>
                      <a:r>
                        <a:rPr lang="en-US" sz="1200" baseline="0" dirty="0" smtClean="0"/>
                        <a:t> type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 = var.to_uint64();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 double </a:t>
                      </a:r>
                      <a:r>
                        <a:rPr lang="en-US" sz="1200" dirty="0" smtClean="0"/>
                        <a:t>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Convert to double </a:t>
                      </a:r>
                      <a:r>
                        <a:rPr lang="en-US" sz="1200" baseline="0" dirty="0" smtClean="0"/>
                        <a:t>type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 = </a:t>
                      </a:r>
                      <a:r>
                        <a:rPr lang="en-US" sz="1200" dirty="0" err="1" smtClean="0"/>
                        <a:t>var.double</a:t>
                      </a:r>
                      <a:r>
                        <a:rPr lang="en-US" sz="1200" dirty="0" smtClean="0"/>
                        <a:t>();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14"/>
          <p:cNvGraphicFramePr>
            <a:graphicFrameLocks/>
          </p:cNvGraphicFramePr>
          <p:nvPr/>
        </p:nvGraphicFramePr>
        <p:xfrm>
          <a:off x="770307" y="1280175"/>
          <a:ext cx="10597019" cy="50292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162657"/>
                <a:gridCol w="4217181"/>
                <a:gridCol w="4217181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Methods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Example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Length </a:t>
                      </a:r>
                      <a:r>
                        <a:rPr lang="en-US" sz="1200" dirty="0" smtClean="0"/>
                        <a:t>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Returns the length of the variable.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res=</a:t>
                      </a:r>
                      <a:r>
                        <a:rPr lang="en-US" sz="1200" dirty="0" err="1" smtClean="0"/>
                        <a:t>var.length</a:t>
                      </a:r>
                      <a:r>
                        <a:rPr lang="en-US" sz="1200" dirty="0" smtClean="0"/>
                        <a:t>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Concatenation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Concatenation low</a:t>
                      </a:r>
                      <a:r>
                        <a:rPr lang="en-US" sz="1200" baseline="0" dirty="0" smtClean="0"/>
                        <a:t> to high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      res=</a:t>
                      </a:r>
                      <a:r>
                        <a:rPr lang="en-US" sz="1200" dirty="0" err="1" smtClean="0"/>
                        <a:t>var_hi.concat</a:t>
                      </a: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var_lo</a:t>
                      </a:r>
                      <a:r>
                        <a:rPr lang="en-US" sz="1200" dirty="0" smtClean="0"/>
                        <a:t>);</a:t>
                      </a:r>
                    </a:p>
                    <a:p>
                      <a:r>
                        <a:rPr lang="en-US" sz="1200" dirty="0" smtClean="0"/>
                        <a:t> Or  res= (</a:t>
                      </a:r>
                      <a:r>
                        <a:rPr lang="en-US" sz="1200" dirty="0" err="1" smtClean="0"/>
                        <a:t>var</a:t>
                      </a:r>
                      <a:r>
                        <a:rPr lang="en-US" sz="1200" baseline="0" dirty="0" err="1" smtClean="0"/>
                        <a:t>_hi</a:t>
                      </a:r>
                      <a:r>
                        <a:rPr lang="en-US" sz="1200" dirty="0" err="1" smtClean="0"/>
                        <a:t>,var_</a:t>
                      </a:r>
                      <a:r>
                        <a:rPr lang="en-US" sz="1200" baseline="0" dirty="0" err="1" smtClean="0"/>
                        <a:t>lo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Range or Bit-select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Return a bit-range from high</a:t>
                      </a:r>
                      <a:r>
                        <a:rPr lang="en-US" sz="1200" baseline="0" dirty="0" smtClean="0"/>
                        <a:t> to low or a specific bit.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      res=</a:t>
                      </a:r>
                      <a:r>
                        <a:rPr lang="en-US" sz="1200" dirty="0" err="1" smtClean="0"/>
                        <a:t>var.range</a:t>
                      </a:r>
                      <a:r>
                        <a:rPr lang="en-US" sz="1200" dirty="0" smtClean="0"/>
                        <a:t>(high </a:t>
                      </a:r>
                      <a:r>
                        <a:rPr lang="en-US" sz="1200" dirty="0" err="1" smtClean="0"/>
                        <a:t>bit,low</a:t>
                      </a:r>
                      <a:r>
                        <a:rPr lang="en-US" sz="1200" dirty="0" smtClean="0"/>
                        <a:t> bit);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Or </a:t>
                      </a:r>
                      <a:r>
                        <a:rPr lang="en-US" sz="1200" baseline="0" dirty="0" smtClean="0"/>
                        <a:t> res=</a:t>
                      </a:r>
                      <a:r>
                        <a:rPr lang="en-US" sz="1200" baseline="0" dirty="0" err="1" smtClean="0"/>
                        <a:t>var</a:t>
                      </a:r>
                      <a:r>
                        <a:rPr lang="en-US" sz="1200" baseline="0" dirty="0" smtClean="0"/>
                        <a:t>[bit-number</a:t>
                      </a:r>
                      <a:r>
                        <a:rPr lang="en-US" sz="1200" dirty="0" smtClean="0"/>
                        <a:t>]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(n)</a:t>
                      </a:r>
                      <a:r>
                        <a:rPr lang="en-US" sz="1200" baseline="0" dirty="0" err="1" smtClean="0"/>
                        <a:t>and_reduce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(N)And reduce all bits.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bool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 =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var.and_reduce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(); 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(n)</a:t>
                      </a:r>
                      <a:r>
                        <a:rPr lang="en-US" sz="1200" baseline="0" dirty="0" err="1" smtClean="0"/>
                        <a:t>or_reduce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(N)Or reduce all bits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bool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 =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var.or_reduce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(); 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X(n)</a:t>
                      </a:r>
                      <a:r>
                        <a:rPr lang="en-US" sz="1200" dirty="0" err="1" smtClean="0"/>
                        <a:t>or_reduce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X(N)or reduce all bits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bool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 =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var.xor_reduce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(); 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Reverse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Reserve the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bits in the variable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var.reverse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();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Test bit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Tests if a bit is true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bool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 =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var.test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(bit-number)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bit value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Sets the value of a specific bit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var.set_bit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(bit-number, value)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Set bit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Set a specific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bit to one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var.set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(bit-number);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Clear bit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Clear a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specific bit to zero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var.clear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(bit-number);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Invert Bit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Invert a specific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bit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var.invert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(bit-number);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Rotate right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Rotate the N-bits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the right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var.rrotate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(N);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22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Rotate left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Rotate the N-bits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the left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var.lrotate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(N);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Bit</a:t>
                      </a:r>
                      <a:r>
                        <a:rPr lang="en-US" sz="1200" baseline="0" dirty="0" smtClean="0"/>
                        <a:t>wise Invert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Invert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all bits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var.b_not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Test sign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 if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sign is negative (return true)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bool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 =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var.sign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AP_INT Bit Manipulation methods</a:t>
            </a:r>
            <a:endParaRPr lang="en-US" dirty="0"/>
          </a:p>
        </p:txBody>
      </p:sp>
      <p:sp>
        <p:nvSpPr>
          <p:cNvPr id="8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952999"/>
          </a:xfrm>
        </p:spPr>
        <p:txBody>
          <a:bodyPr>
            <a:normAutofit/>
          </a:bodyPr>
          <a:lstStyle/>
          <a:p>
            <a:r>
              <a:rPr lang="en-US" dirty="0" smtClean="0"/>
              <a:t>Support for fixed point datatypes in C++</a:t>
            </a:r>
          </a:p>
          <a:p>
            <a:pPr lvl="1"/>
            <a:r>
              <a:rPr lang="en-US" altLang="zh-CN" dirty="0" smtClean="0">
                <a:ea typeface="宋体" charset="-122"/>
              </a:rPr>
              <a:t>Include the path to the ap_fixed.h header file</a:t>
            </a:r>
          </a:p>
          <a:p>
            <a:pPr lvl="1"/>
            <a:r>
              <a:rPr lang="en-US" dirty="0" smtClean="0"/>
              <a:t>Both signed (ap_fixed) and unsigned types (</a:t>
            </a:r>
            <a:r>
              <a:rPr lang="en-US" dirty="0" err="1" smtClean="0"/>
              <a:t>ap_ufixed</a:t>
            </a:r>
            <a:r>
              <a:rPr lang="en-US" dirty="0" smtClean="0"/>
              <a:t>)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100" dirty="0" smtClean="0"/>
          </a:p>
          <a:p>
            <a:r>
              <a:rPr lang="en-US" dirty="0" smtClean="0"/>
              <a:t>Advantages of Fixed Point types</a:t>
            </a:r>
          </a:p>
          <a:p>
            <a:pPr lvl="1"/>
            <a:r>
              <a:rPr lang="en-US" dirty="0" smtClean="0"/>
              <a:t>The result of variables with different sizes is automatically taken care of</a:t>
            </a:r>
          </a:p>
          <a:p>
            <a:pPr lvl="1"/>
            <a:r>
              <a:rPr lang="en-US" dirty="0" smtClean="0"/>
              <a:t>The binary point is automatically aligned</a:t>
            </a:r>
          </a:p>
          <a:p>
            <a:pPr lvl="2"/>
            <a:r>
              <a:rPr lang="en-US" dirty="0" smtClean="0"/>
              <a:t>Quantization: Underflow is automatically handled</a:t>
            </a:r>
          </a:p>
          <a:p>
            <a:pPr lvl="2"/>
            <a:r>
              <a:rPr lang="en-US" dirty="0" smtClean="0"/>
              <a:t>Overflow: Saturation  is automatically handled </a:t>
            </a:r>
          </a:p>
          <a:p>
            <a:pPr lvl="2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Arbitrary Precision : C++ ap_fixed types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606973" y="2735575"/>
            <a:ext cx="7525420" cy="1477328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b="1" dirty="0" smtClean="0"/>
              <a:t>#include ap_fixed.h</a:t>
            </a:r>
          </a:p>
          <a:p>
            <a:pPr algn="l"/>
            <a:endParaRPr lang="en-US" sz="1000" b="1" dirty="0" smtClean="0"/>
          </a:p>
          <a:p>
            <a:pPr algn="l"/>
            <a:r>
              <a:rPr lang="en-US" sz="1000" b="1" dirty="0" smtClean="0"/>
              <a:t>void foo_top (…) {</a:t>
            </a:r>
          </a:p>
          <a:p>
            <a:pPr algn="l"/>
            <a:r>
              <a:rPr lang="en-US" sz="1000" b="1" dirty="0" smtClean="0"/>
              <a:t>  </a:t>
            </a:r>
          </a:p>
          <a:p>
            <a:pPr algn="l"/>
            <a:r>
              <a:rPr lang="en-US" sz="1000" b="1" dirty="0" smtClean="0"/>
              <a:t> ap_fixed&lt;9, 5, AP_RND_CONV, AP_SAT&gt;  var1;	//  9-bit, </a:t>
            </a:r>
          </a:p>
          <a:p>
            <a:pPr algn="l"/>
            <a:r>
              <a:rPr lang="en-US" sz="1000" b="1" dirty="0" smtClean="0"/>
              <a:t>				//  5 integer  bits, 4 decimal places</a:t>
            </a:r>
          </a:p>
          <a:p>
            <a:pPr algn="l"/>
            <a:endParaRPr lang="en-US" sz="1000" b="1" dirty="0" smtClean="0"/>
          </a:p>
          <a:p>
            <a:pPr algn="l"/>
            <a:r>
              <a:rPr lang="en-US" sz="1000" b="1" dirty="0" smtClean="0"/>
              <a:t> ap_ufixed&lt;10, 7, AP_RND_CONV, AP_SAT&gt;  var2;  	// 10-bit unsigned </a:t>
            </a:r>
          </a:p>
          <a:p>
            <a:pPr algn="l"/>
            <a:r>
              <a:rPr lang="en-US" sz="1000" b="1" dirty="0" smtClean="0"/>
              <a:t>                                                                                         	//   7 integer bits, 3 decimal places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449934" y="2747055"/>
            <a:ext cx="3583533" cy="2616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$VIVADO_HLS_HOME/include/</a:t>
            </a:r>
            <a:r>
              <a:rPr lang="en-US" sz="1100" b="1" dirty="0" err="1" smtClean="0"/>
              <a:t>ap_fixed.h</a:t>
            </a:r>
            <a:endParaRPr lang="en-US" sz="11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59793" y="5936805"/>
            <a:ext cx="6501553" cy="52322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Alternatively, make the result variable large enough such that overflow or underflow does not occur</a:t>
            </a:r>
            <a:endParaRPr lang="en-US" sz="1400" b="1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Fixed point types are specified by</a:t>
            </a:r>
          </a:p>
          <a:p>
            <a:pPr lvl="1"/>
            <a:r>
              <a:rPr lang="en-US" sz="1400" dirty="0" smtClean="0"/>
              <a:t>Total bit width (W)</a:t>
            </a:r>
          </a:p>
          <a:p>
            <a:pPr lvl="1"/>
            <a:r>
              <a:rPr lang="en-US" sz="1400" dirty="0" smtClean="0"/>
              <a:t>The number of integer bits (I)</a:t>
            </a:r>
          </a:p>
          <a:p>
            <a:pPr lvl="1"/>
            <a:r>
              <a:rPr lang="en-US" sz="1400" dirty="0" smtClean="0"/>
              <a:t>The quantization/rounding mode (Q)</a:t>
            </a:r>
          </a:p>
          <a:p>
            <a:pPr lvl="1"/>
            <a:r>
              <a:rPr lang="en-US" sz="1400" dirty="0" smtClean="0"/>
              <a:t>The overflow/saturation mode (O)</a:t>
            </a:r>
          </a:p>
          <a:p>
            <a:pPr lvl="1"/>
            <a:r>
              <a:rPr lang="en-US" sz="1400" dirty="0" smtClean="0"/>
              <a:t>The number of saturation bits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ap_fixed type</a:t>
            </a:r>
            <a:endParaRPr lang="en-US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795312" y="3082136"/>
          <a:ext cx="10750601" cy="3324437"/>
        </p:xfrm>
        <a:graphic>
          <a:graphicData uri="http://schemas.openxmlformats.org/drawingml/2006/table">
            <a:tbl>
              <a:tblPr/>
              <a:tblGrid>
                <a:gridCol w="767900"/>
                <a:gridCol w="3358644"/>
                <a:gridCol w="6624057"/>
              </a:tblGrid>
              <a:tr h="14873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Verdana"/>
                          <a:ea typeface="Calibri"/>
                          <a:cs typeface="Times New Roman"/>
                        </a:rPr>
                        <a:t>Description</a:t>
                      </a:r>
                      <a:endParaRPr lang="en-US" sz="100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68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Verdana"/>
                          <a:ea typeface="Calibri"/>
                          <a:cs typeface="Times New Roman"/>
                        </a:rPr>
                        <a:t>W</a:t>
                      </a:r>
                      <a:endParaRPr lang="en-US" sz="100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Word length in bits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37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Verdana"/>
                          <a:ea typeface="Calibri"/>
                          <a:cs typeface="Times New Roman"/>
                        </a:rPr>
                        <a:t>I</a:t>
                      </a:r>
                      <a:endParaRPr lang="en-US" sz="100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The number of bits  used to represent the integer value (the number of bits above the decimal point)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195">
                <a:tc row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Verdana"/>
                          <a:ea typeface="Calibri"/>
                          <a:cs typeface="Times New Roman"/>
                        </a:rPr>
                        <a:t>Q</a:t>
                      </a:r>
                      <a:endParaRPr lang="en-US" sz="100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Quantization mode  (modes detailed below) dictates the behavior when greater precision is generated than can be defined by the LSBs.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68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Verdana"/>
                          <a:ea typeface="Calibri"/>
                          <a:cs typeface="Times New Roman"/>
                        </a:rPr>
                        <a:t>AP_Fixed Mode</a:t>
                      </a:r>
                      <a:endParaRPr lang="en-US" sz="100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Verdana"/>
                          <a:ea typeface="Calibri"/>
                          <a:cs typeface="Times New Roman"/>
                        </a:rPr>
                        <a:t>Description</a:t>
                      </a:r>
                      <a:endParaRPr lang="en-US" sz="100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244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AP_RND 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Rounding to plus infinity 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068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AP_RND_ZERO 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Rounding to zero 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292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AP_RND_MIN_INF 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Rounding to minus infinity 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068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AP_RND_INF 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Rounding to infinity 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068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AP_RND_CONV 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Convergent rounding 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388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AP_TRN 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Truncation to minus infinity 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340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AP_TRN_ZERO 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Truncation to zero (default)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213721">
                <a:tc row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Verdana"/>
                          <a:ea typeface="Calibri"/>
                          <a:cs typeface="Times New Roman"/>
                        </a:rPr>
                        <a:t>O</a:t>
                      </a:r>
                      <a:endParaRPr lang="en-US" sz="100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Overflow mode (modes detailed below) dictates the behavior when more bits are required than the word contains.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68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Verdana"/>
                          <a:ea typeface="Calibri"/>
                          <a:cs typeface="Times New Roman"/>
                        </a:rPr>
                        <a:t>AP_Fixed Mode</a:t>
                      </a:r>
                      <a:endParaRPr lang="en-US" sz="100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latin typeface="Verdana"/>
                          <a:ea typeface="Calibri"/>
                          <a:cs typeface="Times New Roman"/>
                        </a:rPr>
                        <a:t>Description</a:t>
                      </a:r>
                      <a:endParaRPr lang="en-US" sz="100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068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AP_SAT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Saturation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068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AP_SAT_ZERO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Saturation to zero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068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AP_SAT_SYM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Symmetrical saturation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068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AP_WRAP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Wrap around (default)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1244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AP_WRAP_SM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Sign magnitude wrap around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10686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FFFFFF"/>
                          </a:solidFill>
                          <a:latin typeface="Verdana"/>
                          <a:ea typeface="Calibri"/>
                          <a:cs typeface="Times New Roman"/>
                        </a:rPr>
                        <a:t>N</a:t>
                      </a:r>
                      <a:endParaRPr lang="en-US" sz="1000" dirty="0"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Verdana"/>
                          <a:ea typeface="Calibri"/>
                          <a:cs typeface="Times New Roman"/>
                        </a:rPr>
                        <a:t>The number of saturation bits in wrap modes.</a:t>
                      </a:r>
                    </a:p>
                  </a:txBody>
                  <a:tcPr marL="7437" marR="743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8376946" y="2769975"/>
            <a:ext cx="2150120" cy="246221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+mn-lt"/>
              </a:rPr>
              <a:t>Binary point  : W = I + B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9503199" y="2478525"/>
            <a:ext cx="0" cy="238326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81404" y="1760922"/>
            <a:ext cx="3429955" cy="27699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ap_[u]fixed&lt;W, I , Q, O , N&gt; 	</a:t>
            </a:r>
          </a:p>
        </p:txBody>
      </p:sp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8193340" y="2171285"/>
            <a:ext cx="2254777" cy="255902"/>
            <a:chOff x="5562282" y="5151438"/>
            <a:chExt cx="2636837" cy="449262"/>
          </a:xfrm>
        </p:grpSpPr>
        <p:sp>
          <p:nvSpPr>
            <p:cNvPr id="17" name="Rectangle 16"/>
            <p:cNvSpPr/>
            <p:nvPr/>
          </p:nvSpPr>
          <p:spPr>
            <a:xfrm>
              <a:off x="5562282" y="5151438"/>
              <a:ext cx="350837" cy="449262"/>
            </a:xfrm>
            <a:prstGeom prst="rect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700" b="1" dirty="0"/>
                <a:t>I-1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086282" y="5151438"/>
              <a:ext cx="350837" cy="449262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700" b="1" dirty="0"/>
                <a:t>-1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467282" y="5151438"/>
              <a:ext cx="350837" cy="449262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700" b="1" dirty="0"/>
                <a:t>…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848282" y="5151438"/>
              <a:ext cx="350837" cy="449262"/>
            </a:xfrm>
            <a:prstGeom prst="rect">
              <a:avLst/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</a:gra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700" b="1" dirty="0"/>
                <a:t>-B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324282" y="5151438"/>
              <a:ext cx="350837" cy="449262"/>
            </a:xfrm>
            <a:prstGeom prst="rect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700" b="1" dirty="0"/>
                <a:t>1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705282" y="5151438"/>
              <a:ext cx="350837" cy="449262"/>
            </a:xfrm>
            <a:prstGeom prst="rect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700" b="1" dirty="0"/>
                <a:t>0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943282" y="5151438"/>
              <a:ext cx="350837" cy="449262"/>
            </a:xfrm>
            <a:prstGeom prst="rect">
              <a:avLst/>
            </a:pr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</a:gra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en-US" sz="700" b="1" dirty="0"/>
                <a:t>…</a:t>
              </a:r>
            </a:p>
          </p:txBody>
        </p:sp>
      </p:grpSp>
      <p:sp>
        <p:nvSpPr>
          <p:cNvPr id="26" name="Slide Number Placeholder 4"/>
          <p:cNvSpPr txBox="1">
            <a:spLocks/>
          </p:cNvSpPr>
          <p:nvPr/>
        </p:nvSpPr>
        <p:spPr>
          <a:xfrm>
            <a:off x="660241" y="65255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Quantization mode </a:t>
            </a:r>
          </a:p>
          <a:p>
            <a:pPr lvl="1"/>
            <a:r>
              <a:rPr lang="en-US" dirty="0" smtClean="0"/>
              <a:t>Determines the behavior when an operation generates more precision in the LSBs than is available</a:t>
            </a:r>
          </a:p>
          <a:p>
            <a:endParaRPr lang="en-US" dirty="0" smtClean="0"/>
          </a:p>
          <a:p>
            <a:r>
              <a:rPr lang="en-US" dirty="0" smtClean="0"/>
              <a:t>Quantization Modes (rounding): </a:t>
            </a:r>
          </a:p>
          <a:p>
            <a:pPr lvl="1"/>
            <a:r>
              <a:rPr lang="en-US" dirty="0" smtClean="0"/>
              <a:t>AP_RND, AP_RND_MIN_IF, AP_RND_IF</a:t>
            </a:r>
          </a:p>
          <a:p>
            <a:pPr lvl="1"/>
            <a:r>
              <a:rPr lang="en-US" dirty="0" smtClean="0"/>
              <a:t>AP_RND_ZERO,  AP_RND_CONV</a:t>
            </a:r>
          </a:p>
          <a:p>
            <a:endParaRPr lang="en-US" dirty="0" smtClean="0"/>
          </a:p>
          <a:p>
            <a:r>
              <a:rPr lang="en-US" dirty="0" smtClean="0"/>
              <a:t>Quantization Modes (truncation): </a:t>
            </a:r>
          </a:p>
          <a:p>
            <a:pPr lvl="1"/>
            <a:r>
              <a:rPr lang="en-US" dirty="0" smtClean="0"/>
              <a:t>AP_TRN, AP_TRN_ZERO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Quantization Modes</a:t>
            </a:r>
            <a:endParaRPr lang="en-US" dirty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5719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AP_RND_ZERO: rounding to zero</a:t>
            </a:r>
          </a:p>
          <a:p>
            <a:pPr lvl="1"/>
            <a:r>
              <a:rPr lang="en-US" dirty="0" smtClean="0"/>
              <a:t>For positive numbers, the redundant bits are truncated</a:t>
            </a:r>
          </a:p>
          <a:p>
            <a:pPr lvl="1"/>
            <a:r>
              <a:rPr lang="en-US" dirty="0" smtClean="0"/>
              <a:t>For negative numbers, add MSB of removed bits to the remaining bits. </a:t>
            </a:r>
          </a:p>
          <a:p>
            <a:pPr lvl="1"/>
            <a:r>
              <a:rPr lang="en-US" dirty="0" smtClean="0"/>
              <a:t>The effect is to round towards zero.</a:t>
            </a:r>
          </a:p>
          <a:p>
            <a:pPr lvl="2"/>
            <a:r>
              <a:rPr lang="en-US" dirty="0" smtClean="0"/>
              <a:t>01.01 (1.25 using 4 bits) rounds to 01.0 (1 using 3 bits)</a:t>
            </a:r>
          </a:p>
          <a:p>
            <a:pPr lvl="2"/>
            <a:r>
              <a:rPr lang="en-US" dirty="0" smtClean="0"/>
              <a:t>10.11 (-1.25 using 4 bits) rounds to 11.0 (-1 using 3 bits)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AP_RND_CONV: rounded to the nearest value </a:t>
            </a:r>
          </a:p>
          <a:p>
            <a:pPr lvl="1"/>
            <a:r>
              <a:rPr lang="en-US" dirty="0" smtClean="0"/>
              <a:t>The rounding depends on the least significant bit </a:t>
            </a:r>
          </a:p>
          <a:p>
            <a:pPr lvl="1"/>
            <a:r>
              <a:rPr lang="en-US" dirty="0" smtClean="0"/>
              <a:t>If the least significant bit is set, rounding towards plus infinity </a:t>
            </a:r>
          </a:p>
          <a:p>
            <a:pPr lvl="1"/>
            <a:r>
              <a:rPr lang="en-US" dirty="0" smtClean="0"/>
              <a:t>Otherwise, rounding towards minus infinity</a:t>
            </a:r>
          </a:p>
          <a:p>
            <a:pPr lvl="2"/>
            <a:r>
              <a:rPr lang="en-US" dirty="0" smtClean="0"/>
              <a:t>00.11 ( 0.75 using 4-bit) rounds to 01.0 (1.0 using 3-bit)</a:t>
            </a:r>
          </a:p>
          <a:p>
            <a:pPr lvl="2"/>
            <a:r>
              <a:rPr lang="en-US" dirty="0" smtClean="0"/>
              <a:t>10.11 (-1.25 using 4-bit) rounds to 11.0 (-1.0 using 3-bit)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Quantization Modes: Rounding </a:t>
            </a:r>
            <a:endParaRPr lang="en-US" dirty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200"/>
              </a:lnSpc>
              <a:tabLst>
                <a:tab pos="228600" algn="l"/>
              </a:tabLst>
            </a:pP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After completing this </a:t>
            </a:r>
            <a:r>
              <a:rPr lang="en-US" altLang="zh-CN" dirty="0" smtClean="0">
                <a:solidFill>
                  <a:schemeClr val="tx1"/>
                </a:solidFill>
                <a:cs typeface="Arial" pitchFamily="34" charset="0"/>
              </a:rPr>
              <a:t>module, </a:t>
            </a: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you will be able to:</a:t>
            </a:r>
          </a:p>
          <a:p>
            <a:pPr>
              <a:lnSpc>
                <a:spcPts val="1000"/>
              </a:lnSpc>
              <a:buNone/>
            </a:pPr>
            <a:endParaRPr lang="en-US" altLang="zh-CN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State various data types of C, C++, and </a:t>
            </a:r>
            <a:r>
              <a:rPr lang="en-US" dirty="0" err="1"/>
              <a:t>SystemC</a:t>
            </a:r>
            <a:r>
              <a:rPr lang="en-US" dirty="0"/>
              <a:t> are supported </a:t>
            </a:r>
          </a:p>
          <a:p>
            <a:pPr lvl="1"/>
            <a:r>
              <a:rPr lang="en-US" dirty="0"/>
              <a:t>Identify advantages and pitfalls of using arbitrary precision </a:t>
            </a:r>
          </a:p>
          <a:p>
            <a:pPr lvl="1"/>
            <a:r>
              <a:rPr lang="en-US" dirty="0"/>
              <a:t>List various supported quantization and overflow modes</a:t>
            </a:r>
          </a:p>
          <a:p>
            <a:pPr lvl="1"/>
            <a:r>
              <a:rPr lang="en-US" dirty="0"/>
              <a:t>Describe </a:t>
            </a:r>
            <a:r>
              <a:rPr lang="en-US" dirty="0" smtClean="0"/>
              <a:t>the floating </a:t>
            </a:r>
            <a:r>
              <a:rPr lang="en-US" dirty="0"/>
              <a:t>point support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AP_TRN: truncate</a:t>
            </a:r>
          </a:p>
          <a:p>
            <a:pPr lvl="1"/>
            <a:r>
              <a:rPr lang="en-US" dirty="0" smtClean="0"/>
              <a:t>Remove redundant bits. Always rounds to minus infinity</a:t>
            </a:r>
          </a:p>
          <a:p>
            <a:pPr lvl="1"/>
            <a:r>
              <a:rPr lang="en-US" dirty="0" smtClean="0"/>
              <a:t>This is the default.</a:t>
            </a:r>
          </a:p>
          <a:p>
            <a:pPr lvl="2"/>
            <a:r>
              <a:rPr lang="en-US" dirty="0" smtClean="0"/>
              <a:t>01.01(1.25) </a:t>
            </a:r>
            <a:r>
              <a:rPr lang="en-US" dirty="0" smtClean="0">
                <a:sym typeface="Wingdings" pitchFamily="2" charset="2"/>
              </a:rPr>
              <a:t></a:t>
            </a:r>
            <a:r>
              <a:rPr lang="en-US" dirty="0" smtClean="0"/>
              <a:t> 01.0 (1)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AP_TRN_ZERO: truncate to zero</a:t>
            </a:r>
          </a:p>
          <a:p>
            <a:pPr lvl="1"/>
            <a:r>
              <a:rPr lang="en-US" dirty="0" smtClean="0"/>
              <a:t>For positive numbers, the same as AP_TRN</a:t>
            </a:r>
          </a:p>
          <a:p>
            <a:pPr lvl="2"/>
            <a:r>
              <a:rPr lang="en-US" dirty="0" smtClean="0"/>
              <a:t>For positive numbers: 01.01(1.25) </a:t>
            </a:r>
            <a:r>
              <a:rPr lang="en-US" dirty="0" smtClean="0">
                <a:sym typeface="Wingdings" pitchFamily="2" charset="2"/>
              </a:rPr>
              <a:t></a:t>
            </a:r>
            <a:r>
              <a:rPr lang="en-US" dirty="0" smtClean="0"/>
              <a:t> 01.0(1)</a:t>
            </a:r>
          </a:p>
          <a:p>
            <a:pPr lvl="1"/>
            <a:r>
              <a:rPr lang="en-US" dirty="0" smtClean="0"/>
              <a:t>For negative numbers, round to zero</a:t>
            </a:r>
          </a:p>
          <a:p>
            <a:pPr lvl="2"/>
            <a:r>
              <a:rPr lang="en-US" dirty="0" smtClean="0"/>
              <a:t>For negative numbers: 10.11 (-1.25) </a:t>
            </a:r>
            <a:r>
              <a:rPr lang="en-US" dirty="0" smtClean="0">
                <a:sym typeface="Wingdings" pitchFamily="2" charset="2"/>
              </a:rPr>
              <a:t></a:t>
            </a:r>
            <a:r>
              <a:rPr lang="en-US" dirty="0" smtClean="0"/>
              <a:t> 11.0(-1)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Quantization Modes: Truncation</a:t>
            </a:r>
            <a:endParaRPr lang="en-US" dirty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Overflow mode</a:t>
            </a:r>
          </a:p>
          <a:p>
            <a:pPr lvl="1"/>
            <a:r>
              <a:rPr lang="en-US" dirty="0" smtClean="0"/>
              <a:t>Determines the behavior when an operation generates more bits than can be satisfied by the MSB</a:t>
            </a:r>
          </a:p>
          <a:p>
            <a:endParaRPr lang="en-US" dirty="0" smtClean="0"/>
          </a:p>
          <a:p>
            <a:r>
              <a:rPr lang="en-US" dirty="0" smtClean="0"/>
              <a:t>Overflow Modes (saturation)</a:t>
            </a:r>
          </a:p>
          <a:p>
            <a:pPr lvl="1"/>
            <a:r>
              <a:rPr lang="en-US" dirty="0" smtClean="0"/>
              <a:t>AP_SAT, AP_SAT_ZERO, AP_SAT_SYM</a:t>
            </a:r>
          </a:p>
          <a:p>
            <a:endParaRPr lang="en-US" dirty="0" smtClean="0"/>
          </a:p>
          <a:p>
            <a:r>
              <a:rPr lang="en-US" dirty="0" smtClean="0"/>
              <a:t>Overflow Modes (wrap)</a:t>
            </a:r>
          </a:p>
          <a:p>
            <a:pPr lvl="1"/>
            <a:r>
              <a:rPr lang="en-US" dirty="0" smtClean="0"/>
              <a:t>AP_WRAP, AP_WRAP_SM</a:t>
            </a:r>
          </a:p>
          <a:p>
            <a:pPr lvl="1"/>
            <a:r>
              <a:rPr lang="en-US" dirty="0" smtClean="0"/>
              <a:t>The number of saturation bits, N, is considered when wrapping</a:t>
            </a:r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Overflow Modes</a:t>
            </a:r>
            <a:endParaRPr lang="en-US" dirty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AP_SAT: saturation</a:t>
            </a:r>
          </a:p>
          <a:p>
            <a:pPr lvl="1"/>
            <a:r>
              <a:rPr lang="en-US" dirty="0" smtClean="0"/>
              <a:t>This overflow mode will convert the specified value to MAX for an overflow or MIN for an underflow condition </a:t>
            </a:r>
          </a:p>
          <a:p>
            <a:pPr lvl="1"/>
            <a:r>
              <a:rPr lang="en-US" dirty="0" smtClean="0"/>
              <a:t>MAX and MIN are determined from the number of bits available</a:t>
            </a:r>
          </a:p>
          <a:p>
            <a:r>
              <a:rPr lang="en-US" dirty="0" smtClean="0"/>
              <a:t>AP_SAT_ZERO: saturates to zero</a:t>
            </a:r>
          </a:p>
          <a:p>
            <a:pPr lvl="1"/>
            <a:r>
              <a:rPr lang="en-US" dirty="0" smtClean="0"/>
              <a:t>Will set the result to zero, if the result is out of range</a:t>
            </a:r>
          </a:p>
          <a:p>
            <a:r>
              <a:rPr lang="en-US" dirty="0" smtClean="0"/>
              <a:t>AP_SAT_SYM: symmetrical saturation</a:t>
            </a:r>
          </a:p>
          <a:p>
            <a:pPr lvl="1"/>
            <a:r>
              <a:rPr lang="en-US" dirty="0" smtClean="0"/>
              <a:t>In 2’s complement notation one more negative value than positive value can be represented</a:t>
            </a:r>
          </a:p>
          <a:p>
            <a:pPr lvl="1"/>
            <a:r>
              <a:rPr lang="en-US" dirty="0" smtClean="0"/>
              <a:t>If it is desirable to have the absolute values of MIN and MAX symmetrical around zero, AP_SAT_SYM can be used</a:t>
            </a:r>
          </a:p>
          <a:p>
            <a:pPr lvl="1"/>
            <a:r>
              <a:rPr lang="en-US" dirty="0" smtClean="0"/>
              <a:t>Positive overflow will generate MAX and negative overflow will generate -MAX</a:t>
            </a:r>
          </a:p>
          <a:p>
            <a:pPr lvl="2"/>
            <a:r>
              <a:rPr lang="en-US" dirty="0" smtClean="0"/>
              <a:t>0110(6) =&gt; 011(3) </a:t>
            </a:r>
          </a:p>
          <a:p>
            <a:pPr lvl="2"/>
            <a:r>
              <a:rPr lang="en-US" dirty="0" smtClean="0"/>
              <a:t>1011(-5) =&gt; 101(-3)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Overflow Mode: Saturation</a:t>
            </a:r>
            <a:endParaRPr lang="en-US" dirty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902199"/>
          </a:xfrm>
        </p:spPr>
        <p:txBody>
          <a:bodyPr>
            <a:noAutofit/>
          </a:bodyPr>
          <a:lstStyle/>
          <a:p>
            <a:r>
              <a:rPr lang="en-US" sz="1800" dirty="0" smtClean="0"/>
              <a:t>AP_WRAP_SM, N = 0</a:t>
            </a:r>
          </a:p>
          <a:p>
            <a:pPr lvl="1"/>
            <a:r>
              <a:rPr lang="en-US" sz="1600" dirty="0" smtClean="0"/>
              <a:t>This mode uses sign magnitude wrapping</a:t>
            </a:r>
          </a:p>
          <a:p>
            <a:pPr lvl="1"/>
            <a:r>
              <a:rPr lang="en-US" sz="1600" dirty="0" smtClean="0"/>
              <a:t>Sign bit set to the value of the least significant deleted bit</a:t>
            </a:r>
          </a:p>
          <a:p>
            <a:pPr lvl="1"/>
            <a:r>
              <a:rPr lang="en-US" sz="1600" dirty="0" smtClean="0"/>
              <a:t>If the most significant remaining bit is different from the original MSB, all the remaining bits are inverted</a:t>
            </a:r>
          </a:p>
          <a:p>
            <a:pPr lvl="1"/>
            <a:r>
              <a:rPr lang="en-US" sz="1600" dirty="0" smtClean="0"/>
              <a:t>IF MSBs are same, the other bits are copied over</a:t>
            </a:r>
          </a:p>
          <a:p>
            <a:pPr lvl="2"/>
            <a:r>
              <a:rPr lang="en-US" sz="1400" dirty="0" smtClean="0"/>
              <a:t>Step 1: First delete redundant MSBs. 0100(4) =&gt; 100(-4)</a:t>
            </a:r>
          </a:p>
          <a:p>
            <a:pPr lvl="2"/>
            <a:r>
              <a:rPr lang="en-US" sz="1400" dirty="0" smtClean="0"/>
              <a:t>Step 2: The new sign bit is the least significant bit of the deleted bits. 0 in this case</a:t>
            </a:r>
          </a:p>
          <a:p>
            <a:pPr lvl="2"/>
            <a:r>
              <a:rPr lang="en-US" sz="1400" dirty="0" smtClean="0"/>
              <a:t>Step 3: Compare the new sign bit with the sign of the new value</a:t>
            </a:r>
          </a:p>
          <a:p>
            <a:pPr lvl="1"/>
            <a:r>
              <a:rPr lang="en-US" sz="1600" dirty="0" smtClean="0"/>
              <a:t>If different, invert all the numbers. They are different in this case</a:t>
            </a:r>
          </a:p>
          <a:p>
            <a:pPr lvl="2"/>
            <a:r>
              <a:rPr lang="en-US" sz="1400" dirty="0" smtClean="0"/>
              <a:t>011 (3) 11</a:t>
            </a:r>
          </a:p>
          <a:p>
            <a:r>
              <a:rPr lang="en-US" sz="1800" dirty="0" smtClean="0"/>
              <a:t> AP_WRAP_SM, N &gt; 0</a:t>
            </a:r>
          </a:p>
          <a:p>
            <a:pPr lvl="1"/>
            <a:r>
              <a:rPr lang="en-US" sz="1600" dirty="0" smtClean="0"/>
              <a:t>Uses sign magnitude saturation</a:t>
            </a:r>
          </a:p>
          <a:p>
            <a:pPr lvl="1"/>
            <a:r>
              <a:rPr lang="en-US" sz="1600" dirty="0" smtClean="0"/>
              <a:t>Here N MSBs will be saturated to 1</a:t>
            </a:r>
          </a:p>
          <a:p>
            <a:pPr lvl="1"/>
            <a:r>
              <a:rPr lang="en-US" sz="1600" dirty="0" smtClean="0"/>
              <a:t>Behaves similar to case where N = 0, except that positive numbers stay positive and negative numbers stay negative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Overflow Mode: Wrap Sign Magnitude</a:t>
            </a:r>
            <a:endParaRPr lang="en-US" dirty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Fully Supported for all Arithmetic operator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Methods for type conversion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AP_FIXED operators &amp; conversions</a:t>
            </a:r>
            <a:endParaRPr lang="en-US" dirty="0"/>
          </a:p>
        </p:txBody>
      </p:sp>
      <p:graphicFrame>
        <p:nvGraphicFramePr>
          <p:cNvPr id="5" name="Content Placeholder 14"/>
          <p:cNvGraphicFramePr>
            <a:graphicFrameLocks/>
          </p:cNvGraphicFramePr>
          <p:nvPr/>
        </p:nvGraphicFramePr>
        <p:xfrm>
          <a:off x="872693" y="2031280"/>
          <a:ext cx="7269453" cy="18288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464221"/>
                <a:gridCol w="4805232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Operations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Arithmetic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+ - * / % ++ -- 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Logical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~ !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Bitwise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&amp; | ^ 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Relational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&gt;  &lt; &lt;= &gt;= == != 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Assignment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*=	/=	%=	+=	-=	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&lt;&lt;=</a:t>
                      </a:r>
                      <a:r>
                        <a:rPr lang="en-US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&gt;&gt;=	&amp;=	^=	|=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Content Placeholder 14"/>
          <p:cNvGraphicFramePr>
            <a:graphicFrameLocks/>
          </p:cNvGraphicFramePr>
          <p:nvPr/>
        </p:nvGraphicFramePr>
        <p:xfrm>
          <a:off x="872692" y="4434245"/>
          <a:ext cx="10597020" cy="192024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3225181"/>
                <a:gridCol w="4146660"/>
                <a:gridCol w="3225179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Methods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Example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 integer </a:t>
                      </a:r>
                      <a:r>
                        <a:rPr lang="en-US" sz="1200" dirty="0" smtClean="0"/>
                        <a:t>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Convert to a</a:t>
                      </a:r>
                      <a:r>
                        <a:rPr lang="en-US" sz="1200" baseline="0" dirty="0" smtClean="0"/>
                        <a:t> integer type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 = </a:t>
                      </a:r>
                      <a:r>
                        <a:rPr lang="en-US" sz="1200" dirty="0" err="1" smtClean="0"/>
                        <a:t>var.to_int</a:t>
                      </a:r>
                      <a:r>
                        <a:rPr lang="en-US" sz="1200" dirty="0" smtClean="0"/>
                        <a:t>();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 unsigned integer </a:t>
                      </a:r>
                      <a:r>
                        <a:rPr lang="en-US" sz="1200" dirty="0" smtClean="0"/>
                        <a:t>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Convert to an</a:t>
                      </a:r>
                      <a:r>
                        <a:rPr lang="en-US" sz="1200" baseline="0" dirty="0" smtClean="0"/>
                        <a:t> unsigned integer type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 = </a:t>
                      </a:r>
                      <a:r>
                        <a:rPr lang="en-US" sz="1200" dirty="0" err="1" smtClean="0"/>
                        <a:t>var.to_uint</a:t>
                      </a:r>
                      <a:r>
                        <a:rPr lang="en-US" sz="1200" dirty="0" smtClean="0"/>
                        <a:t>();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 64-bit integer </a:t>
                      </a:r>
                      <a:r>
                        <a:rPr lang="en-US" sz="1200" dirty="0" smtClean="0"/>
                        <a:t>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Convert to a</a:t>
                      </a:r>
                      <a:r>
                        <a:rPr lang="en-US" sz="1200" baseline="0" dirty="0" smtClean="0"/>
                        <a:t> 64-bit long </a:t>
                      </a:r>
                      <a:r>
                        <a:rPr lang="en-US" sz="1200" baseline="0" dirty="0" err="1" smtClean="0"/>
                        <a:t>long</a:t>
                      </a:r>
                      <a:r>
                        <a:rPr lang="en-US" sz="1200" baseline="0" dirty="0" smtClean="0"/>
                        <a:t> type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 = var.to_int64();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 64-bit unsigned integer </a:t>
                      </a:r>
                      <a:r>
                        <a:rPr lang="en-US" sz="1200" dirty="0" smtClean="0"/>
                        <a:t>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Convert to an</a:t>
                      </a:r>
                      <a:r>
                        <a:rPr lang="en-US" sz="1200" baseline="0" dirty="0" smtClean="0"/>
                        <a:t> unsigned long </a:t>
                      </a:r>
                      <a:r>
                        <a:rPr lang="en-US" sz="1200" baseline="0" dirty="0" err="1" smtClean="0"/>
                        <a:t>long</a:t>
                      </a:r>
                      <a:r>
                        <a:rPr lang="en-US" sz="1200" baseline="0" dirty="0" smtClean="0"/>
                        <a:t> type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 = var.to_uint64();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 double </a:t>
                      </a:r>
                      <a:r>
                        <a:rPr lang="en-US" sz="1200" dirty="0" smtClean="0"/>
                        <a:t>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Convert to double </a:t>
                      </a:r>
                      <a:r>
                        <a:rPr lang="en-US" sz="1200" baseline="0" dirty="0" smtClean="0"/>
                        <a:t>type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 = </a:t>
                      </a:r>
                      <a:r>
                        <a:rPr lang="en-US" sz="1200" dirty="0" err="1" smtClean="0"/>
                        <a:t>var.double</a:t>
                      </a:r>
                      <a:r>
                        <a:rPr lang="en-US" sz="1200" dirty="0" smtClean="0"/>
                        <a:t>();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 ap_int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Convert to</a:t>
                      </a:r>
                      <a:r>
                        <a:rPr lang="en-US" sz="1200" baseline="0" dirty="0" smtClean="0"/>
                        <a:t> an ap_int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 = </a:t>
                      </a:r>
                      <a:r>
                        <a:rPr lang="en-US" sz="1200" dirty="0" err="1" smtClean="0"/>
                        <a:t>var.to_ap_int</a:t>
                      </a:r>
                      <a:r>
                        <a:rPr lang="en-US" sz="1200" dirty="0" smtClean="0"/>
                        <a:t>();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Methods for bit manipulation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AP_FIXED methods</a:t>
            </a:r>
            <a:endParaRPr lang="en-US" dirty="0"/>
          </a:p>
        </p:txBody>
      </p:sp>
      <p:graphicFrame>
        <p:nvGraphicFramePr>
          <p:cNvPr id="7" name="Content Placeholder 14"/>
          <p:cNvGraphicFramePr>
            <a:graphicFrameLocks/>
          </p:cNvGraphicFramePr>
          <p:nvPr/>
        </p:nvGraphicFramePr>
        <p:xfrm>
          <a:off x="872692" y="2081470"/>
          <a:ext cx="10597019" cy="146304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162657"/>
                <a:gridCol w="4217181"/>
                <a:gridCol w="4217181"/>
              </a:tblGrid>
              <a:tr h="0">
                <a:tc gridSpan="2"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Methods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Example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Length </a:t>
                      </a:r>
                      <a:r>
                        <a:rPr lang="en-US" sz="1200" dirty="0" smtClean="0"/>
                        <a:t>	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Returns the length of the variable.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res=</a:t>
                      </a:r>
                      <a:r>
                        <a:rPr lang="en-US" sz="1200" dirty="0" err="1" smtClean="0"/>
                        <a:t>var.length</a:t>
                      </a:r>
                      <a:r>
                        <a:rPr lang="en-US" sz="1200" dirty="0" smtClean="0"/>
                        <a:t>;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Concatenation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Concatenation low</a:t>
                      </a:r>
                      <a:r>
                        <a:rPr lang="en-US" sz="1200" baseline="0" dirty="0" smtClean="0"/>
                        <a:t> to high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      res=</a:t>
                      </a:r>
                      <a:r>
                        <a:rPr lang="en-US" sz="1200" dirty="0" err="1" smtClean="0"/>
                        <a:t>var_hi.concat</a:t>
                      </a: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var_lo</a:t>
                      </a:r>
                      <a:r>
                        <a:rPr lang="en-US" sz="1200" dirty="0" smtClean="0"/>
                        <a:t>);</a:t>
                      </a:r>
                    </a:p>
                    <a:p>
                      <a:r>
                        <a:rPr lang="en-US" sz="1200" dirty="0" smtClean="0"/>
                        <a:t> Or  res= (</a:t>
                      </a:r>
                      <a:r>
                        <a:rPr lang="en-US" sz="1200" dirty="0" err="1" smtClean="0"/>
                        <a:t>var</a:t>
                      </a:r>
                      <a:r>
                        <a:rPr lang="en-US" sz="1200" baseline="0" dirty="0" err="1" smtClean="0"/>
                        <a:t>_hi</a:t>
                      </a:r>
                      <a:r>
                        <a:rPr lang="en-US" sz="1200" dirty="0" err="1" smtClean="0"/>
                        <a:t>,var_</a:t>
                      </a:r>
                      <a:r>
                        <a:rPr lang="en-US" sz="1200" baseline="0" dirty="0" err="1" smtClean="0"/>
                        <a:t>lo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71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Range or Bit-select</a:t>
                      </a:r>
                      <a:endParaRPr lang="en-US" sz="1200" dirty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Return a bit-range from high</a:t>
                      </a:r>
                      <a:r>
                        <a:rPr lang="en-US" sz="1200" baseline="0" dirty="0" smtClean="0"/>
                        <a:t> to low or a specific bit.</a:t>
                      </a:r>
                      <a:endParaRPr lang="en-US" sz="1200" dirty="0" smtClean="0"/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      res=</a:t>
                      </a:r>
                      <a:r>
                        <a:rPr lang="en-US" sz="1200" dirty="0" err="1" smtClean="0"/>
                        <a:t>var.range</a:t>
                      </a:r>
                      <a:r>
                        <a:rPr lang="en-US" sz="1200" dirty="0" smtClean="0"/>
                        <a:t>(high </a:t>
                      </a:r>
                      <a:r>
                        <a:rPr lang="en-US" sz="1200" dirty="0" err="1" smtClean="0"/>
                        <a:t>bit,low</a:t>
                      </a:r>
                      <a:r>
                        <a:rPr lang="en-US" sz="1200" dirty="0" smtClean="0"/>
                        <a:t> bit);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Or </a:t>
                      </a:r>
                      <a:r>
                        <a:rPr lang="en-US" sz="1200" baseline="0" dirty="0" smtClean="0"/>
                        <a:t> res=</a:t>
                      </a:r>
                      <a:r>
                        <a:rPr lang="en-US" sz="1200" baseline="0" dirty="0" err="1" smtClean="0"/>
                        <a:t>var</a:t>
                      </a:r>
                      <a:r>
                        <a:rPr lang="en-US" sz="1200" baseline="0" dirty="0" smtClean="0"/>
                        <a:t>[bit-number</a:t>
                      </a:r>
                      <a:r>
                        <a:rPr lang="en-US" sz="1200" dirty="0" smtClean="0"/>
                        <a:t>]</a:t>
                      </a:r>
                    </a:p>
                  </a:txBody>
                  <a:tcPr marL="121888" marR="1218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hls_math.h</a:t>
            </a:r>
            <a:r>
              <a:rPr lang="en-US" dirty="0" smtClean="0"/>
              <a:t> library </a:t>
            </a:r>
          </a:p>
          <a:p>
            <a:pPr lvl="1"/>
            <a:r>
              <a:rPr lang="en-US" dirty="0" smtClean="0"/>
              <a:t>Now includes fixed-point functions for sin, </a:t>
            </a:r>
            <a:r>
              <a:rPr lang="en-US" dirty="0" err="1" smtClean="0"/>
              <a:t>cos</a:t>
            </a:r>
            <a:r>
              <a:rPr lang="en-US" dirty="0" smtClean="0"/>
              <a:t> and </a:t>
            </a:r>
            <a:r>
              <a:rPr lang="en-US" dirty="0" err="1" smtClean="0"/>
              <a:t>sqrt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2"/>
            <a:r>
              <a:rPr lang="en-US" dirty="0" smtClean="0"/>
              <a:t>ULP- Units of Least Precision</a:t>
            </a:r>
          </a:p>
          <a:p>
            <a:pPr lvl="1"/>
            <a:r>
              <a:rPr lang="en-US" dirty="0" smtClean="0"/>
              <a:t>The sin and cos functions </a:t>
            </a:r>
            <a:r>
              <a:rPr lang="en-US" dirty="0"/>
              <a:t>are all 32-bit </a:t>
            </a:r>
            <a:r>
              <a:rPr lang="en-US" dirty="0" err="1"/>
              <a:t>ap_fixed</a:t>
            </a:r>
            <a:r>
              <a:rPr lang="en-US" dirty="0"/>
              <a:t>&lt;32,Int_Bit&gt; </a:t>
            </a:r>
            <a:endParaRPr lang="en-US" dirty="0">
              <a:solidFill>
                <a:schemeClr val="bg2"/>
              </a:solidFill>
            </a:endParaRPr>
          </a:p>
          <a:p>
            <a:pPr lvl="2"/>
            <a:r>
              <a:rPr lang="en-US" dirty="0"/>
              <a:t>Where </a:t>
            </a:r>
            <a:r>
              <a:rPr lang="en-US" dirty="0" err="1"/>
              <a:t>Int_Bit</a:t>
            </a:r>
            <a:r>
              <a:rPr lang="en-US" dirty="0"/>
              <a:t> specifies the number of integer bits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sqrt</a:t>
            </a:r>
            <a:r>
              <a:rPr lang="en-US" dirty="0" smtClean="0"/>
              <a:t> function is any width but must have a decimal point</a:t>
            </a:r>
          </a:p>
          <a:p>
            <a:pPr lvl="2"/>
            <a:r>
              <a:rPr lang="en-US" dirty="0" smtClean="0"/>
              <a:t>Cannot be all </a:t>
            </a:r>
            <a:r>
              <a:rPr lang="en-US" dirty="0" err="1" smtClean="0"/>
              <a:t>intergers</a:t>
            </a:r>
            <a:r>
              <a:rPr lang="en-US" dirty="0" smtClean="0"/>
              <a:t> or all bits</a:t>
            </a:r>
          </a:p>
          <a:p>
            <a:pPr lvl="1"/>
            <a:r>
              <a:rPr lang="en-US" dirty="0" smtClean="0"/>
              <a:t>The accuracy above is quoted with respect to the equivalent floating point version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 Point Math Functions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726012"/>
              </p:ext>
            </p:extLst>
          </p:nvPr>
        </p:nvGraphicFramePr>
        <p:xfrm>
          <a:off x="1318383" y="2435958"/>
          <a:ext cx="7997364" cy="1232353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80072"/>
                <a:gridCol w="2303744"/>
                <a:gridCol w="1821947"/>
                <a:gridCol w="2391601"/>
              </a:tblGrid>
              <a:tr h="34438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Function 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21888" marR="121888" anchor="ctr" horzOverflow="overflow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96A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Type</a:t>
                      </a:r>
                    </a:p>
                  </a:txBody>
                  <a:tcPr marL="121888" marR="121888" anchor="ctr" horzOverflow="overflow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96A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Tx/>
                        <a:buNone/>
                        <a:tabLst/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Accuracy (ULP) </a:t>
                      </a:r>
                      <a:endParaRPr kumimoji="0" lang="en-US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121888" marR="121888" anchor="ctr" horzOverflow="overflow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96A6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Implementation Style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121888" marR="121888" anchor="ctr" horzOverflow="overflow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96A6C"/>
                    </a:solidFill>
                  </a:tcPr>
                </a:tc>
              </a:tr>
              <a:tr h="26110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>
                          <a:effectLst/>
                          <a:latin typeface="SegoeUI"/>
                          <a:ea typeface="Times New Roman"/>
                          <a:cs typeface="SegoeUI"/>
                        </a:rPr>
                        <a:t>cos</a:t>
                      </a:r>
                      <a:endParaRPr lang="en-US" sz="1100" b="1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91416" marR="91416" marT="0" marB="0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 err="1">
                          <a:effectLst/>
                          <a:latin typeface="SegoeUI"/>
                          <a:ea typeface="Times New Roman"/>
                          <a:cs typeface="SegoeUI"/>
                        </a:rPr>
                        <a:t>ap_fixed</a:t>
                      </a:r>
                      <a:r>
                        <a:rPr lang="en-US" sz="1200" b="1" dirty="0">
                          <a:effectLst/>
                          <a:latin typeface="SegoeUI"/>
                          <a:ea typeface="Times New Roman"/>
                          <a:cs typeface="SegoeUI"/>
                        </a:rPr>
                        <a:t>&lt;32,I&gt;</a:t>
                      </a:r>
                      <a:endParaRPr lang="en-US" sz="1100" b="1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91416" marR="91416" marT="0" marB="0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 smtClean="0">
                          <a:effectLst/>
                          <a:latin typeface="SegoeUI"/>
                          <a:ea typeface="Times New Roman"/>
                          <a:cs typeface="SegoeUI"/>
                        </a:rPr>
                        <a:t>16</a:t>
                      </a:r>
                      <a:endParaRPr lang="en-US" sz="1100" b="1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91416" marR="91416" marT="0" marB="0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>
                          <a:effectLst/>
                          <a:latin typeface="SegoeUI"/>
                          <a:ea typeface="Times New Roman"/>
                          <a:cs typeface="SegoeUI"/>
                        </a:rPr>
                        <a:t>Synthesized</a:t>
                      </a:r>
                      <a:endParaRPr lang="en-US" sz="1100" b="1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91416" marR="91416" marT="0" marB="0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EF1"/>
                    </a:solidFill>
                  </a:tcPr>
                </a:tc>
              </a:tr>
              <a:tr h="26110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>
                          <a:effectLst/>
                          <a:latin typeface="SegoeUI"/>
                          <a:ea typeface="Times New Roman"/>
                          <a:cs typeface="SegoeUI"/>
                        </a:rPr>
                        <a:t>sin</a:t>
                      </a:r>
                      <a:endParaRPr lang="en-US" sz="1100" b="1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91416" marR="91416" marT="0" marB="0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1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>
                          <a:effectLst/>
                          <a:latin typeface="SegoeUI"/>
                          <a:ea typeface="Times New Roman"/>
                          <a:cs typeface="SegoeUI"/>
                        </a:rPr>
                        <a:t>ap_fixed&lt;32,I&gt;</a:t>
                      </a:r>
                      <a:endParaRPr lang="en-US" sz="1100" b="1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91416" marR="91416" marT="0" marB="0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1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 smtClean="0">
                          <a:effectLst/>
                          <a:latin typeface="SegoeUI"/>
                          <a:ea typeface="Times New Roman"/>
                          <a:cs typeface="SegoeUI"/>
                        </a:rPr>
                        <a:t>16</a:t>
                      </a:r>
                      <a:endParaRPr lang="en-US" sz="1100" b="1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91416" marR="91416" marT="0" marB="0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1D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>
                          <a:effectLst/>
                          <a:latin typeface="SegoeUI"/>
                          <a:ea typeface="Times New Roman"/>
                          <a:cs typeface="SegoeUI"/>
                        </a:rPr>
                        <a:t>Synthesized</a:t>
                      </a:r>
                      <a:endParaRPr lang="en-US" sz="1100" b="1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91416" marR="91416" marT="0" marB="0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2D1D3"/>
                    </a:solidFill>
                  </a:tcPr>
                </a:tc>
              </a:tr>
              <a:tr h="261104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 err="1">
                          <a:effectLst/>
                          <a:latin typeface="SegoeUI"/>
                          <a:ea typeface="Times New Roman"/>
                          <a:cs typeface="SegoeUI"/>
                        </a:rPr>
                        <a:t>sqrt</a:t>
                      </a:r>
                      <a:endParaRPr lang="en-US" sz="1100" b="1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91416" marR="91416" marT="0" marB="0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 err="1" smtClean="0">
                          <a:effectLst/>
                          <a:latin typeface="SegoeUI"/>
                          <a:ea typeface="Times New Roman"/>
                          <a:cs typeface="SegoeUI"/>
                        </a:rPr>
                        <a:t>ap_fixed</a:t>
                      </a:r>
                      <a:r>
                        <a:rPr lang="en-US" sz="1200" b="1" dirty="0" smtClean="0">
                          <a:effectLst/>
                          <a:latin typeface="SegoeUI"/>
                          <a:ea typeface="Times New Roman"/>
                          <a:cs typeface="SegoeUI"/>
                        </a:rPr>
                        <a:t>&lt;W,I</a:t>
                      </a:r>
                      <a:r>
                        <a:rPr lang="en-US" sz="1200" b="1" dirty="0">
                          <a:effectLst/>
                          <a:latin typeface="SegoeUI"/>
                          <a:ea typeface="Times New Roman"/>
                          <a:cs typeface="SegoeUI"/>
                        </a:rPr>
                        <a:t>&gt; </a:t>
                      </a:r>
                      <a:r>
                        <a:rPr lang="en-US" sz="1200" b="1" dirty="0" err="1" smtClean="0">
                          <a:effectLst/>
                          <a:latin typeface="SegoeUI"/>
                          <a:ea typeface="Times New Roman"/>
                          <a:cs typeface="SegoeUI"/>
                        </a:rPr>
                        <a:t>ap_ufixed</a:t>
                      </a:r>
                      <a:r>
                        <a:rPr lang="en-US" sz="1200" b="1" dirty="0" smtClean="0">
                          <a:effectLst/>
                          <a:latin typeface="SegoeUI"/>
                          <a:ea typeface="Times New Roman"/>
                          <a:cs typeface="SegoeUI"/>
                        </a:rPr>
                        <a:t>&lt;W,I</a:t>
                      </a:r>
                      <a:r>
                        <a:rPr lang="en-US" sz="1200" b="1" dirty="0">
                          <a:effectLst/>
                          <a:latin typeface="SegoeUI"/>
                          <a:ea typeface="Times New Roman"/>
                          <a:cs typeface="SegoeUI"/>
                        </a:rPr>
                        <a:t>&gt;</a:t>
                      </a:r>
                      <a:endParaRPr lang="en-US" sz="1100" b="1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91416" marR="91416" marT="0" marB="0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 smtClean="0">
                          <a:effectLst/>
                          <a:latin typeface="SegoeUI"/>
                          <a:ea typeface="Times New Roman"/>
                          <a:cs typeface="SegoeUI"/>
                        </a:rPr>
                        <a:t>1</a:t>
                      </a:r>
                      <a:endParaRPr lang="en-US" sz="1100" b="1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91416" marR="91416" marT="0" marB="0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effectLst/>
                          <a:latin typeface="SegoeUI"/>
                          <a:ea typeface="Times New Roman"/>
                          <a:cs typeface="SegoeUI"/>
                        </a:rPr>
                        <a:t>Synthesized</a:t>
                      </a:r>
                      <a:endParaRPr lang="en-US" sz="1100" b="1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91416" marR="91416" marT="0" marB="0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9EEF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EF1"/>
                    </a:solidFill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7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Point Math Functions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88" y="1158875"/>
            <a:ext cx="4183062" cy="524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650" y="1158875"/>
            <a:ext cx="3955107" cy="524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1757" y="1158081"/>
            <a:ext cx="3042593" cy="936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716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C and C++ Data Types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Arbitrary Precision Data Types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System C Data Types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Floating Point Support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660899"/>
          </a:xfrm>
        </p:spPr>
        <p:txBody>
          <a:bodyPr>
            <a:noAutofit/>
          </a:bodyPr>
          <a:lstStyle/>
          <a:p>
            <a:r>
              <a:rPr lang="en-US" sz="1800" dirty="0" smtClean="0"/>
              <a:t>SystemC is an IEEE standard (IEEE 1666)</a:t>
            </a:r>
          </a:p>
          <a:p>
            <a:pPr lvl="1"/>
            <a:r>
              <a:rPr lang="en-US" sz="1600" dirty="0" smtClean="0"/>
              <a:t>C++ class libraries</a:t>
            </a:r>
          </a:p>
          <a:p>
            <a:pPr lvl="1"/>
            <a:r>
              <a:rPr lang="en-US" sz="1600" dirty="0" smtClean="0"/>
              <a:t>Allows design and simulation with concurrency</a:t>
            </a:r>
          </a:p>
          <a:p>
            <a:pPr lvl="1"/>
            <a:r>
              <a:rPr lang="en-US" sz="1600" dirty="0" smtClean="0"/>
              <a:t>Provides a library of arbitrary precision types</a:t>
            </a:r>
          </a:p>
          <a:p>
            <a:pPr lvl="2"/>
            <a:r>
              <a:rPr lang="en-US" sz="1400" dirty="0" smtClean="0"/>
              <a:t>sc_int, sc_uint, sc_bigint (int &gt; 64 bit), sc_fixed, etc.</a:t>
            </a:r>
          </a:p>
          <a:p>
            <a:r>
              <a:rPr lang="en-US" sz="1800" dirty="0" smtClean="0"/>
              <a:t>SystemC support</a:t>
            </a:r>
          </a:p>
          <a:p>
            <a:pPr lvl="1"/>
            <a:r>
              <a:rPr lang="en-US" sz="1600" dirty="0" err="1" smtClean="0"/>
              <a:t>Vivado</a:t>
            </a:r>
            <a:r>
              <a:rPr lang="en-US" sz="1600" dirty="0" smtClean="0"/>
              <a:t> HLS supports </a:t>
            </a:r>
            <a:r>
              <a:rPr lang="en-US" sz="1600" dirty="0" err="1" smtClean="0"/>
              <a:t>SystemC</a:t>
            </a:r>
            <a:r>
              <a:rPr lang="en-US" sz="1600" dirty="0" smtClean="0"/>
              <a:t> 2.1 and 1.3 Synthesizable subset</a:t>
            </a:r>
            <a:r>
              <a:rPr lang="en-US" sz="1600" baseline="30000" dirty="0" smtClean="0"/>
              <a:t>1</a:t>
            </a:r>
          </a:p>
          <a:p>
            <a:r>
              <a:rPr lang="en-US" sz="1800" dirty="0" err="1" smtClean="0"/>
              <a:t>SystemC</a:t>
            </a:r>
            <a:r>
              <a:rPr lang="en-US" sz="1800" dirty="0" smtClean="0"/>
              <a:t> Compilation</a:t>
            </a:r>
          </a:p>
          <a:p>
            <a:pPr lvl="1"/>
            <a:r>
              <a:rPr lang="en-US" sz="1600" dirty="0" smtClean="0"/>
              <a:t>Compile with g++</a:t>
            </a:r>
          </a:p>
          <a:p>
            <a:pPr lvl="1"/>
            <a:r>
              <a:rPr lang="en-US" sz="1600" dirty="0" smtClean="0"/>
              <a:t>Include the SystemC files from the </a:t>
            </a:r>
            <a:r>
              <a:rPr lang="en-US" sz="1600" dirty="0" err="1" smtClean="0"/>
              <a:t>Vivado</a:t>
            </a:r>
            <a:r>
              <a:rPr lang="en-US" sz="1600" dirty="0" smtClean="0"/>
              <a:t> HLS tree</a:t>
            </a:r>
          </a:p>
          <a:p>
            <a:endParaRPr lang="en-US" sz="100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sz="1800" dirty="0" smtClean="0"/>
              <a:t>SC Types</a:t>
            </a:r>
          </a:p>
          <a:p>
            <a:pPr lvl="1"/>
            <a:r>
              <a:rPr lang="en-US" sz="1600" dirty="0" smtClean="0"/>
              <a:t>Can be used in C++ designs without the need to convert the entire design to </a:t>
            </a:r>
            <a:r>
              <a:rPr lang="en-US" sz="1600" dirty="0" err="1" smtClean="0"/>
              <a:t>SystemC</a:t>
            </a: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Arbitrary Precision : SystemC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68400" y="4834534"/>
            <a:ext cx="7684718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200" dirty="0" smtClean="0"/>
              <a:t>shell&gt; g++ –o my_test test.c test_tb.c \</a:t>
            </a:r>
          </a:p>
          <a:p>
            <a:pPr algn="l"/>
            <a:r>
              <a:rPr lang="en-US" sz="1200" dirty="0" smtClean="0"/>
              <a:t>		-</a:t>
            </a:r>
            <a:r>
              <a:rPr lang="en-US" sz="1200" dirty="0" err="1" smtClean="0"/>
              <a:t>I$Vivado</a:t>
            </a:r>
            <a:r>
              <a:rPr lang="en-US" sz="1200" dirty="0" smtClean="0"/>
              <a:t> HLS_HOME\Win_x86\tools\</a:t>
            </a:r>
            <a:r>
              <a:rPr lang="en-US" sz="1200" dirty="0" err="1" smtClean="0"/>
              <a:t>systemc</a:t>
            </a:r>
            <a:r>
              <a:rPr lang="en-US" sz="1200" dirty="0" smtClean="0"/>
              <a:t>\include \</a:t>
            </a:r>
          </a:p>
          <a:p>
            <a:pPr algn="l"/>
            <a:r>
              <a:rPr lang="en-US" sz="1200" dirty="0" smtClean="0"/>
              <a:t>		-lsystemc  \</a:t>
            </a:r>
          </a:p>
          <a:p>
            <a:pPr algn="l"/>
            <a:r>
              <a:rPr lang="en-US" sz="1200" dirty="0" smtClean="0"/>
              <a:t>		-</a:t>
            </a:r>
            <a:r>
              <a:rPr lang="en-US" sz="1200" dirty="0" err="1" smtClean="0"/>
              <a:t>L$Vivado</a:t>
            </a:r>
            <a:r>
              <a:rPr lang="en-US" sz="1200" dirty="0" smtClean="0"/>
              <a:t> HLS_HOME\Win_x86\tools\</a:t>
            </a:r>
            <a:r>
              <a:rPr lang="en-US" sz="1200" dirty="0" err="1" smtClean="0"/>
              <a:t>systemc</a:t>
            </a:r>
            <a:r>
              <a:rPr lang="en-US" sz="1200" dirty="0" smtClean="0"/>
              <a:t>\include\lib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</a:rPr>
              <a:t>C and C++ Data Types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Arbitrary Precision Data Types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System C Data Types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Floating Point Support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C and C++ Data Types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Arbitrary Precision Data Types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System C Data Types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Floating Point Support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457699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2200" dirty="0" smtClean="0">
                <a:ea typeface="宋体" charset="-122"/>
              </a:rPr>
              <a:t>Synthesis for floating point </a:t>
            </a:r>
          </a:p>
          <a:p>
            <a:pPr lvl="1"/>
            <a:r>
              <a:rPr lang="en-US" altLang="zh-CN" sz="1900" dirty="0" smtClean="0">
                <a:ea typeface="宋体" charset="-122"/>
              </a:rPr>
              <a:t>Data types (IEEE-754 standard compliant)</a:t>
            </a:r>
          </a:p>
          <a:p>
            <a:pPr lvl="2"/>
            <a:r>
              <a:rPr lang="en-US" altLang="zh-CN" sz="2200" dirty="0" smtClean="0">
                <a:ea typeface="宋体" charset="-122"/>
              </a:rPr>
              <a:t>Single-precision </a:t>
            </a:r>
            <a:endParaRPr lang="en-US" altLang="zh-CN" sz="1700" dirty="0" smtClean="0">
              <a:ea typeface="宋体" charset="-122"/>
            </a:endParaRPr>
          </a:p>
          <a:p>
            <a:pPr lvl="3"/>
            <a:r>
              <a:rPr lang="en-US" altLang="zh-CN" sz="1500" dirty="0" smtClean="0">
                <a:ea typeface="宋体" charset="-122"/>
              </a:rPr>
              <a:t>32 bit: 24-bit fraction, 8-bit exponent </a:t>
            </a:r>
          </a:p>
          <a:p>
            <a:pPr lvl="2"/>
            <a:r>
              <a:rPr lang="en-US" altLang="zh-CN" sz="2200" dirty="0" smtClean="0">
                <a:ea typeface="宋体" charset="-122"/>
              </a:rPr>
              <a:t>Double-precision </a:t>
            </a:r>
            <a:endParaRPr lang="en-US" altLang="zh-CN" sz="1700" dirty="0" smtClean="0">
              <a:ea typeface="宋体" charset="-122"/>
            </a:endParaRPr>
          </a:p>
          <a:p>
            <a:pPr lvl="3"/>
            <a:r>
              <a:rPr lang="en-US" altLang="zh-CN" sz="1500" dirty="0" smtClean="0">
                <a:ea typeface="宋体" charset="-122"/>
              </a:rPr>
              <a:t>64 bit: 53-bit fraction, 11-bit exponent</a:t>
            </a:r>
          </a:p>
          <a:p>
            <a:pPr lvl="3"/>
            <a:endParaRPr lang="en-US" altLang="zh-CN" sz="1600" dirty="0" smtClean="0">
              <a:ea typeface="宋体" charset="-122"/>
            </a:endParaRPr>
          </a:p>
          <a:p>
            <a:r>
              <a:rPr lang="en-US" altLang="zh-CN" sz="2200" dirty="0" smtClean="0">
                <a:ea typeface="宋体" charset="-122"/>
              </a:rPr>
              <a:t>Support for Operators</a:t>
            </a:r>
          </a:p>
          <a:p>
            <a:pPr lvl="1"/>
            <a:r>
              <a:rPr lang="en-US" altLang="zh-CN" sz="1900" dirty="0" err="1" smtClean="0">
                <a:ea typeface="宋体" charset="-122"/>
              </a:rPr>
              <a:t>Vivado</a:t>
            </a:r>
            <a:r>
              <a:rPr lang="en-US" altLang="zh-CN" sz="1900" dirty="0" smtClean="0">
                <a:ea typeface="宋体" charset="-122"/>
              </a:rPr>
              <a:t> HLS supports the Floating Point (FP) cores for each Xilinx technology</a:t>
            </a:r>
          </a:p>
          <a:p>
            <a:pPr lvl="2"/>
            <a:r>
              <a:rPr lang="en-US" altLang="zh-CN" sz="1900" dirty="0" smtClean="0">
                <a:ea typeface="宋体" charset="-122"/>
                <a:sym typeface="Wingdings" pitchFamily="2" charset="2"/>
              </a:rPr>
              <a:t>If Xilinx has a FP core, </a:t>
            </a:r>
            <a:r>
              <a:rPr lang="en-US" altLang="zh-CN" sz="1900" dirty="0" err="1" smtClean="0">
                <a:ea typeface="宋体" charset="-122"/>
                <a:sym typeface="Wingdings" pitchFamily="2" charset="2"/>
              </a:rPr>
              <a:t>Vivado</a:t>
            </a:r>
            <a:r>
              <a:rPr lang="en-US" altLang="zh-CN" sz="1900" dirty="0" smtClean="0">
                <a:ea typeface="宋体" charset="-122"/>
                <a:sym typeface="Wingdings" pitchFamily="2" charset="2"/>
              </a:rPr>
              <a:t> HLS supports it</a:t>
            </a:r>
          </a:p>
          <a:p>
            <a:pPr lvl="2"/>
            <a:r>
              <a:rPr lang="en-US" altLang="zh-CN" sz="1900" dirty="0" smtClean="0">
                <a:ea typeface="宋体" charset="-122"/>
                <a:sym typeface="Wingdings" pitchFamily="2" charset="2"/>
              </a:rPr>
              <a:t>It will automatically be synthesized</a:t>
            </a:r>
          </a:p>
          <a:p>
            <a:pPr lvl="1"/>
            <a:r>
              <a:rPr lang="en-US" altLang="zh-CN" sz="1900" dirty="0" smtClean="0">
                <a:ea typeface="宋体" charset="-122"/>
                <a:sym typeface="Wingdings" pitchFamily="2" charset="2"/>
              </a:rPr>
              <a:t>If there is no such FP core in the Xilinx technology, it will not be in the library</a:t>
            </a:r>
          </a:p>
          <a:p>
            <a:pPr lvl="2"/>
            <a:r>
              <a:rPr lang="en-US" altLang="zh-CN" sz="1700" dirty="0" smtClean="0">
                <a:ea typeface="宋体" charset="-122"/>
                <a:sym typeface="Wingdings" pitchFamily="2" charset="2"/>
              </a:rPr>
              <a:t>The design will be still synthesized</a:t>
            </a:r>
          </a:p>
        </p:txBody>
      </p:sp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Floating Point Support</a:t>
            </a:r>
          </a:p>
        </p:txBody>
      </p:sp>
      <p:sp>
        <p:nvSpPr>
          <p:cNvPr id="11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 Point Cores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205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568" y="1181817"/>
            <a:ext cx="6640873" cy="541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C and C++ Data Types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Arbitrary Precision Data Types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System C Data Types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Floating Point Support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 and C++ have standard types created on the 8-bit boundary</a:t>
            </a:r>
          </a:p>
          <a:p>
            <a:pPr lvl="1"/>
            <a:r>
              <a:rPr lang="en-US" sz="2000" dirty="0" smtClean="0"/>
              <a:t>char (8-bit), short (16-bit), </a:t>
            </a:r>
            <a:r>
              <a:rPr lang="en-US" sz="2000" dirty="0" err="1" smtClean="0"/>
              <a:t>int</a:t>
            </a:r>
            <a:r>
              <a:rPr lang="en-US" sz="2000" dirty="0" smtClean="0"/>
              <a:t> (32-bit), long </a:t>
            </a:r>
            <a:r>
              <a:rPr lang="en-US" sz="2000" dirty="0" err="1" smtClean="0"/>
              <a:t>long</a:t>
            </a:r>
            <a:r>
              <a:rPr lang="en-US" sz="2000" dirty="0" smtClean="0"/>
              <a:t> (64-bit)</a:t>
            </a:r>
          </a:p>
          <a:p>
            <a:r>
              <a:rPr lang="en-US" sz="2400" dirty="0" err="1" smtClean="0"/>
              <a:t>Vivado</a:t>
            </a:r>
            <a:r>
              <a:rPr lang="en-US" sz="2400" dirty="0" smtClean="0"/>
              <a:t> HLS supports </a:t>
            </a:r>
            <a:r>
              <a:rPr lang="en-US" sz="2400" dirty="0" err="1" smtClean="0"/>
              <a:t>SystemC</a:t>
            </a:r>
            <a:r>
              <a:rPr lang="en-US" sz="2400" dirty="0" smtClean="0"/>
              <a:t> 1.3 Synthesizable subset</a:t>
            </a:r>
          </a:p>
          <a:p>
            <a:r>
              <a:rPr lang="en-US" sz="2400" dirty="0" smtClean="0"/>
              <a:t>Arbitrary precision in C is supported using </a:t>
            </a:r>
            <a:r>
              <a:rPr lang="en-US" sz="2400" dirty="0" err="1" smtClean="0"/>
              <a:t>apint</a:t>
            </a:r>
            <a:r>
              <a:rPr lang="en-US" sz="2400" dirty="0" smtClean="0"/>
              <a:t> and </a:t>
            </a:r>
            <a:r>
              <a:rPr lang="en-US" sz="2400" dirty="0" err="1" smtClean="0"/>
              <a:t>ap_int</a:t>
            </a:r>
            <a:r>
              <a:rPr lang="en-US" sz="2400" dirty="0" smtClean="0"/>
              <a:t> in C++</a:t>
            </a:r>
          </a:p>
          <a:p>
            <a:pPr lvl="1"/>
            <a:r>
              <a:rPr lang="en-US" sz="2200" dirty="0" smtClean="0"/>
              <a:t>Compile using </a:t>
            </a:r>
            <a:r>
              <a:rPr lang="en-US" sz="2200" dirty="0" err="1" smtClean="0"/>
              <a:t>apcc</a:t>
            </a:r>
            <a:r>
              <a:rPr lang="en-US" sz="2200" dirty="0" smtClean="0"/>
              <a:t> for arbitrary precision</a:t>
            </a:r>
          </a:p>
          <a:p>
            <a:pPr lvl="1"/>
            <a:r>
              <a:rPr lang="en-US" sz="2200" dirty="0" smtClean="0"/>
              <a:t>Arbitrary precision types can define bit-accurate operators leading to better </a:t>
            </a:r>
            <a:r>
              <a:rPr lang="en-US" sz="2200" dirty="0" err="1" smtClean="0"/>
              <a:t>QoR</a:t>
            </a:r>
            <a:endParaRPr lang="en-US" sz="2200" dirty="0" smtClean="0"/>
          </a:p>
          <a:p>
            <a:r>
              <a:rPr lang="en-US" sz="2400" dirty="0" smtClean="0"/>
              <a:t>Fixed point precision is supported in C++</a:t>
            </a:r>
          </a:p>
          <a:p>
            <a:pPr lvl="1"/>
            <a:r>
              <a:rPr lang="en-US" dirty="0" smtClean="0"/>
              <a:t>Both signed (</a:t>
            </a:r>
            <a:r>
              <a:rPr lang="en-US" dirty="0" err="1" smtClean="0"/>
              <a:t>ap_fixed</a:t>
            </a:r>
            <a:r>
              <a:rPr lang="en-US" dirty="0" smtClean="0"/>
              <a:t>) and unsigned types (</a:t>
            </a:r>
            <a:r>
              <a:rPr lang="en-US" dirty="0" err="1" smtClean="0"/>
              <a:t>ap_ufixed</a:t>
            </a:r>
            <a:r>
              <a:rPr lang="en-US" dirty="0" smtClean="0"/>
              <a:t>)</a:t>
            </a:r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Various quantization and overflow modes supported</a:t>
            </a:r>
          </a:p>
          <a:p>
            <a:pPr lvl="1"/>
            <a:r>
              <a:rPr lang="en-US" sz="2200" dirty="0" smtClean="0"/>
              <a:t>Quantization</a:t>
            </a:r>
          </a:p>
          <a:p>
            <a:pPr lvl="2"/>
            <a:r>
              <a:rPr lang="en-US" sz="2000" dirty="0" smtClean="0"/>
              <a:t>AP_RND, AP_RND_ZERO, AP_RND_MIN_INF, AP_RND_INF, AP_RND_CONV, AP_TRN, AP_TRN_ZERO</a:t>
            </a:r>
          </a:p>
          <a:p>
            <a:pPr lvl="1"/>
            <a:r>
              <a:rPr lang="en-US" sz="2200" dirty="0" smtClean="0"/>
              <a:t>Overflow</a:t>
            </a:r>
          </a:p>
          <a:p>
            <a:pPr lvl="2"/>
            <a:r>
              <a:rPr lang="en-US" sz="2000" dirty="0" smtClean="0"/>
              <a:t>AP_SAT, AP_SAT_ZERO, AP_SAT_SYM, AP_WRAP, AP_WRAP_SYM</a:t>
            </a:r>
          </a:p>
          <a:p>
            <a:r>
              <a:rPr lang="en-US" sz="2400" dirty="0" smtClean="0"/>
              <a:t>Both single- and double-precision floating point data types are supported</a:t>
            </a:r>
          </a:p>
          <a:p>
            <a:pPr lvl="1"/>
            <a:r>
              <a:rPr lang="en-US" sz="2200" dirty="0" smtClean="0"/>
              <a:t>If a corresponding floating point core is available then it will automatically be used</a:t>
            </a:r>
          </a:p>
          <a:p>
            <a:pPr lvl="1"/>
            <a:r>
              <a:rPr lang="en-US" sz="2200" dirty="0" smtClean="0"/>
              <a:t>If floating point core is not available then </a:t>
            </a:r>
            <a:r>
              <a:rPr lang="en-US" sz="2200" dirty="0" err="1" smtClean="0"/>
              <a:t>Vivado</a:t>
            </a:r>
            <a:r>
              <a:rPr lang="en-US" sz="2200" dirty="0" smtClean="0"/>
              <a:t> HLS will generate the RTL model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 and C++ have standard types created on the 8-bit boundary</a:t>
            </a:r>
          </a:p>
          <a:p>
            <a:pPr lvl="1"/>
            <a:r>
              <a:rPr lang="en-US" dirty="0" smtClean="0"/>
              <a:t>char (8-bit), short (16-bit), int (32-bit), long </a:t>
            </a:r>
            <a:r>
              <a:rPr lang="en-US" dirty="0" err="1" smtClean="0"/>
              <a:t>long</a:t>
            </a:r>
            <a:r>
              <a:rPr lang="en-US" dirty="0" smtClean="0"/>
              <a:t> (64-bit)</a:t>
            </a:r>
          </a:p>
          <a:p>
            <a:pPr lvl="2"/>
            <a:r>
              <a:rPr lang="en-US" dirty="0" smtClean="0"/>
              <a:t>Also provides </a:t>
            </a:r>
            <a:r>
              <a:rPr lang="en-US" dirty="0" err="1" smtClean="0"/>
              <a:t>stdint.h</a:t>
            </a:r>
            <a:r>
              <a:rPr lang="en-US" dirty="0" smtClean="0"/>
              <a:t> (for C), and </a:t>
            </a:r>
            <a:r>
              <a:rPr lang="en-US" dirty="0" err="1" smtClean="0"/>
              <a:t>stdint.h</a:t>
            </a:r>
            <a:r>
              <a:rPr lang="en-US" dirty="0" smtClean="0"/>
              <a:t> and </a:t>
            </a:r>
            <a:r>
              <a:rPr lang="en-US" dirty="0" err="1" smtClean="0"/>
              <a:t>cstdint</a:t>
            </a:r>
            <a:r>
              <a:rPr lang="en-US" dirty="0" smtClean="0"/>
              <a:t> (for C++)</a:t>
            </a:r>
          </a:p>
          <a:p>
            <a:pPr lvl="2"/>
            <a:r>
              <a:rPr lang="en-US" dirty="0" smtClean="0"/>
              <a:t>Types: int8_t, uint16_t, uint32_t, int_64_t etc. </a:t>
            </a:r>
          </a:p>
          <a:p>
            <a:pPr lvl="1"/>
            <a:r>
              <a:rPr lang="en-US" dirty="0" smtClean="0"/>
              <a:t>They result in hardware which is not bit-accurate and can give sub-standard </a:t>
            </a:r>
            <a:r>
              <a:rPr lang="en-US" dirty="0" err="1" smtClean="0"/>
              <a:t>QoR</a:t>
            </a:r>
            <a:endParaRPr lang="en-US" dirty="0" smtClean="0"/>
          </a:p>
          <a:p>
            <a:r>
              <a:rPr lang="en-US" dirty="0" err="1" smtClean="0"/>
              <a:t>Vivado</a:t>
            </a:r>
            <a:r>
              <a:rPr lang="en-US" dirty="0" smtClean="0"/>
              <a:t> HLS provides bit-accurate types in both C and C++</a:t>
            </a:r>
          </a:p>
          <a:p>
            <a:pPr lvl="1"/>
            <a:r>
              <a:rPr lang="en-US" dirty="0" smtClean="0"/>
              <a:t>Allow any arbitrary bit-width to be specified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Hence designers can improve the </a:t>
            </a:r>
            <a:r>
              <a:rPr lang="en-US" dirty="0" err="1" smtClean="0">
                <a:sym typeface="Wingdings" pitchFamily="2" charset="2"/>
              </a:rPr>
              <a:t>QoR</a:t>
            </a:r>
            <a:r>
              <a:rPr lang="en-US" dirty="0" smtClean="0">
                <a:sym typeface="Wingdings" pitchFamily="2" charset="2"/>
              </a:rPr>
              <a:t> of the hardware by specifying exact data widths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Can be specified in the code and simulated to ensure there is no loss of accuracy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Types and Bit-Accuracy</a:t>
            </a:r>
            <a:endParaRPr lang="en-US" dirty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775199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Code using native C </a:t>
            </a:r>
            <a:r>
              <a:rPr lang="en-US" sz="2400" dirty="0" err="1" smtClean="0"/>
              <a:t>int</a:t>
            </a:r>
            <a:r>
              <a:rPr lang="en-US" sz="2400" dirty="0" smtClean="0"/>
              <a:t> type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However, if the inputs will only have a max range of 8-bit</a:t>
            </a:r>
            <a:endParaRPr lang="en-US" dirty="0" smtClean="0"/>
          </a:p>
          <a:p>
            <a:pPr lvl="1"/>
            <a:r>
              <a:rPr lang="en-US" sz="2100" dirty="0" smtClean="0"/>
              <a:t>Arbitrary precision data-types should be used</a:t>
            </a:r>
          </a:p>
          <a:p>
            <a:pPr lvl="1"/>
            <a:endParaRPr lang="en-US" sz="2100" dirty="0" smtClean="0"/>
          </a:p>
          <a:p>
            <a:pPr lvl="1"/>
            <a:endParaRPr lang="en-US" sz="2100" dirty="0" smtClean="0"/>
          </a:p>
          <a:p>
            <a:pPr lvl="1"/>
            <a:endParaRPr lang="en-US" sz="2100" dirty="0" smtClean="0"/>
          </a:p>
          <a:p>
            <a:pPr lvl="1"/>
            <a:endParaRPr lang="en-US" sz="2100" dirty="0" smtClean="0"/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It will result in smaller &amp; faster hardware with the full required precision</a:t>
            </a:r>
          </a:p>
          <a:p>
            <a:pPr lvl="1"/>
            <a:r>
              <a:rPr lang="en-US" sz="2100" dirty="0" smtClean="0"/>
              <a:t>With arbitrary precision types on function interfaces, </a:t>
            </a:r>
            <a:r>
              <a:rPr lang="en-US" sz="2100" dirty="0" err="1" smtClean="0"/>
              <a:t>Vivado</a:t>
            </a:r>
            <a:r>
              <a:rPr lang="en-US" sz="2100" dirty="0" smtClean="0"/>
              <a:t> HLS can propagate the correct bit-widths throughout the design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is arbitrary precision Needed?</a:t>
            </a:r>
            <a:endParaRPr lang="en-US" dirty="0"/>
          </a:p>
        </p:txBody>
      </p:sp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7563" y="1887538"/>
            <a:ext cx="79629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9313" y="3973513"/>
            <a:ext cx="7948612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4 basic types you can use for HLS</a:t>
            </a:r>
          </a:p>
          <a:p>
            <a:pPr lvl="1"/>
            <a:r>
              <a:rPr lang="en-US" dirty="0" smtClean="0"/>
              <a:t>Standard C/C++ Types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enhancements to C: apint</a:t>
            </a:r>
          </a:p>
          <a:p>
            <a:pPr lvl="1"/>
            <a:r>
              <a:rPr lang="en-US" dirty="0" err="1"/>
              <a:t>Vivado</a:t>
            </a:r>
            <a:r>
              <a:rPr lang="en-US" dirty="0"/>
              <a:t> HLS enhancements </a:t>
            </a:r>
            <a:r>
              <a:rPr lang="en-US" dirty="0" smtClean="0"/>
              <a:t>to C++: ap_int, ap_fixed</a:t>
            </a:r>
          </a:p>
          <a:p>
            <a:pPr lvl="1"/>
            <a:r>
              <a:rPr lang="en-US" dirty="0" smtClean="0"/>
              <a:t>SystemC types </a:t>
            </a:r>
            <a:endParaRPr lang="en-US" dirty="0" smtClean="0">
              <a:sym typeface="Wingdings" pitchFamily="2" charset="2"/>
            </a:endParaRP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HLS &amp; C Types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383" y="3056699"/>
            <a:ext cx="7494888" cy="3321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C and C++ Data Types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Arbitrary Precision Data Types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System C Data Types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Floating Point Support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C 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types apint can be used</a:t>
            </a:r>
          </a:p>
          <a:p>
            <a:pPr lvl="1"/>
            <a:r>
              <a:rPr lang="en-US" dirty="0" smtClean="0"/>
              <a:t>Range: 1 to 1024 bits</a:t>
            </a:r>
          </a:p>
          <a:p>
            <a:pPr lvl="1"/>
            <a:r>
              <a:rPr lang="en-US" dirty="0" smtClean="0"/>
              <a:t>Specify the integers as shown and just use them like any other variable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There are two issues to be aware of </a:t>
            </a:r>
          </a:p>
          <a:p>
            <a:pPr lvl="1"/>
            <a:r>
              <a:rPr lang="en-US" dirty="0" smtClean="0"/>
              <a:t>C compilation : YOU MUST use </a:t>
            </a:r>
            <a:r>
              <a:rPr lang="en-US" dirty="0" err="1" smtClean="0"/>
              <a:t>apcc</a:t>
            </a:r>
            <a:r>
              <a:rPr lang="en-US" dirty="0" smtClean="0"/>
              <a:t> to simulate (no debugger support)</a:t>
            </a:r>
          </a:p>
          <a:p>
            <a:pPr lvl="1"/>
            <a:r>
              <a:rPr lang="en-US" dirty="0" smtClean="0"/>
              <a:t>Be aware of integer promotion issues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Arbitrary Precision : C apint types 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818040" y="3232315"/>
            <a:ext cx="4453820" cy="92333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</a:t>
            </a:r>
            <a:r>
              <a:rPr lang="en-US" sz="900" b="1" dirty="0" err="1" smtClean="0"/>
              <a:t>ap_cint.h</a:t>
            </a:r>
            <a:endParaRPr lang="en-US" sz="900" b="1" dirty="0" smtClean="0"/>
          </a:p>
          <a:p>
            <a:pPr algn="l"/>
            <a:endParaRPr lang="en-US" sz="900" b="1" dirty="0" smtClean="0"/>
          </a:p>
          <a:p>
            <a:pPr algn="l"/>
            <a:r>
              <a:rPr lang="en-US" sz="900" b="1" dirty="0" smtClean="0"/>
              <a:t>void foo_top (…) {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smtClean="0"/>
              <a:t>    int9 	var1; 	         // 9-bit</a:t>
            </a:r>
          </a:p>
          <a:p>
            <a:pPr algn="l"/>
            <a:r>
              <a:rPr lang="en-US" sz="900" b="1" dirty="0" smtClean="0"/>
              <a:t>    uint10 	var2; 	         // 10-bit unsigned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68160" y="3157115"/>
            <a:ext cx="2098927" cy="2616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+mn-lt"/>
              </a:rPr>
              <a:t>Include header file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217840" y="5448411"/>
            <a:ext cx="5784846" cy="584775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Failure to use </a:t>
            </a:r>
            <a:r>
              <a:rPr lang="en-US" sz="1600" b="1" dirty="0" err="1" smtClean="0">
                <a:latin typeface="+mn-lt"/>
              </a:rPr>
              <a:t>apcc</a:t>
            </a:r>
            <a:r>
              <a:rPr lang="en-US" sz="1600" b="1" dirty="0" smtClean="0">
                <a:latin typeface="+mn-lt"/>
              </a:rPr>
              <a:t> to compile the C will result in INCORRECT results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7373294" y="5466296"/>
            <a:ext cx="3788307" cy="584775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+mn-lt"/>
              </a:rPr>
              <a:t>This only applies to C</a:t>
            </a:r>
          </a:p>
          <a:p>
            <a:pPr algn="ctr"/>
            <a:r>
              <a:rPr lang="en-US" sz="1600" b="1" dirty="0" smtClean="0">
                <a:latin typeface="+mn-lt"/>
              </a:rPr>
              <a:t>NOT C++ or SystemC</a:t>
            </a:r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14-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a</a:t>
            </a:r>
            <a:r>
              <a:rPr lang="en-US" dirty="0" err="1" smtClean="0"/>
              <a:t>pcc</a:t>
            </a:r>
            <a:endParaRPr lang="en-US" dirty="0" smtClean="0"/>
          </a:p>
          <a:p>
            <a:pPr lvl="1"/>
            <a:r>
              <a:rPr lang="en-US" dirty="0" smtClean="0"/>
              <a:t>Command line compatible with gcc</a:t>
            </a:r>
          </a:p>
          <a:p>
            <a:pPr lvl="1"/>
            <a:r>
              <a:rPr lang="en-US" dirty="0" smtClean="0"/>
              <a:t>Required to support arbitrary precision for C 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apcc</a:t>
            </a:r>
            <a:r>
              <a:rPr lang="en-US" dirty="0" smtClean="0"/>
              <a:t> at the </a:t>
            </a:r>
            <a:r>
              <a:rPr lang="en-US" dirty="0" err="1" smtClean="0"/>
              <a:t>Vivado</a:t>
            </a:r>
            <a:r>
              <a:rPr lang="en-US" dirty="0" smtClean="0"/>
              <a:t> HLS CLI (shell)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HLS uses </a:t>
            </a:r>
            <a:r>
              <a:rPr lang="en-US" dirty="0" err="1" smtClean="0"/>
              <a:t>apcc</a:t>
            </a:r>
            <a:r>
              <a:rPr lang="en-US" dirty="0" smtClean="0"/>
              <a:t> automatically when it sees arbitrary precision is used in C model</a:t>
            </a:r>
          </a:p>
          <a:p>
            <a:r>
              <a:rPr lang="en-US" dirty="0" err="1" smtClean="0"/>
              <a:t>apcc</a:t>
            </a:r>
            <a:r>
              <a:rPr lang="en-US" dirty="0" smtClean="0"/>
              <a:t> understands bit-accurate types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Once you create bit-accurate types you must re-validate the C</a:t>
            </a:r>
          </a:p>
          <a:p>
            <a:pPr lvl="1"/>
            <a:r>
              <a:rPr lang="en-US" dirty="0" smtClean="0"/>
              <a:t>It’s the only way to discover rounding and truncation issues</a:t>
            </a:r>
          </a:p>
          <a:p>
            <a:pPr lvl="2"/>
            <a:r>
              <a:rPr lang="en-US" dirty="0" smtClean="0"/>
              <a:t>It’s fast in C !!!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apcc</a:t>
            </a:r>
            <a:endParaRPr lang="en-US" dirty="0"/>
          </a:p>
        </p:txBody>
      </p:sp>
      <p:sp>
        <p:nvSpPr>
          <p:cNvPr id="148" name="TextBox 147"/>
          <p:cNvSpPr txBox="1"/>
          <p:nvPr/>
        </p:nvSpPr>
        <p:spPr>
          <a:xfrm>
            <a:off x="719113" y="3788261"/>
            <a:ext cx="2610860" cy="106182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US" sz="900" b="1" dirty="0" smtClean="0">
                <a:latin typeface="Consolas" pitchFamily="49" charset="0"/>
                <a:ea typeface="ＭＳ Ｐゴシック" pitchFamily="18" charset="-128"/>
              </a:rPr>
              <a:t>#include “</a:t>
            </a:r>
            <a:r>
              <a:rPr lang="en-US" sz="900" b="1" dirty="0" err="1" smtClean="0">
                <a:latin typeface="Consolas" pitchFamily="49" charset="0"/>
                <a:ea typeface="ＭＳ Ｐゴシック" pitchFamily="18" charset="-128"/>
              </a:rPr>
              <a:t>ap_cint.h</a:t>
            </a:r>
            <a:r>
              <a:rPr lang="en-US" sz="900" b="1" dirty="0" smtClean="0">
                <a:latin typeface="Consolas" pitchFamily="49" charset="0"/>
                <a:ea typeface="ＭＳ Ｐゴシック" pitchFamily="18" charset="-128"/>
              </a:rPr>
              <a:t>”</a:t>
            </a:r>
          </a:p>
          <a:p>
            <a:pPr algn="l">
              <a:defRPr/>
            </a:pPr>
            <a:r>
              <a:rPr lang="en-US" sz="900" b="1" dirty="0" smtClean="0">
                <a:latin typeface="Consolas" pitchFamily="49" charset="0"/>
                <a:ea typeface="ＭＳ Ｐゴシック" pitchFamily="18" charset="-128"/>
              </a:rPr>
              <a:t>int3 ex_bit_accurate (</a:t>
            </a:r>
          </a:p>
          <a:p>
            <a:pPr algn="l">
              <a:defRPr/>
            </a:pPr>
            <a:r>
              <a:rPr lang="en-US" sz="900" b="1" dirty="0" smtClean="0">
                <a:latin typeface="Consolas" pitchFamily="49" charset="0"/>
                <a:ea typeface="ＭＳ Ｐゴシック" pitchFamily="18" charset="-128"/>
              </a:rPr>
              <a:t>  int3 x1,</a:t>
            </a:r>
          </a:p>
          <a:p>
            <a:pPr algn="l">
              <a:defRPr/>
            </a:pPr>
            <a:r>
              <a:rPr lang="en-US" sz="900" b="1" dirty="0" smtClean="0">
                <a:latin typeface="Consolas" pitchFamily="49" charset="0"/>
                <a:ea typeface="ＭＳ Ｐゴシック" pitchFamily="18" charset="-128"/>
              </a:rPr>
              <a:t>  int3 y1</a:t>
            </a:r>
          </a:p>
          <a:p>
            <a:pPr algn="l">
              <a:defRPr/>
            </a:pPr>
            <a:r>
              <a:rPr lang="en-US" sz="900" b="1" dirty="0" smtClean="0">
                <a:latin typeface="Consolas" pitchFamily="49" charset="0"/>
                <a:ea typeface="ＭＳ Ｐゴシック" pitchFamily="18" charset="-128"/>
              </a:rPr>
              <a:t>  ) {</a:t>
            </a:r>
          </a:p>
          <a:p>
            <a:pPr algn="l">
              <a:defRPr/>
            </a:pPr>
            <a:r>
              <a:rPr lang="en-US" sz="900" b="1" dirty="0" smtClean="0">
                <a:latin typeface="Consolas" pitchFamily="49" charset="0"/>
                <a:ea typeface="ＭＳ Ｐゴシック" pitchFamily="18" charset="-128"/>
              </a:rPr>
              <a:t>  return x1+y1;</a:t>
            </a:r>
          </a:p>
          <a:p>
            <a:pPr algn="l">
              <a:defRPr/>
            </a:pPr>
            <a:r>
              <a:rPr lang="en-US" sz="900" b="1" dirty="0" smtClean="0">
                <a:latin typeface="Consolas" pitchFamily="49" charset="0"/>
                <a:ea typeface="ＭＳ Ｐゴシック" pitchFamily="18" charset="-128"/>
              </a:rPr>
              <a:t>}</a:t>
            </a:r>
            <a:endParaRPr lang="en-US" sz="900" b="1" dirty="0">
              <a:latin typeface="Consolas" pitchFamily="49" charset="0"/>
              <a:ea typeface="ＭＳ Ｐゴシック" pitchFamily="18" charset="-128"/>
            </a:endParaRPr>
          </a:p>
        </p:txBody>
      </p: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5840418" y="4120395"/>
            <a:ext cx="2384602" cy="574675"/>
            <a:chOff x="4421383" y="5825550"/>
            <a:chExt cx="1788917" cy="575250"/>
          </a:xfrm>
        </p:grpSpPr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4838700" y="5825550"/>
              <a:ext cx="1295400" cy="155731"/>
              <a:chOff x="4838700" y="5825550"/>
              <a:chExt cx="1295400" cy="155731"/>
            </a:xfrm>
          </p:grpSpPr>
          <p:sp>
            <p:nvSpPr>
              <p:cNvPr id="222" name="Rectangle 221"/>
              <p:cNvSpPr/>
              <p:nvPr/>
            </p:nvSpPr>
            <p:spPr>
              <a:xfrm>
                <a:off x="4838700" y="5825550"/>
                <a:ext cx="122238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23" name="Rectangle 222"/>
              <p:cNvSpPr/>
              <p:nvPr/>
            </p:nvSpPr>
            <p:spPr>
              <a:xfrm>
                <a:off x="5707063" y="582555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24" name="Rectangle 223"/>
              <p:cNvSpPr/>
              <p:nvPr/>
            </p:nvSpPr>
            <p:spPr>
              <a:xfrm>
                <a:off x="5859463" y="582555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1</a:t>
                </a:r>
              </a:p>
            </p:txBody>
          </p:sp>
          <p:sp>
            <p:nvSpPr>
              <p:cNvPr id="225" name="Rectangle 224"/>
              <p:cNvSpPr/>
              <p:nvPr/>
            </p:nvSpPr>
            <p:spPr>
              <a:xfrm>
                <a:off x="6011863" y="582555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26" name="Rectangle 225"/>
              <p:cNvSpPr/>
              <p:nvPr/>
            </p:nvSpPr>
            <p:spPr>
              <a:xfrm>
                <a:off x="4983163" y="582555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27" name="Rectangle 226"/>
              <p:cNvSpPr/>
              <p:nvPr/>
            </p:nvSpPr>
            <p:spPr>
              <a:xfrm>
                <a:off x="5402263" y="582555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28" name="Rectangle 227"/>
              <p:cNvSpPr/>
              <p:nvPr/>
            </p:nvSpPr>
            <p:spPr>
              <a:xfrm>
                <a:off x="5546725" y="5825550"/>
                <a:ext cx="122238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29" name="Rectangle 228"/>
              <p:cNvSpPr/>
              <p:nvPr/>
            </p:nvSpPr>
            <p:spPr>
              <a:xfrm>
                <a:off x="5211763" y="582555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…</a:t>
                </a:r>
              </a:p>
            </p:txBody>
          </p:sp>
        </p:grp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4838700" y="6016240"/>
              <a:ext cx="1295400" cy="155731"/>
              <a:chOff x="4838700" y="5825740"/>
              <a:chExt cx="1295400" cy="155731"/>
            </a:xfrm>
          </p:grpSpPr>
          <p:sp>
            <p:nvSpPr>
              <p:cNvPr id="214" name="Rectangle 213"/>
              <p:cNvSpPr/>
              <p:nvPr/>
            </p:nvSpPr>
            <p:spPr>
              <a:xfrm>
                <a:off x="4838700" y="5825740"/>
                <a:ext cx="122238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15" name="Rectangle 214"/>
              <p:cNvSpPr/>
              <p:nvPr/>
            </p:nvSpPr>
            <p:spPr>
              <a:xfrm>
                <a:off x="5707063" y="582574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16" name="Rectangle 215"/>
              <p:cNvSpPr/>
              <p:nvPr/>
            </p:nvSpPr>
            <p:spPr>
              <a:xfrm>
                <a:off x="5859463" y="582574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1</a:t>
                </a:r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6011863" y="582574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18" name="Rectangle 217"/>
              <p:cNvSpPr/>
              <p:nvPr/>
            </p:nvSpPr>
            <p:spPr>
              <a:xfrm>
                <a:off x="4983163" y="582574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19" name="Rectangle 218"/>
              <p:cNvSpPr/>
              <p:nvPr/>
            </p:nvSpPr>
            <p:spPr>
              <a:xfrm>
                <a:off x="5402263" y="582574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20" name="Rectangle 219"/>
              <p:cNvSpPr/>
              <p:nvPr/>
            </p:nvSpPr>
            <p:spPr>
              <a:xfrm>
                <a:off x="5546725" y="5825740"/>
                <a:ext cx="122238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21" name="Rectangle 220"/>
              <p:cNvSpPr/>
              <p:nvPr/>
            </p:nvSpPr>
            <p:spPr>
              <a:xfrm>
                <a:off x="5211763" y="5825740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…</a:t>
                </a:r>
              </a:p>
            </p:txBody>
          </p:sp>
        </p:grpSp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4838700" y="6245069"/>
              <a:ext cx="1295400" cy="155731"/>
              <a:chOff x="4838700" y="5825969"/>
              <a:chExt cx="1295400" cy="155731"/>
            </a:xfrm>
          </p:grpSpPr>
          <p:sp>
            <p:nvSpPr>
              <p:cNvPr id="206" name="Rectangle 205"/>
              <p:cNvSpPr/>
              <p:nvPr/>
            </p:nvSpPr>
            <p:spPr>
              <a:xfrm>
                <a:off x="4838700" y="5825969"/>
                <a:ext cx="122238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5707063" y="5825969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1</a:t>
                </a:r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5859463" y="5825969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09" name="Rectangle 208"/>
              <p:cNvSpPr/>
              <p:nvPr/>
            </p:nvSpPr>
            <p:spPr>
              <a:xfrm>
                <a:off x="6011863" y="5825969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10" name="Rectangle 209"/>
              <p:cNvSpPr/>
              <p:nvPr/>
            </p:nvSpPr>
            <p:spPr>
              <a:xfrm>
                <a:off x="4983163" y="5825969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11" name="Rectangle 210"/>
              <p:cNvSpPr/>
              <p:nvPr/>
            </p:nvSpPr>
            <p:spPr>
              <a:xfrm>
                <a:off x="5402263" y="5825969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12" name="Rectangle 211"/>
              <p:cNvSpPr/>
              <p:nvPr/>
            </p:nvSpPr>
            <p:spPr>
              <a:xfrm>
                <a:off x="5546725" y="5825969"/>
                <a:ext cx="122238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0</a:t>
                </a:r>
              </a:p>
            </p:txBody>
          </p:sp>
          <p:sp>
            <p:nvSpPr>
              <p:cNvPr id="213" name="Rectangle 212"/>
              <p:cNvSpPr/>
              <p:nvPr/>
            </p:nvSpPr>
            <p:spPr>
              <a:xfrm>
                <a:off x="5211763" y="5825969"/>
                <a:ext cx="122237" cy="155731"/>
              </a:xfrm>
              <a:prstGeom prst="rect">
                <a:avLst/>
              </a:prstGeom>
              <a:gradFill>
                <a:gsLst>
                  <a:gs pos="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</a:gra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r>
                  <a:rPr lang="en-US" sz="1200" dirty="0"/>
                  <a:t>…</a:t>
                </a:r>
              </a:p>
            </p:txBody>
          </p:sp>
        </p:grpSp>
        <p:cxnSp>
          <p:nvCxnSpPr>
            <p:cNvPr id="199" name="Straight Connector 198"/>
            <p:cNvCxnSpPr/>
            <p:nvPr/>
          </p:nvCxnSpPr>
          <p:spPr>
            <a:xfrm>
              <a:off x="4686300" y="6210109"/>
              <a:ext cx="15240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TextBox 53"/>
            <p:cNvSpPr txBox="1">
              <a:spLocks noChangeArrowheads="1"/>
            </p:cNvSpPr>
            <p:nvPr/>
          </p:nvSpPr>
          <p:spPr bwMode="auto">
            <a:xfrm>
              <a:off x="4421383" y="6019800"/>
              <a:ext cx="239551" cy="369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dirty="0"/>
                <a:t>+</a:t>
              </a:r>
            </a:p>
          </p:txBody>
        </p:sp>
      </p:grpSp>
      <p:sp>
        <p:nvSpPr>
          <p:cNvPr id="230" name="TextBox 229"/>
          <p:cNvSpPr txBox="1"/>
          <p:nvPr/>
        </p:nvSpPr>
        <p:spPr>
          <a:xfrm>
            <a:off x="6623865" y="3803591"/>
            <a:ext cx="12634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smtClean="0">
                <a:latin typeface="+mn-lt"/>
              </a:rPr>
              <a:t>gcc simulation</a:t>
            </a:r>
          </a:p>
        </p:txBody>
      </p:sp>
      <p:sp>
        <p:nvSpPr>
          <p:cNvPr id="231" name="Right Arrow 230"/>
          <p:cNvSpPr/>
          <p:nvPr/>
        </p:nvSpPr>
        <p:spPr>
          <a:xfrm>
            <a:off x="4456226" y="4103932"/>
            <a:ext cx="716707" cy="4608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2" name="TextBox 231"/>
          <p:cNvSpPr txBox="1"/>
          <p:nvPr/>
        </p:nvSpPr>
        <p:spPr>
          <a:xfrm>
            <a:off x="8203062" y="4079785"/>
            <a:ext cx="269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2</a:t>
            </a:r>
          </a:p>
          <a:p>
            <a:r>
              <a:rPr lang="en-US" sz="1200" b="1" dirty="0" smtClean="0">
                <a:latin typeface="+mn-lt"/>
              </a:rPr>
              <a:t>2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8203062" y="4494881"/>
            <a:ext cx="269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4</a:t>
            </a:r>
          </a:p>
        </p:txBody>
      </p:sp>
      <p:sp>
        <p:nvSpPr>
          <p:cNvPr id="234" name="Rectangle 233"/>
          <p:cNvSpPr/>
          <p:nvPr/>
        </p:nvSpPr>
        <p:spPr bwMode="auto">
          <a:xfrm>
            <a:off x="9550750" y="4127620"/>
            <a:ext cx="162940" cy="155575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0</a:t>
            </a:r>
          </a:p>
        </p:txBody>
      </p:sp>
      <p:sp>
        <p:nvSpPr>
          <p:cNvPr id="235" name="Rectangle 234"/>
          <p:cNvSpPr/>
          <p:nvPr/>
        </p:nvSpPr>
        <p:spPr bwMode="auto">
          <a:xfrm>
            <a:off x="9753897" y="4127620"/>
            <a:ext cx="162940" cy="155575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1</a:t>
            </a:r>
          </a:p>
        </p:txBody>
      </p:sp>
      <p:sp>
        <p:nvSpPr>
          <p:cNvPr id="236" name="Rectangle 235"/>
          <p:cNvSpPr/>
          <p:nvPr/>
        </p:nvSpPr>
        <p:spPr bwMode="auto">
          <a:xfrm>
            <a:off x="9957044" y="4127620"/>
            <a:ext cx="162940" cy="155575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0</a:t>
            </a:r>
          </a:p>
        </p:txBody>
      </p:sp>
      <p:sp>
        <p:nvSpPr>
          <p:cNvPr id="237" name="Rectangle 236"/>
          <p:cNvSpPr/>
          <p:nvPr/>
        </p:nvSpPr>
        <p:spPr bwMode="auto">
          <a:xfrm>
            <a:off x="9550750" y="4318119"/>
            <a:ext cx="162940" cy="155575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0</a:t>
            </a:r>
          </a:p>
        </p:txBody>
      </p:sp>
      <p:sp>
        <p:nvSpPr>
          <p:cNvPr id="238" name="Rectangle 237"/>
          <p:cNvSpPr/>
          <p:nvPr/>
        </p:nvSpPr>
        <p:spPr bwMode="auto">
          <a:xfrm>
            <a:off x="9753897" y="4318119"/>
            <a:ext cx="162940" cy="155575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1</a:t>
            </a:r>
          </a:p>
        </p:txBody>
      </p:sp>
      <p:sp>
        <p:nvSpPr>
          <p:cNvPr id="239" name="Rectangle 238"/>
          <p:cNvSpPr/>
          <p:nvPr/>
        </p:nvSpPr>
        <p:spPr bwMode="auto">
          <a:xfrm>
            <a:off x="9957044" y="4318119"/>
            <a:ext cx="162940" cy="155575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0</a:t>
            </a:r>
          </a:p>
        </p:txBody>
      </p:sp>
      <p:sp>
        <p:nvSpPr>
          <p:cNvPr id="240" name="Rectangle 239"/>
          <p:cNvSpPr/>
          <p:nvPr/>
        </p:nvSpPr>
        <p:spPr bwMode="auto">
          <a:xfrm>
            <a:off x="9550750" y="4546720"/>
            <a:ext cx="162940" cy="155575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1</a:t>
            </a:r>
          </a:p>
        </p:txBody>
      </p:sp>
      <p:sp>
        <p:nvSpPr>
          <p:cNvPr id="241" name="Rectangle 240"/>
          <p:cNvSpPr/>
          <p:nvPr/>
        </p:nvSpPr>
        <p:spPr bwMode="auto">
          <a:xfrm>
            <a:off x="9753897" y="4546720"/>
            <a:ext cx="162940" cy="155575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0</a:t>
            </a:r>
          </a:p>
        </p:txBody>
      </p:sp>
      <p:sp>
        <p:nvSpPr>
          <p:cNvPr id="242" name="Rectangle 241"/>
          <p:cNvSpPr/>
          <p:nvPr/>
        </p:nvSpPr>
        <p:spPr bwMode="auto">
          <a:xfrm>
            <a:off x="9957044" y="4546720"/>
            <a:ext cx="162940" cy="155575"/>
          </a:xfrm>
          <a:prstGeom prst="rect">
            <a:avLst/>
          </a:prstGeom>
          <a:gradFill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en-US" sz="1200" dirty="0"/>
              <a:t>0</a:t>
            </a:r>
          </a:p>
        </p:txBody>
      </p:sp>
      <p:cxnSp>
        <p:nvCxnSpPr>
          <p:cNvPr id="243" name="Straight Connector 242"/>
          <p:cNvCxnSpPr/>
          <p:nvPr/>
        </p:nvCxnSpPr>
        <p:spPr bwMode="auto">
          <a:xfrm>
            <a:off x="9421979" y="4511670"/>
            <a:ext cx="799578" cy="1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4" name="TextBox 46"/>
          <p:cNvSpPr txBox="1">
            <a:spLocks noChangeArrowheads="1"/>
          </p:cNvSpPr>
          <p:nvPr/>
        </p:nvSpPr>
        <p:spPr bwMode="auto">
          <a:xfrm>
            <a:off x="9100690" y="4321676"/>
            <a:ext cx="3193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+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9498517" y="3858785"/>
            <a:ext cx="1348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dirty="0" err="1" smtClean="0">
                <a:latin typeface="+mn-lt"/>
              </a:rPr>
              <a:t>apcc</a:t>
            </a:r>
            <a:r>
              <a:rPr lang="en-US" sz="1200" b="1" u="sng" dirty="0" smtClean="0">
                <a:latin typeface="+mn-lt"/>
              </a:rPr>
              <a:t> simulation</a:t>
            </a:r>
          </a:p>
        </p:txBody>
      </p:sp>
      <p:sp>
        <p:nvSpPr>
          <p:cNvPr id="246" name="TextBox 245"/>
          <p:cNvSpPr txBox="1"/>
          <p:nvPr/>
        </p:nvSpPr>
        <p:spPr>
          <a:xfrm>
            <a:off x="10217690" y="4087815"/>
            <a:ext cx="269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2</a:t>
            </a:r>
          </a:p>
          <a:p>
            <a:r>
              <a:rPr lang="en-US" sz="1200" b="1" dirty="0" smtClean="0">
                <a:latin typeface="+mn-lt"/>
              </a:rPr>
              <a:t>2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10164988" y="4502911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-4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5637431" y="4096381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latin typeface="+mn-lt"/>
              </a:rPr>
              <a:t>x1</a:t>
            </a:r>
          </a:p>
          <a:p>
            <a:pPr algn="r"/>
            <a:r>
              <a:rPr lang="en-US" sz="1200" b="1" dirty="0" smtClean="0">
                <a:latin typeface="+mn-lt"/>
              </a:rPr>
              <a:t>y1</a:t>
            </a:r>
          </a:p>
        </p:txBody>
      </p:sp>
      <p:sp>
        <p:nvSpPr>
          <p:cNvPr id="249" name="TextBox 248"/>
          <p:cNvSpPr txBox="1"/>
          <p:nvPr/>
        </p:nvSpPr>
        <p:spPr>
          <a:xfrm>
            <a:off x="5363319" y="4511477"/>
            <a:ext cx="628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latin typeface="+mn-lt"/>
              </a:rPr>
              <a:t>return</a:t>
            </a:r>
          </a:p>
        </p:txBody>
      </p:sp>
      <p:sp>
        <p:nvSpPr>
          <p:cNvPr id="250" name="TextBox 249"/>
          <p:cNvSpPr txBox="1"/>
          <p:nvPr/>
        </p:nvSpPr>
        <p:spPr>
          <a:xfrm>
            <a:off x="3125200" y="4081989"/>
            <a:ext cx="1228639" cy="430887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Given: x1=2 </a:t>
            </a:r>
          </a:p>
          <a:p>
            <a:pPr algn="ctr"/>
            <a:r>
              <a:rPr lang="en-US" sz="1100" b="1" dirty="0" smtClean="0"/>
              <a:t>y1=2</a:t>
            </a:r>
            <a:endParaRPr lang="en-US" sz="1100" b="1" dirty="0"/>
          </a:p>
        </p:txBody>
      </p:sp>
      <p:sp>
        <p:nvSpPr>
          <p:cNvPr id="251" name="TextBox 250"/>
          <p:cNvSpPr txBox="1"/>
          <p:nvPr/>
        </p:nvSpPr>
        <p:spPr>
          <a:xfrm>
            <a:off x="10599425" y="4197205"/>
            <a:ext cx="1331027" cy="430887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Simulates as hardware</a:t>
            </a:r>
            <a:endParaRPr lang="en-US" sz="1100" b="1" dirty="0"/>
          </a:p>
        </p:txBody>
      </p:sp>
      <p:sp>
        <p:nvSpPr>
          <p:cNvPr id="252" name="&quot;No&quot; Symbol 251"/>
          <p:cNvSpPr/>
          <p:nvPr/>
        </p:nvSpPr>
        <p:spPr>
          <a:xfrm>
            <a:off x="8449307" y="4504445"/>
            <a:ext cx="358353" cy="268835"/>
          </a:xfrm>
          <a:prstGeom prst="noSmoking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196093" y="2775811"/>
            <a:ext cx="4505013" cy="27699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shell&gt; </a:t>
            </a:r>
            <a:r>
              <a:rPr lang="en-US" sz="1200" b="1" dirty="0" err="1" smtClean="0"/>
              <a:t>apcc</a:t>
            </a:r>
            <a:r>
              <a:rPr lang="en-US" sz="1200" dirty="0" smtClean="0"/>
              <a:t> –o my_test test.c test_tb.c </a:t>
            </a:r>
            <a:endParaRPr lang="en-US" sz="1200" dirty="0"/>
          </a:p>
        </p:txBody>
      </p:sp>
      <p:sp>
        <p:nvSpPr>
          <p:cNvPr id="63" name="Slide Number Placeholder 6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Types 14- </a:t>
            </a:r>
            <a:fld id="{060BD193-E118-4B16-863C-C8C12C675E3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4" name="Footer Placeholder 6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" grpId="0" animBg="1"/>
    </p:bldLst>
  </p:timing>
</p:sld>
</file>

<file path=ppt/theme/theme1.xml><?xml version="1.0" encoding="utf-8"?>
<a:theme xmlns:a="http://schemas.openxmlformats.org/drawingml/2006/main" name="Xilinx_All_Programmable_Template">
  <a:themeElements>
    <a:clrScheme name="Custom 34">
      <a:dk1>
        <a:srgbClr val="000000"/>
      </a:dk1>
      <a:lt1>
        <a:srgbClr val="FFFFFF"/>
      </a:lt1>
      <a:dk2>
        <a:srgbClr val="EC891D"/>
      </a:dk2>
      <a:lt2>
        <a:srgbClr val="EE3424"/>
      </a:lt2>
      <a:accent1>
        <a:srgbClr val="008CA8"/>
      </a:accent1>
      <a:accent2>
        <a:srgbClr val="B20838"/>
      </a:accent2>
      <a:accent3>
        <a:srgbClr val="008CA8"/>
      </a:accent3>
      <a:accent4>
        <a:srgbClr val="000000"/>
      </a:accent4>
      <a:accent5>
        <a:srgbClr val="D9DA56"/>
      </a:accent5>
      <a:accent6>
        <a:srgbClr val="8B8D09"/>
      </a:accent6>
      <a:hlink>
        <a:srgbClr val="D9DA56"/>
      </a:hlink>
      <a:folHlink>
        <a:srgbClr val="8B8D09"/>
      </a:folHlink>
    </a:clrScheme>
    <a:fontScheme name="Xilinx Template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762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rgbClr val="000000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Xilinx Template_light 1">
        <a:dk1>
          <a:srgbClr val="000000"/>
        </a:dk1>
        <a:lt1>
          <a:srgbClr val="FFFFFF"/>
        </a:lt1>
        <a:dk2>
          <a:srgbClr val="008CA8"/>
        </a:dk2>
        <a:lt2>
          <a:srgbClr val="EE3424"/>
        </a:lt2>
        <a:accent1>
          <a:srgbClr val="EC891D"/>
        </a:accent1>
        <a:accent2>
          <a:srgbClr val="B20838"/>
        </a:accent2>
        <a:accent3>
          <a:srgbClr val="FFFFFF"/>
        </a:accent3>
        <a:accent4>
          <a:srgbClr val="000000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ilinx Template_light 2">
        <a:dk1>
          <a:srgbClr val="EE3423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ilinx Template_light 3">
        <a:dk1>
          <a:srgbClr val="EE3424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escription0 xmlns="D46A7F71-384C-4B0A-B6CB-1869FF28952A">The wide-frame format of the new All Programmable template.</Description0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7F6AD44C380A4BB6CB1869FF28952A" ma:contentTypeVersion="0" ma:contentTypeDescription="Create a new document." ma:contentTypeScope="" ma:versionID="cbec7fb8faa159a01dcec9b5572a4f9b">
  <xsd:schema xmlns:xsd="http://www.w3.org/2001/XMLSchema" xmlns:p="http://schemas.microsoft.com/office/2006/metadata/properties" xmlns:ns2="D46A7F71-384C-4B0A-B6CB-1869FF28952A" targetNamespace="http://schemas.microsoft.com/office/2006/metadata/properties" ma:root="true" ma:fieldsID="e6a1f69f03052b316a7875f7c9741570" ns2:_="">
    <xsd:import namespace="D46A7F71-384C-4B0A-B6CB-1869FF28952A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D46A7F71-384C-4B0A-B6CB-1869FF28952A" elementFormDefault="qualified">
    <xsd:import namespace="http://schemas.microsoft.com/office/2006/documentManagement/types"/>
    <xsd:element name="Description0" ma:index="8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747654C-B272-4B15-B46C-BB332E6C5466}">
  <ds:schemaRefs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D46A7F71-384C-4B0A-B6CB-1869FF28952A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2570465-C410-4C49-BB43-C779FFF280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6A7F71-384C-4B0A-B6CB-1869FF28952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645E401-49A1-479D-B023-F249450A84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Xilinx_All_Programmable_Template</Template>
  <TotalTime>2841</TotalTime>
  <Words>3231</Words>
  <Application>Microsoft Office PowerPoint</Application>
  <PresentationFormat>Custom</PresentationFormat>
  <Paragraphs>795</Paragraphs>
  <Slides>35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6" baseType="lpstr">
      <vt:lpstr>ＭＳ Ｐゴシック</vt:lpstr>
      <vt:lpstr>SimSun</vt:lpstr>
      <vt:lpstr>SimSun</vt:lpstr>
      <vt:lpstr>Arial</vt:lpstr>
      <vt:lpstr>Calibri</vt:lpstr>
      <vt:lpstr>Consolas</vt:lpstr>
      <vt:lpstr>SegoeUI</vt:lpstr>
      <vt:lpstr>Times New Roman</vt:lpstr>
      <vt:lpstr>Verdana</vt:lpstr>
      <vt:lpstr>Wingdings</vt:lpstr>
      <vt:lpstr>Xilinx_All_Programmable_Template</vt:lpstr>
      <vt:lpstr>Data Types</vt:lpstr>
      <vt:lpstr>Objectives</vt:lpstr>
      <vt:lpstr>Outline</vt:lpstr>
      <vt:lpstr>Data Types and Bit-Accuracy</vt:lpstr>
      <vt:lpstr>Why is arbitrary precision Needed?</vt:lpstr>
      <vt:lpstr>HLS &amp; C Types</vt:lpstr>
      <vt:lpstr>Outline</vt:lpstr>
      <vt:lpstr>Arbitrary Precision : C apint types </vt:lpstr>
      <vt:lpstr>Using apcc</vt:lpstr>
      <vt:lpstr>Integer Promotion</vt:lpstr>
      <vt:lpstr>C apint types: Bit-Selection &amp; Manipulation</vt:lpstr>
      <vt:lpstr>Arbitrary Precision : C++ ap_int types </vt:lpstr>
      <vt:lpstr>Microsoft Visual Studio Support</vt:lpstr>
      <vt:lpstr>AP_INT operators &amp; conversions</vt:lpstr>
      <vt:lpstr>AP_INT Bit Manipulation methods</vt:lpstr>
      <vt:lpstr>Arbitrary Precision : C++ ap_fixed types </vt:lpstr>
      <vt:lpstr>Definition of ap_fixed type</vt:lpstr>
      <vt:lpstr>Quantization Modes</vt:lpstr>
      <vt:lpstr>Quantization Modes: Rounding </vt:lpstr>
      <vt:lpstr>Quantization Modes: Truncation</vt:lpstr>
      <vt:lpstr>Overflow Modes</vt:lpstr>
      <vt:lpstr>Overflow Mode: Saturation</vt:lpstr>
      <vt:lpstr>Overflow Mode: Wrap Sign Magnitude</vt:lpstr>
      <vt:lpstr>AP_FIXED operators &amp; conversions</vt:lpstr>
      <vt:lpstr>AP_FIXED methods</vt:lpstr>
      <vt:lpstr>Fixed Point Math Functions</vt:lpstr>
      <vt:lpstr>Fixed Point Math Functions</vt:lpstr>
      <vt:lpstr>Outline</vt:lpstr>
      <vt:lpstr>Arbitrary Precision : SystemC</vt:lpstr>
      <vt:lpstr>Outline</vt:lpstr>
      <vt:lpstr>Floating Point Support</vt:lpstr>
      <vt:lpstr>Floating Point Cores</vt:lpstr>
      <vt:lpstr>Outline</vt:lpstr>
      <vt:lpstr>Summary</vt:lpstr>
      <vt:lpstr>Summary</vt:lpstr>
    </vt:vector>
  </TitlesOfParts>
  <Company>Xilinx Inc,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Xilinx All Programmable  PowerPoint Template</dc:title>
  <dc:creator>Xilinx</dc:creator>
  <cp:keywords>Public</cp:keywords>
  <cp:lastModifiedBy>Parimal Patel</cp:lastModifiedBy>
  <cp:revision>263</cp:revision>
  <cp:lastPrinted>2015-01-20T22:58:06Z</cp:lastPrinted>
  <dcterms:created xsi:type="dcterms:W3CDTF">2012-07-11T02:34:09Z</dcterms:created>
  <dcterms:modified xsi:type="dcterms:W3CDTF">2015-12-24T08:19:37Z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/>
  </property>
  <property fmtid="{D5CDD505-2E9C-101B-9397-08002B2CF9AE}" pid="3" name="ContentTypeId">
    <vt:lpwstr>0x010100717F6AD44C380A4BB6CB1869FF28952A</vt:lpwstr>
  </property>
  <property fmtid="{D5CDD505-2E9C-101B-9397-08002B2CF9AE}" pid="4" name="TitusGUID">
    <vt:lpwstr>3b4df456-c792-4189-81cd-5c05a43ab83b</vt:lpwstr>
  </property>
  <property fmtid="{D5CDD505-2E9C-101B-9397-08002B2CF9AE}" pid="5" name="XilinxClassification">
    <vt:lpwstr>Public</vt:lpwstr>
  </property>
  <property fmtid="{D5CDD505-2E9C-101B-9397-08002B2CF9AE}" pid="6" name="XilinxVisual Markings">
    <vt:lpwstr>No</vt:lpwstr>
  </property>
  <property fmtid="{D5CDD505-2E9C-101B-9397-08002B2CF9AE}" pid="7" name="XilinxPublication Year">
    <vt:lpwstr>2012</vt:lpwstr>
  </property>
</Properties>
</file>