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56"/>
  </p:notesMasterIdLst>
  <p:handoutMasterIdLst>
    <p:handoutMasterId r:id="rId57"/>
  </p:handoutMasterIdLst>
  <p:sldIdLst>
    <p:sldId id="900" r:id="rId5"/>
    <p:sldId id="960" r:id="rId6"/>
    <p:sldId id="948" r:id="rId7"/>
    <p:sldId id="962" r:id="rId8"/>
    <p:sldId id="971" r:id="rId9"/>
    <p:sldId id="972" r:id="rId10"/>
    <p:sldId id="963" r:id="rId11"/>
    <p:sldId id="964" r:id="rId12"/>
    <p:sldId id="965" r:id="rId13"/>
    <p:sldId id="966" r:id="rId14"/>
    <p:sldId id="967" r:id="rId15"/>
    <p:sldId id="968" r:id="rId16"/>
    <p:sldId id="969" r:id="rId17"/>
    <p:sldId id="961" r:id="rId18"/>
    <p:sldId id="973" r:id="rId19"/>
    <p:sldId id="974" r:id="rId20"/>
    <p:sldId id="975" r:id="rId21"/>
    <p:sldId id="976" r:id="rId22"/>
    <p:sldId id="977" r:id="rId23"/>
    <p:sldId id="1025" r:id="rId24"/>
    <p:sldId id="1026" r:id="rId25"/>
    <p:sldId id="970" r:id="rId26"/>
    <p:sldId id="980" r:id="rId27"/>
    <p:sldId id="1019" r:id="rId28"/>
    <p:sldId id="1020" r:id="rId29"/>
    <p:sldId id="983" r:id="rId30"/>
    <p:sldId id="984" r:id="rId31"/>
    <p:sldId id="1021" r:id="rId32"/>
    <p:sldId id="986" r:id="rId33"/>
    <p:sldId id="1022" r:id="rId34"/>
    <p:sldId id="988" r:id="rId35"/>
    <p:sldId id="989" r:id="rId36"/>
    <p:sldId id="990" r:id="rId37"/>
    <p:sldId id="991" r:id="rId38"/>
    <p:sldId id="992" r:id="rId39"/>
    <p:sldId id="1023" r:id="rId40"/>
    <p:sldId id="995" r:id="rId41"/>
    <p:sldId id="996" r:id="rId42"/>
    <p:sldId id="997" r:id="rId43"/>
    <p:sldId id="998" r:id="rId44"/>
    <p:sldId id="999" r:id="rId45"/>
    <p:sldId id="1024" r:id="rId46"/>
    <p:sldId id="1002" r:id="rId47"/>
    <p:sldId id="1004" r:id="rId48"/>
    <p:sldId id="1005" r:id="rId49"/>
    <p:sldId id="1006" r:id="rId50"/>
    <p:sldId id="1007" r:id="rId51"/>
    <p:sldId id="1008" r:id="rId52"/>
    <p:sldId id="1009" r:id="rId53"/>
    <p:sldId id="979" r:id="rId54"/>
    <p:sldId id="1011" r:id="rId55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00"/>
    <a:srgbClr val="FFFFFF"/>
    <a:srgbClr val="00446A"/>
    <a:srgbClr val="965B8E"/>
    <a:srgbClr val="7B4B88"/>
    <a:srgbClr val="E9EEF1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1975" autoAdjust="0"/>
  </p:normalViewPr>
  <p:slideViewPr>
    <p:cSldViewPr snapToGrid="0" showGuides="1">
      <p:cViewPr varScale="1">
        <p:scale>
          <a:sx n="86" d="100"/>
          <a:sy n="86" d="100"/>
        </p:scale>
        <p:origin x="1190" y="7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5861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handoutMaster" Target="handoutMasters/handoutMaster1.xml"/><Relationship Id="rId61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462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4068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1721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997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5372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315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1639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587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157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4377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6754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155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07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5272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306E2F6-ADDE-49E1-9923-76418EAA3B2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30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6000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513" y="3661163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662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781" y="6621977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60760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669" y="6577184"/>
            <a:ext cx="2019459" cy="2808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0" y="6577184"/>
            <a:ext cx="2286159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IO Level Protocols 22-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3" y="6577184"/>
            <a:ext cx="2044858" cy="280816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IO Level Protocols 22-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514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7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0" y="6580887"/>
            <a:ext cx="2057560" cy="2771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14232" y="6624491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9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Block and Port Level Protocols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Adder Example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Optional IO </a:t>
            </a:r>
            <a:r>
              <a:rPr lang="en-US" dirty="0"/>
              <a:t>: </a:t>
            </a:r>
            <a:r>
              <a:rPr lang="en-US" dirty="0" smtClean="0"/>
              <a:t>Block Level Protocol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57270" y="3975100"/>
            <a:ext cx="2155982" cy="25117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269955" y="5340828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>
                    <a:lumMod val="75000"/>
                  </a:schemeClr>
                </a:solidFill>
              </a:rPr>
              <a:t>sum_dataout</a:t>
            </a:r>
            <a:endParaRPr lang="en-US" sz="11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23233" y="4421811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75000"/>
                  </a:schemeClr>
                </a:solidFill>
              </a:rPr>
              <a:t>in1</a:t>
            </a:r>
            <a:endParaRPr lang="en-US" sz="105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3233" y="4870036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75000"/>
                  </a:schemeClr>
                </a:solidFill>
              </a:rPr>
              <a:t>in2</a:t>
            </a:r>
            <a:endParaRPr lang="en-US" sz="105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50668" y="453702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59127" y="500873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899701" y="549444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77442" y="3925215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ap_done</a:t>
            </a:r>
            <a:endParaRPr lang="en-US" sz="11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478223" y="4136902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ap_start</a:t>
            </a:r>
            <a:endParaRPr lang="en-US" sz="1050" b="1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163132" y="425211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905762" y="405917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262053" y="4124465"/>
            <a:ext cx="6703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ap_idle</a:t>
            </a:r>
            <a:endParaRPr lang="en-US" sz="1100" b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906387" y="423968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61461" y="4386075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>
                    <a:lumMod val="65000"/>
                  </a:schemeClr>
                </a:solidFill>
              </a:rPr>
              <a:t>ap_return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903705" y="450129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277054" y="5379233"/>
            <a:ext cx="9332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75000"/>
                  </a:schemeClr>
                </a:solidFill>
              </a:rPr>
              <a:t>sum_datain</a:t>
            </a:r>
            <a:endParaRPr lang="en-US" sz="105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2159127" y="549444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Content Placeholder 2"/>
          <p:cNvSpPr txBox="1">
            <a:spLocks/>
          </p:cNvSpPr>
          <p:nvPr/>
        </p:nvSpPr>
        <p:spPr bwMode="auto">
          <a:xfrm>
            <a:off x="6038375" y="1201510"/>
            <a:ext cx="55337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Block Level Protocol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latin typeface="+mn-lt"/>
                <a:ea typeface="ＭＳ Ｐゴシック" pitchFamily="24" charset="-128"/>
                <a:cs typeface="ＭＳ Ｐゴシック" pitchFamily="24" charset="-128"/>
              </a:rPr>
              <a:t>An IO protocol added at the RTL block level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latin typeface="+mn-lt"/>
                <a:ea typeface="ＭＳ Ｐゴシック" pitchFamily="24" charset="-128"/>
                <a:cs typeface="ＭＳ Ｐゴシック" pitchFamily="24" charset="-128"/>
              </a:rPr>
              <a:t>Controls and indicates the operational status of the block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Block Operation Control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ea typeface="ＭＳ Ｐゴシック" pitchFamily="24" charset="-128"/>
                <a:cs typeface="ＭＳ Ｐゴシック" pitchFamily="24" charset="-128"/>
              </a:rPr>
              <a:t>Controls when the RTL block starts execution (ap_start)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ea typeface="ＭＳ Ｐゴシック" pitchFamily="24" charset="-128"/>
                <a:cs typeface="ＭＳ Ｐゴシック" pitchFamily="24" charset="-128"/>
              </a:rPr>
              <a:t>Indicates if the RTL block is idle (ap_idle) or has completed (ap_done)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Complete and function return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ea typeface="ＭＳ Ｐゴシック" pitchFamily="24" charset="-128"/>
                <a:cs typeface="ＭＳ Ｐゴシック" pitchFamily="24" charset="-128"/>
              </a:rPr>
              <a:t>The ap_done signal also indicates when any function return is valid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Ready </a:t>
            </a:r>
            <a:r>
              <a:rPr lang="en-US" sz="16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(not shown here)</a:t>
            </a:r>
            <a:endParaRPr lang="en-US" sz="2000" b="1" dirty="0" smtClean="0">
              <a:solidFill>
                <a:srgbClr val="008CA8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ea typeface="ＭＳ Ｐゴシック" pitchFamily="24" charset="-128"/>
                <a:cs typeface="ＭＳ Ｐゴシック" pitchFamily="24" charset="-128"/>
              </a:rPr>
              <a:t>If the function is pipelined an additional ready signal (ap_ready) is added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ea typeface="ＭＳ Ｐゴシック" pitchFamily="24" charset="-128"/>
                <a:cs typeface="ＭＳ Ｐゴシック" pitchFamily="24" charset="-128"/>
              </a:rPr>
              <a:t>Indicates a new sample can be supplied before done is asserted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899906" y="3943958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1586508" y="5964119"/>
            <a:ext cx="604653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>
                <a:solidFill>
                  <a:schemeClr val="bg1">
                    <a:lumMod val="65000"/>
                  </a:schemeClr>
                </a:solidFill>
              </a:rPr>
              <a:t>ap_clk</a:t>
            </a:r>
            <a:endParaRPr lang="en-US" sz="105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2165619" y="607933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600936" y="6141225"/>
            <a:ext cx="590225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>
                <a:solidFill>
                  <a:schemeClr val="bg1">
                    <a:lumMod val="65000"/>
                  </a:schemeClr>
                </a:solidFill>
              </a:rPr>
              <a:t>ap_rst</a:t>
            </a:r>
            <a:endParaRPr lang="en-US" sz="105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2165619" y="625643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4"/>
          <p:cNvSpPr txBox="1">
            <a:spLocks/>
          </p:cNvSpPr>
          <p:nvPr/>
        </p:nvSpPr>
        <p:spPr>
          <a:xfrm>
            <a:off x="571341" y="65636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18740" y="2157670"/>
            <a:ext cx="3839500" cy="133882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"adders.h"</a:t>
            </a:r>
          </a:p>
          <a:p>
            <a:pPr algn="l"/>
            <a:r>
              <a:rPr lang="en-US" sz="900" b="1" dirty="0" smtClean="0"/>
              <a:t>int adders(int in1, int in2, int *sum) {</a:t>
            </a:r>
          </a:p>
          <a:p>
            <a:pPr algn="l"/>
            <a:r>
              <a:rPr lang="en-US" sz="900" b="1" dirty="0" smtClean="0"/>
              <a:t>	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temp;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*sum = in1 + in2 + *sum;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temp = in1 + in2;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return  temp;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38" name="Down Arrow 37"/>
          <p:cNvSpPr/>
          <p:nvPr/>
        </p:nvSpPr>
        <p:spPr>
          <a:xfrm>
            <a:off x="1577092" y="3540251"/>
            <a:ext cx="3173987" cy="422455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Adder Example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Optional IO </a:t>
            </a:r>
            <a:r>
              <a:rPr lang="en-US" dirty="0"/>
              <a:t>: </a:t>
            </a:r>
            <a:r>
              <a:rPr lang="en-US" dirty="0" smtClean="0"/>
              <a:t>Port IO Protocols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95370" y="3808294"/>
            <a:ext cx="2155982" cy="267857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346155" y="5340828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solidFill>
                  <a:schemeClr val="bg1">
                    <a:lumMod val="75000"/>
                  </a:schemeClr>
                </a:solidFill>
              </a:rPr>
              <a:t>sum_dataout</a:t>
            </a:r>
            <a:endParaRPr lang="en-US" sz="11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61333" y="4421811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75000"/>
                  </a:schemeClr>
                </a:solidFill>
              </a:rPr>
              <a:t>in1</a:t>
            </a:r>
            <a:endParaRPr lang="en-US" sz="105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61333" y="4870036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75000"/>
                  </a:schemeClr>
                </a:solidFill>
              </a:rPr>
              <a:t>in2</a:t>
            </a:r>
            <a:endParaRPr lang="en-US" sz="105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88768" y="453702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97227" y="500873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937801" y="549444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340942" y="3760115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>
                    <a:lumMod val="75000"/>
                  </a:schemeClr>
                </a:solidFill>
              </a:rPr>
              <a:t>ap_done</a:t>
            </a:r>
            <a:endParaRPr lang="en-US" sz="11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16323" y="3971802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75000"/>
                  </a:schemeClr>
                </a:solidFill>
              </a:rPr>
              <a:t>ap_start</a:t>
            </a:r>
            <a:endParaRPr lang="en-US" sz="105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201232" y="408701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943862" y="389407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25553" y="3959365"/>
            <a:ext cx="6703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bg1">
                    <a:lumMod val="75000"/>
                  </a:schemeClr>
                </a:solidFill>
              </a:rPr>
              <a:t>ap_idle</a:t>
            </a:r>
            <a:endParaRPr lang="en-US" sz="110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944487" y="407458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50361" y="4220975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>
                <a:solidFill>
                  <a:schemeClr val="bg1">
                    <a:lumMod val="65000"/>
                  </a:schemeClr>
                </a:solidFill>
              </a:rPr>
              <a:t>ap_return</a:t>
            </a:r>
            <a:endParaRPr lang="en-US" sz="110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941805" y="433619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352910" y="4519648"/>
            <a:ext cx="9124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in1_ap_ack</a:t>
            </a:r>
            <a:endParaRPr lang="en-US" sz="105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349486" y="4984332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in2_read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944558" y="511692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3941805" y="467326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334299" y="4581539"/>
            <a:ext cx="8803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in1_ap_vld</a:t>
            </a:r>
            <a:endParaRPr lang="en-US" sz="1050" b="1" dirty="0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201232" y="469675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202055" y="5042399"/>
            <a:ext cx="10086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in2_empty_n</a:t>
            </a:r>
            <a:endParaRPr lang="en-US" sz="1050" b="1" dirty="0"/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2197227" y="516143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345731" y="5464854"/>
            <a:ext cx="113685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/>
              <a:t>sum_req_write</a:t>
            </a:r>
            <a:endParaRPr lang="en-US" sz="105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4342178" y="5624582"/>
            <a:ext cx="11079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/>
              <a:t>sum_rsp_read</a:t>
            </a:r>
            <a:endParaRPr lang="en-US" sz="1050" b="1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3941179" y="580168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938426" y="564806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352808" y="5855012"/>
            <a:ext cx="10230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/>
              <a:t>sum_req_din</a:t>
            </a:r>
            <a:endParaRPr lang="en-US" sz="1050" b="1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3940553" y="598760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352396" y="6008632"/>
            <a:ext cx="105509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/>
              <a:t>sum_address</a:t>
            </a:r>
            <a:endParaRPr lang="en-US" sz="1050" b="1" dirty="0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3938426" y="614122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345257" y="6194549"/>
            <a:ext cx="79220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/>
              <a:t>sum_size</a:t>
            </a:r>
            <a:endParaRPr lang="en-US" sz="1050" b="1" dirty="0"/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3937801" y="6327141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67198" y="5545314"/>
            <a:ext cx="118013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/>
              <a:t>sum_req_full_n</a:t>
            </a:r>
            <a:endParaRPr lang="en-US" sz="1050" b="1" dirty="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2196134" y="566052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870575" y="5677907"/>
            <a:ext cx="13773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/>
              <a:t>sum_rsp_empty_n</a:t>
            </a:r>
            <a:endParaRPr lang="en-US" sz="1050" b="1" dirty="0"/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2196681" y="583763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315154" y="5379233"/>
            <a:ext cx="9332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>
                <a:solidFill>
                  <a:schemeClr val="bg1">
                    <a:lumMod val="75000"/>
                  </a:schemeClr>
                </a:solidFill>
              </a:rPr>
              <a:t>sum_datain</a:t>
            </a:r>
            <a:endParaRPr lang="en-US" sz="1050" b="1" dirty="0">
              <a:solidFill>
                <a:schemeClr val="bg1">
                  <a:lumMod val="75000"/>
                </a:schemeClr>
              </a:solidFill>
            </a:endParaRPr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2197227" y="549444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Content Placeholder 2"/>
          <p:cNvSpPr txBox="1">
            <a:spLocks/>
          </p:cNvSpPr>
          <p:nvPr/>
        </p:nvSpPr>
        <p:spPr bwMode="auto">
          <a:xfrm>
            <a:off x="5787253" y="1163105"/>
            <a:ext cx="615045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Port IO Protocols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latin typeface="+mn-lt"/>
                <a:ea typeface="ＭＳ Ｐゴシック" pitchFamily="24" charset="-128"/>
                <a:cs typeface="ＭＳ Ｐゴシック" pitchFamily="24" charset="-128"/>
              </a:rPr>
              <a:t>An IO protocol added at the port level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latin typeface="+mn-lt"/>
                <a:ea typeface="ＭＳ Ｐゴシック" pitchFamily="24" charset="-128"/>
                <a:cs typeface="ＭＳ Ｐゴシック" pitchFamily="24" charset="-128"/>
              </a:rPr>
              <a:t>Sequences the data to/from the data port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Interface Synthesis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The design is automatically synthesized to account for IO signals (enables, acknowledges etc.)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Select from a pre-defined list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The IO protocol for each port can be selected from a list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Allows the user to easily connect to surrounding blocks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Non-standard Interfaces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Supported in C/C++ using an arbitrary protocol definition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Supported natively in SystemC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38006" y="3778858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83" name="TextBox 82"/>
          <p:cNvSpPr txBox="1"/>
          <p:nvPr/>
        </p:nvSpPr>
        <p:spPr>
          <a:xfrm>
            <a:off x="1624608" y="5964119"/>
            <a:ext cx="604653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>
                <a:solidFill>
                  <a:schemeClr val="bg1">
                    <a:lumMod val="65000"/>
                  </a:schemeClr>
                </a:solidFill>
              </a:rPr>
              <a:t>ap_clk</a:t>
            </a:r>
            <a:endParaRPr lang="en-US" sz="105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2203719" y="607933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639036" y="6141225"/>
            <a:ext cx="590225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>
                <a:solidFill>
                  <a:schemeClr val="bg1">
                    <a:lumMod val="65000"/>
                  </a:schemeClr>
                </a:solidFill>
              </a:rPr>
              <a:t>ap_rst</a:t>
            </a:r>
            <a:endParaRPr lang="en-US" sz="105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86" name="Straight Arrow Connector 85"/>
          <p:cNvCxnSpPr/>
          <p:nvPr/>
        </p:nvCxnSpPr>
        <p:spPr>
          <a:xfrm>
            <a:off x="2203719" y="625643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307640" y="2017970"/>
            <a:ext cx="3839500" cy="133882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"adders.h"</a:t>
            </a:r>
          </a:p>
          <a:p>
            <a:pPr algn="l"/>
            <a:r>
              <a:rPr lang="en-US" sz="900" b="1" dirty="0" smtClean="0"/>
              <a:t>int adders(int in1, int in2, int *sum) {</a:t>
            </a:r>
          </a:p>
          <a:p>
            <a:pPr algn="l"/>
            <a:r>
              <a:rPr lang="en-US" sz="900" b="1" dirty="0" smtClean="0"/>
              <a:t>	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temp;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*sum = in1 + in2 + *sum;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temp = in1 + in2;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return  temp;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963406" y="3524858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56" name="Down Arrow 55"/>
          <p:cNvSpPr/>
          <p:nvPr/>
        </p:nvSpPr>
        <p:spPr>
          <a:xfrm>
            <a:off x="1665992" y="3400551"/>
            <a:ext cx="3173987" cy="422455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77" name="Slide Number Placeholder 7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8" name="Footer Placeholder 7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96" y="2353902"/>
            <a:ext cx="7606206" cy="3865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you find the summary?</a:t>
            </a:r>
          </a:p>
          <a:p>
            <a:pPr lvl="1"/>
            <a:r>
              <a:rPr lang="en-US" dirty="0" smtClean="0"/>
              <a:t>In the Synthesis report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Interfaces Summary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61765" y="4181983"/>
            <a:ext cx="2303699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Interface Summary Section (at the end)</a:t>
            </a:r>
            <a:endParaRPr lang="en-US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87779" y="5397916"/>
            <a:ext cx="2303699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The same pathname as this from the project directory</a:t>
            </a:r>
            <a:endParaRPr lang="en-US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56867" y="2970237"/>
            <a:ext cx="1279833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Ports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682040" y="2813301"/>
            <a:ext cx="1279833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Sizes and Direction</a:t>
            </a:r>
            <a:endParaRPr lang="en-US" sz="1200" b="1" dirty="0"/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/>
          <a:srcRect r="12250"/>
          <a:stretch/>
        </p:blipFill>
        <p:spPr bwMode="auto">
          <a:xfrm>
            <a:off x="804863" y="2028659"/>
            <a:ext cx="6537497" cy="4399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Adder Example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Optional IO </a:t>
            </a:r>
            <a:r>
              <a:rPr lang="en-US" dirty="0"/>
              <a:t>: </a:t>
            </a:r>
            <a:r>
              <a:rPr lang="en-US" dirty="0" smtClean="0"/>
              <a:t>IP Adapters</a:t>
            </a:r>
            <a:endParaRPr lang="en-US" dirty="0"/>
          </a:p>
        </p:txBody>
      </p:sp>
      <p:sp>
        <p:nvSpPr>
          <p:cNvPr id="74" name="Content Placeholder 2"/>
          <p:cNvSpPr txBox="1">
            <a:spLocks/>
          </p:cNvSpPr>
          <p:nvPr/>
        </p:nvSpPr>
        <p:spPr bwMode="auto">
          <a:xfrm>
            <a:off x="6000275" y="1748220"/>
            <a:ext cx="5533725" cy="249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lvl="0" indent="-342900" algn="l" defTabSz="4572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Added when the IP block is exported</a:t>
            </a:r>
          </a:p>
          <a:p>
            <a:pPr marL="342900" lvl="0" indent="-342900" algn="l" defTabSz="4572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Available in the IP directory</a:t>
            </a:r>
          </a:p>
          <a:p>
            <a:pPr marL="800100" lvl="1" indent="-342900" algn="l" defTabSz="4572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600" b="1" dirty="0" smtClean="0">
                <a:ea typeface="ＭＳ Ｐゴシック" pitchFamily="24" charset="-128"/>
                <a:cs typeface="ＭＳ Ｐゴシック" pitchFamily="24" charset="-128"/>
              </a:rPr>
              <a:t>“</a:t>
            </a:r>
            <a:r>
              <a:rPr lang="en-US" sz="1600" b="1" dirty="0" err="1" smtClean="0">
                <a:ea typeface="ＭＳ Ｐゴシック" pitchFamily="24" charset="-128"/>
                <a:cs typeface="ＭＳ Ｐゴシック" pitchFamily="24" charset="-128"/>
              </a:rPr>
              <a:t>ip</a:t>
            </a:r>
            <a:r>
              <a:rPr lang="en-US" sz="1600" b="1" dirty="0" smtClean="0">
                <a:ea typeface="ＭＳ Ｐゴシック" pitchFamily="24" charset="-128"/>
                <a:cs typeface="ＭＳ Ｐゴシック" pitchFamily="24" charset="-128"/>
              </a:rPr>
              <a:t>”, “</a:t>
            </a:r>
            <a:r>
              <a:rPr lang="en-US" sz="1600" b="1" dirty="0" err="1" smtClean="0">
                <a:ea typeface="ＭＳ Ｐゴシック" pitchFamily="24" charset="-128"/>
                <a:cs typeface="ＭＳ Ｐゴシック" pitchFamily="24" charset="-128"/>
              </a:rPr>
              <a:t>sysgen</a:t>
            </a:r>
            <a:r>
              <a:rPr lang="en-US" sz="1600" b="1" dirty="0" smtClean="0">
                <a:ea typeface="ＭＳ Ｐゴシック" pitchFamily="24" charset="-128"/>
                <a:cs typeface="ＭＳ Ｐゴシック" pitchFamily="24" charset="-128"/>
              </a:rPr>
              <a:t>” or “</a:t>
            </a:r>
            <a:r>
              <a:rPr lang="en-US" sz="1600" b="1" dirty="0" err="1" smtClean="0">
                <a:ea typeface="ＭＳ Ｐゴシック" pitchFamily="24" charset="-128"/>
                <a:cs typeface="ＭＳ Ｐゴシック" pitchFamily="24" charset="-128"/>
              </a:rPr>
              <a:t>pcore</a:t>
            </a:r>
            <a:r>
              <a:rPr lang="en-US" sz="1600" b="1" dirty="0" smtClean="0">
                <a:ea typeface="ＭＳ Ｐゴシック" pitchFamily="24" charset="-128"/>
                <a:cs typeface="ＭＳ Ｐゴシック" pitchFamily="24" charset="-128"/>
              </a:rPr>
              <a:t>”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600" dirty="0" smtClean="0"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86" name="Slide Number Placeholder 8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95" name="Footer Placeholder 9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817259" y="4468363"/>
            <a:ext cx="2018923" cy="1633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1" algn="l" defTabSz="457200">
              <a:spcBef>
                <a:spcPct val="20000"/>
              </a:spcBef>
              <a:defRPr/>
            </a:pPr>
            <a:r>
              <a:rPr lang="en-US" b="1" dirty="0" smtClean="0">
                <a:ea typeface="ＭＳ Ｐゴシック" pitchFamily="24" charset="-128"/>
                <a:cs typeface="ＭＳ Ｐゴシック" pitchFamily="24" charset="-128"/>
              </a:rPr>
              <a:t>AXI4LiteS</a:t>
            </a:r>
            <a:br>
              <a:rPr lang="en-US" b="1" dirty="0" smtClean="0">
                <a:ea typeface="ＭＳ Ｐゴシック" pitchFamily="24" charset="-128"/>
                <a:cs typeface="ＭＳ Ｐゴシック" pitchFamily="24" charset="-128"/>
              </a:rPr>
            </a:br>
            <a:endParaRPr lang="en-US" sz="1100" b="1" dirty="0" smtClean="0">
              <a:ea typeface="ＭＳ Ｐゴシック" pitchFamily="24" charset="-128"/>
              <a:cs typeface="ＭＳ Ｐゴシック" pitchFamily="24" charset="-128"/>
            </a:endParaRPr>
          </a:p>
          <a:p>
            <a:pPr lvl="1" algn="l" defTabSz="457200">
              <a:spcBef>
                <a:spcPct val="20000"/>
              </a:spcBef>
              <a:defRPr/>
            </a:pPr>
            <a:r>
              <a:rPr lang="en-US" b="1" dirty="0" smtClean="0">
                <a:ea typeface="ＭＳ Ｐゴシック" pitchFamily="24" charset="-128"/>
                <a:cs typeface="ＭＳ Ｐゴシック" pitchFamily="24" charset="-128"/>
              </a:rPr>
              <a:t>AXI4</a:t>
            </a:r>
          </a:p>
          <a:p>
            <a:pPr lvl="1" algn="l" defTabSz="457200">
              <a:spcBef>
                <a:spcPct val="20000"/>
              </a:spcBef>
              <a:defRPr/>
            </a:pPr>
            <a:endParaRPr lang="en-US" b="1" dirty="0" smtClean="0">
              <a:ea typeface="ＭＳ Ｐゴシック" pitchFamily="24" charset="-128"/>
              <a:cs typeface="ＭＳ Ｐゴシック" pitchFamily="24" charset="-128"/>
            </a:endParaRPr>
          </a:p>
          <a:p>
            <a:pPr lvl="1" algn="l" defTabSz="457200">
              <a:spcBef>
                <a:spcPct val="20000"/>
              </a:spcBef>
              <a:defRPr/>
            </a:pPr>
            <a:r>
              <a:rPr lang="en-US" b="1" dirty="0" smtClean="0">
                <a:ea typeface="ＭＳ Ｐゴシック" pitchFamily="24" charset="-128"/>
                <a:cs typeface="ＭＳ Ｐゴシック" pitchFamily="24" charset="-128"/>
              </a:rPr>
              <a:t>AXI4Stream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600" dirty="0" smtClean="0">
              <a:ea typeface="ＭＳ Ｐゴシック" pitchFamily="24" charset="-128"/>
              <a:cs typeface="ＭＳ Ｐゴシック" pitchFamily="2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Block Level Protocols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Port Level Protocols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AP_START: Pulsed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04721" y="4235505"/>
            <a:ext cx="11579384" cy="211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Input Data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Can be applied when ap_idle goes low</a:t>
            </a:r>
          </a:p>
          <a:p>
            <a:pPr marL="1143000" marR="0" lvl="2" indent="-2286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The first read is performed 1 clock cycle after idle goes low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Input reads can occur in any cycle up until the last cycle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Output Data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Any function return is valid when ap_done is asserted high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Other outputs may output their data at any time after the first read </a:t>
            </a:r>
          </a:p>
          <a:p>
            <a:pPr marL="1143000" marR="0" lvl="2" indent="-2286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The output can only be guaranteed to be valid with ap_done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if it is registered</a:t>
            </a:r>
          </a:p>
          <a:p>
            <a:pPr marL="1143000" marR="0" lvl="2" indent="-2286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It is recommended to use a port level IO protocol for other outputs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282239" y="1239915"/>
            <a:ext cx="10238666" cy="29955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ESL_Function_Level_I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819" y="1316725"/>
            <a:ext cx="9931506" cy="284687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220667" y="1662371"/>
            <a:ext cx="4351433" cy="2227491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The block will wait for ap_start before it begins operation</a:t>
            </a: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Output ap_idle goes low when ap_start is sampled high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Output ap_done goes high on the final cycle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Idle goes high one cycle after done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The block waits for next start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282239" y="1393535"/>
            <a:ext cx="10238666" cy="29955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ESL_Function_Level_I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818" y="1470345"/>
            <a:ext cx="9880314" cy="28308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AP_START: Constant High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04721" y="4542745"/>
            <a:ext cx="11579384" cy="211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Input and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 Output data operations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8CA8"/>
              </a:solidFill>
              <a:effectLst/>
              <a:uLnTx/>
              <a:uFillTx/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As before</a:t>
            </a:r>
            <a:endParaRPr lang="en-US" dirty="0" smtClean="0">
              <a:ea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The key difference here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 is that the design is never idle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008CA8"/>
              </a:solidFill>
              <a:effectLst/>
              <a:uLnTx/>
              <a:uFillTx/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The next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data read </a:t>
            </a:r>
            <a:r>
              <a:rPr lang="en-US" noProof="0" dirty="0" smtClean="0">
                <a:latin typeface="+mn-lt"/>
                <a:ea typeface="ＭＳ Ｐゴシック" pitchFamily="24" charset="-128"/>
                <a:cs typeface="+mn-cs"/>
              </a:rPr>
              <a:t>is performed immediately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4" charset="-128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656438" y="2070485"/>
            <a:ext cx="4089267" cy="1915978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If</a:t>
            </a:r>
            <a:r>
              <a:rPr kumimoji="0" lang="en-US" sz="1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 start is high when done is asserted, the design will not enter the idle state</a:t>
            </a:r>
            <a:endParaRPr lang="en-US" sz="1400" noProof="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Since start is high, idle stays low 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block starts to execute the next transaction immediately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282239" y="1239915"/>
            <a:ext cx="10238666" cy="29955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Pipelined Designs</a:t>
            </a:r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04721" y="4273909"/>
            <a:ext cx="11579384" cy="211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Input Data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Will be read when ap_ready is high and ap_idle 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low </a:t>
            </a:r>
          </a:p>
          <a:p>
            <a:pPr marL="1143000" marR="0" lvl="2" indent="-2286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Indicates the design is ready for data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Signal ap_ready will change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at the rate of the II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4" charset="-128"/>
              <a:cs typeface="+mn-cs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Output Data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As before, function return is valid when ap_done is asserted high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Other outputs may output their data at any time after the first read </a:t>
            </a:r>
          </a:p>
          <a:p>
            <a:pPr marL="1143000" marR="0" lvl="2" indent="-2286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It is recommended to use a port level IO protocol for other outputs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012432" y="4504341"/>
            <a:ext cx="1842960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This example shows an II of 2</a:t>
            </a:r>
            <a:endParaRPr lang="en-US" sz="1200" b="1" dirty="0"/>
          </a:p>
        </p:txBody>
      </p:sp>
      <p:pic>
        <p:nvPicPr>
          <p:cNvPr id="10" name="Picture 9" descr="AESL_Function_Level_IO_Pipelin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206" y="1316726"/>
            <a:ext cx="5354856" cy="280356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350379" y="1508750"/>
            <a:ext cx="5426493" cy="2534730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After reset, ap_ready</a:t>
            </a:r>
            <a:r>
              <a:rPr kumimoji="0" lang="en-US" sz="14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 goes high if idle is high</a:t>
            </a:r>
            <a:endParaRPr lang="en-US" sz="1400" noProof="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Start applied : Idle goes low, apply first data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b="1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b="1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Inputs will be read when ap_ready is high and idle is low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Output ap_done goes high on the final cycle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Idle goes high one cycle after done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The block waits for next start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282239" y="1316725"/>
            <a:ext cx="10238666" cy="299559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Pipelined Designs: II = 1</a:t>
            </a:r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304721" y="4350720"/>
            <a:ext cx="11579384" cy="2112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Input Data when II=1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It can be expected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that ap_ready remains high and data is continuously read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lang="en-US" baseline="0" dirty="0" smtClean="0">
                <a:latin typeface="+mn-lt"/>
                <a:ea typeface="ＭＳ Ｐゴシック" pitchFamily="24" charset="-128"/>
                <a:cs typeface="+mn-cs"/>
              </a:rPr>
              <a:t>The</a:t>
            </a:r>
            <a:r>
              <a:rPr lang="en-US" dirty="0" smtClean="0">
                <a:latin typeface="+mn-lt"/>
                <a:ea typeface="ＭＳ Ｐゴシック" pitchFamily="24" charset="-128"/>
                <a:cs typeface="+mn-cs"/>
              </a:rPr>
              <a:t> design will only stop processing when ap_start is de-asserted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4" charset="-128"/>
              <a:cs typeface="+mn-cs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Output Data when II=1</a:t>
            </a:r>
          </a:p>
          <a:p>
            <a:pPr marL="742950" marR="0" lvl="1" indent="-28575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After the first output, ap_done will remain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 high while there are samples to process </a:t>
            </a:r>
            <a:endParaRPr lang="en-US" sz="1600" noProof="0" dirty="0" smtClean="0">
              <a:latin typeface="+mn-lt"/>
              <a:ea typeface="ＭＳ Ｐゴシック" pitchFamily="24" charset="-128"/>
            </a:endParaRPr>
          </a:p>
          <a:p>
            <a:pPr marL="1200150" lvl="2" indent="-285750" algn="l" defTabSz="457200">
              <a:spcBef>
                <a:spcPct val="20000"/>
              </a:spcBef>
              <a:buFont typeface="Arial" charset="0"/>
              <a:buChar char="–"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+mn-cs"/>
              </a:rPr>
              <a:t>Assuming there is no data decimation (output rate = input rate)</a:t>
            </a:r>
          </a:p>
        </p:txBody>
      </p:sp>
      <p:pic>
        <p:nvPicPr>
          <p:cNvPr id="11" name="Picture 10" descr="AESL_Function_Level_IO_Pipelined_TP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013" y="1431941"/>
            <a:ext cx="6911100" cy="2852861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8039759" y="1585560"/>
            <a:ext cx="3993081" cy="2534730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Will start with ap_start</a:t>
            </a: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Will keep reading input data since II = 1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After the first output, ap_done will remain high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If ap_start goes is sampled low, ap_ready will go low immediately</a:t>
            </a: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13299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smtClean="0"/>
              <a:t>Block Level Handshakes can be disabled</a:t>
            </a:r>
          </a:p>
          <a:p>
            <a:pPr lvl="1"/>
            <a:r>
              <a:rPr lang="en-US" sz="1900" dirty="0" smtClean="0"/>
              <a:t>Select the function in the directives tab, right-click</a:t>
            </a:r>
          </a:p>
          <a:p>
            <a:pPr lvl="2"/>
            <a:r>
              <a:rPr lang="en-US" sz="1700" dirty="0" smtClean="0"/>
              <a:t>Select Interface &amp; then </a:t>
            </a:r>
            <a:r>
              <a:rPr lang="en-US" sz="1700" b="1" dirty="0" smtClean="0"/>
              <a:t>ap_ctrl_none</a:t>
            </a:r>
            <a:r>
              <a:rPr lang="en-US" sz="1700" dirty="0" smtClean="0"/>
              <a:t> for no block level handshakes</a:t>
            </a:r>
          </a:p>
          <a:p>
            <a:pPr lvl="2"/>
            <a:r>
              <a:rPr lang="en-US" sz="1700" dirty="0" smtClean="0"/>
              <a:t>Select Interface &amp; then </a:t>
            </a:r>
            <a:r>
              <a:rPr lang="en-US" sz="1700" b="1" dirty="0" smtClean="0"/>
              <a:t>ap_ctrl_hs</a:t>
            </a:r>
            <a:r>
              <a:rPr lang="en-US" sz="1700" dirty="0" smtClean="0"/>
              <a:t> to re-apply the default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1700" dirty="0" smtClean="0"/>
          </a:p>
          <a:p>
            <a:r>
              <a:rPr lang="en-US" sz="2200" dirty="0" smtClean="0"/>
              <a:t>Requirement: Manually verify the RTL</a:t>
            </a:r>
          </a:p>
          <a:p>
            <a:pPr lvl="1"/>
            <a:r>
              <a:rPr lang="en-US" sz="1900" dirty="0" smtClean="0"/>
              <a:t>Without block level handshakes autosim cannot verify the design</a:t>
            </a:r>
          </a:p>
          <a:p>
            <a:pPr lvl="2"/>
            <a:r>
              <a:rPr lang="en-US" sz="1700" dirty="0" smtClean="0"/>
              <a:t>Will only work in simple combo and II=1 cases</a:t>
            </a:r>
          </a:p>
          <a:p>
            <a:pPr lvl="2"/>
            <a:r>
              <a:rPr lang="en-US" sz="1700" dirty="0" smtClean="0"/>
              <a:t>Handshakes are required to know when to sample output signals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Disabling Block Level Handshakes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99186" y="2904245"/>
            <a:ext cx="4402627" cy="10618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2700">
            <a:solidFill>
              <a:schemeClr val="tx1"/>
            </a:solidFill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# Tcl commands</a:t>
            </a:r>
          </a:p>
          <a:p>
            <a:pPr algn="l"/>
            <a:endParaRPr lang="en-US" sz="1050" dirty="0" smtClean="0"/>
          </a:p>
          <a:p>
            <a:pPr algn="l"/>
            <a:r>
              <a:rPr lang="en-US" sz="1050" dirty="0" smtClean="0"/>
              <a:t>set_directive_interface -mode </a:t>
            </a:r>
            <a:r>
              <a:rPr lang="en-US" sz="1050" dirty="0" err="1" smtClean="0"/>
              <a:t>ap_ctrl_none</a:t>
            </a:r>
            <a:r>
              <a:rPr lang="en-US" sz="1050" dirty="0" smtClean="0"/>
              <a:t> “</a:t>
            </a:r>
            <a:r>
              <a:rPr lang="en-US" sz="1050" dirty="0" err="1" smtClean="0"/>
              <a:t>dct</a:t>
            </a:r>
            <a:r>
              <a:rPr lang="en-US" sz="1050" dirty="0" smtClean="0"/>
              <a:t>“</a:t>
            </a:r>
          </a:p>
          <a:p>
            <a:pPr algn="l"/>
            <a:r>
              <a:rPr lang="en-US" sz="1050" dirty="0" smtClean="0"/>
              <a:t># Default is on</a:t>
            </a:r>
          </a:p>
          <a:p>
            <a:pPr algn="l"/>
            <a:r>
              <a:rPr lang="en-US" sz="1050" dirty="0" smtClean="0"/>
              <a:t># set_directive_interface -mode </a:t>
            </a:r>
            <a:r>
              <a:rPr lang="en-US" sz="1050" dirty="0" err="1" smtClean="0"/>
              <a:t>ap_ctrl_hs</a:t>
            </a:r>
            <a:r>
              <a:rPr lang="en-US" sz="1050" dirty="0" smtClean="0"/>
              <a:t> “</a:t>
            </a:r>
            <a:r>
              <a:rPr lang="en-US" sz="1050" dirty="0" err="1" smtClean="0"/>
              <a:t>dct</a:t>
            </a:r>
            <a:r>
              <a:rPr lang="en-US" sz="1050" dirty="0" smtClean="0"/>
              <a:t>“</a:t>
            </a:r>
          </a:p>
          <a:p>
            <a:pPr algn="l"/>
            <a:endParaRPr lang="en-US" sz="105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937500" y="5633531"/>
            <a:ext cx="3400884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It is recommended to leave the default and use Block Level Handshakes</a:t>
            </a:r>
            <a:endParaRPr lang="en-US" sz="1400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390" y="2904245"/>
            <a:ext cx="4077952" cy="212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module,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List the types of IO abstracted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  <a:p>
            <a:pPr lvl="1"/>
            <a:r>
              <a:rPr lang="en-US" dirty="0"/>
              <a:t>List various basic and optional IO ports handled in </a:t>
            </a:r>
            <a:r>
              <a:rPr lang="en-US" dirty="0" err="1" smtClean="0"/>
              <a:t>Vivado</a:t>
            </a:r>
            <a:r>
              <a:rPr lang="en-US" dirty="0" smtClean="0"/>
              <a:t> HLS</a:t>
            </a:r>
            <a:endParaRPr lang="en-US" dirty="0"/>
          </a:p>
          <a:p>
            <a:pPr lvl="1"/>
            <a:r>
              <a:rPr lang="en-US" dirty="0"/>
              <a:t>State how a design can be synthesized as combinatorial and sequential</a:t>
            </a:r>
          </a:p>
          <a:p>
            <a:pPr lvl="1"/>
            <a:r>
              <a:rPr lang="en-US" dirty="0"/>
              <a:t>Distinguish between block-level and port-level IO protocols</a:t>
            </a:r>
          </a:p>
          <a:p>
            <a:pPr lvl="1"/>
            <a:r>
              <a:rPr lang="en-US" dirty="0"/>
              <a:t>State how pointer interfaces are implemented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Protocol to support pipeline chains: ap_ctrl_chain </a:t>
            </a:r>
          </a:p>
          <a:p>
            <a:pPr lvl="1"/>
            <a:r>
              <a:rPr lang="en-US" dirty="0" smtClean="0"/>
              <a:t>Similar to </a:t>
            </a:r>
            <a:r>
              <a:rPr lang="en-US" dirty="0" err="1" smtClean="0"/>
              <a:t>ap_ctrl_hs</a:t>
            </a:r>
            <a:r>
              <a:rPr lang="en-US" dirty="0" smtClean="0"/>
              <a:t> but with additional signal </a:t>
            </a:r>
            <a:r>
              <a:rPr lang="en-US" dirty="0" err="1" smtClean="0"/>
              <a:t>ap_continue</a:t>
            </a:r>
            <a:endParaRPr lang="en-US" dirty="0" smtClean="0"/>
          </a:p>
          <a:p>
            <a:pPr lvl="1"/>
            <a:r>
              <a:rPr lang="en-US" dirty="0" smtClean="0"/>
              <a:t>Allows </a:t>
            </a:r>
            <a:r>
              <a:rPr lang="en-US" dirty="0"/>
              <a:t>blocks to be easily chained in a pipelined manner </a:t>
            </a:r>
          </a:p>
          <a:p>
            <a:pPr lvl="1"/>
            <a:r>
              <a:rPr lang="en-US" dirty="0"/>
              <a:t>ap_ctrl_chain protocol provides back-pressure in systems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AP_CTRL_CHAIN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7170" name="Picture 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3" y="3783468"/>
            <a:ext cx="10864845" cy="2155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44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AP_CTRL_CHAIN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0" y="1626652"/>
            <a:ext cx="8818639" cy="4737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8809020" y="1762247"/>
            <a:ext cx="3186821" cy="3461602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1313" indent="-341313" algn="l">
              <a:buFont typeface="Arial" panose="020B0604020202020204" pitchFamily="34" charset="0"/>
              <a:buChar char="•"/>
            </a:pPr>
            <a:r>
              <a:rPr lang="en-US" sz="1400" dirty="0" smtClean="0"/>
              <a:t>Asserting </a:t>
            </a:r>
            <a:r>
              <a:rPr lang="en-US" sz="1400" dirty="0"/>
              <a:t>the </a:t>
            </a:r>
            <a:r>
              <a:rPr lang="en-US" sz="1400" dirty="0" err="1"/>
              <a:t>ap_continue</a:t>
            </a:r>
            <a:r>
              <a:rPr lang="en-US" sz="1400" dirty="0"/>
              <a:t> signal Low informs the </a:t>
            </a:r>
            <a:r>
              <a:rPr lang="en-US" sz="1400" dirty="0" smtClean="0"/>
              <a:t>design that </a:t>
            </a:r>
            <a:r>
              <a:rPr lang="en-US" sz="1400" dirty="0"/>
              <a:t>the downstream block that consumes the data is not ready to accept new </a:t>
            </a:r>
            <a:r>
              <a:rPr lang="en-US" sz="1400" dirty="0" smtClean="0"/>
              <a:t>data</a:t>
            </a:r>
          </a:p>
          <a:p>
            <a:pPr marL="341313" indent="-341313" algn="l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344488" indent="-344488" algn="l">
              <a:buFont typeface="Arial" panose="020B0604020202020204" pitchFamily="34" charset="0"/>
              <a:buChar char="•"/>
            </a:pPr>
            <a:r>
              <a:rPr lang="en-US" sz="1400" dirty="0"/>
              <a:t>When </a:t>
            </a:r>
            <a:r>
              <a:rPr lang="en-US" sz="1400" dirty="0" err="1"/>
              <a:t>ap_continue</a:t>
            </a:r>
            <a:r>
              <a:rPr lang="en-US" sz="1400" dirty="0"/>
              <a:t> is asserted Low, the design stalls when it reaches the final state of </a:t>
            </a:r>
            <a:r>
              <a:rPr lang="en-US" sz="1400" dirty="0" smtClean="0"/>
              <a:t>the current </a:t>
            </a:r>
            <a:r>
              <a:rPr lang="en-US" sz="1400" dirty="0"/>
              <a:t>transaction: the output data is presented on the interface, the </a:t>
            </a:r>
            <a:r>
              <a:rPr lang="en-US" sz="1400" dirty="0" err="1"/>
              <a:t>ap_done</a:t>
            </a:r>
            <a:r>
              <a:rPr lang="en-US" sz="1400" dirty="0"/>
              <a:t> signal </a:t>
            </a:r>
            <a:r>
              <a:rPr lang="en-US" sz="1400" dirty="0" smtClean="0"/>
              <a:t>can be </a:t>
            </a:r>
            <a:r>
              <a:rPr lang="en-US" sz="1400" dirty="0"/>
              <a:t>asserted High and the design remains in this state until </a:t>
            </a:r>
            <a:r>
              <a:rPr lang="en-US" sz="1400" dirty="0" err="1"/>
              <a:t>ap_continue</a:t>
            </a:r>
            <a:r>
              <a:rPr lang="en-US" sz="1400" dirty="0"/>
              <a:t> is asserted High</a:t>
            </a: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06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Block Level Protocols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Port Level Protocols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We’ve seen how the function return is validated</a:t>
            </a:r>
          </a:p>
          <a:p>
            <a:pPr lvl="1"/>
            <a:r>
              <a:rPr lang="en-US" dirty="0" smtClean="0"/>
              <a:t>The block level output signal ap_done goes high to indicate the function return is valid</a:t>
            </a:r>
          </a:p>
          <a:p>
            <a:pPr lvl="1"/>
            <a:r>
              <a:rPr lang="en-US" dirty="0" smtClean="0"/>
              <a:t>This allows downstream blocks to correctly sample the output port</a:t>
            </a:r>
          </a:p>
          <a:p>
            <a:pPr lvl="1"/>
            <a:endParaRPr lang="en-US" sz="300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For other outputs, Port Level IO protocols can be added </a:t>
            </a:r>
          </a:p>
          <a:p>
            <a:pPr lvl="1"/>
            <a:r>
              <a:rPr lang="en-US" dirty="0" smtClean="0"/>
              <a:t>Allowing upstream and downstream blocks to synchronize with the other data ports</a:t>
            </a:r>
          </a:p>
          <a:p>
            <a:pPr lvl="1"/>
            <a:r>
              <a:rPr lang="en-US" dirty="0" smtClean="0"/>
              <a:t>The type of protocol depends on the type of C port</a:t>
            </a:r>
          </a:p>
          <a:p>
            <a:pPr lvl="2"/>
            <a:r>
              <a:rPr lang="en-US" dirty="0" smtClean="0"/>
              <a:t>Pass-by-value scalar</a:t>
            </a:r>
          </a:p>
          <a:p>
            <a:pPr lvl="2"/>
            <a:r>
              <a:rPr lang="en-US" dirty="0" smtClean="0"/>
              <a:t>Pass-by-reference pointers (&amp; references in C++)</a:t>
            </a:r>
          </a:p>
          <a:p>
            <a:pPr lvl="2"/>
            <a:r>
              <a:rPr lang="en-US" dirty="0" smtClean="0"/>
              <a:t>Pass-by-reference arrays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Port Level IO protocols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98946" y="2662121"/>
            <a:ext cx="3583533" cy="9698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3413601" y="2662120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56087" y="2777335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/>
              <a:t>ap_return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64910" y="2738930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in1</a:t>
            </a:r>
            <a:endParaRPr lang="en-US" sz="105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64910" y="2913577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In2</a:t>
            </a:r>
            <a:endParaRPr lang="en-US" sz="105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992345" y="285414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92345" y="304616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5172931" y="289255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64284" y="3099494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In3</a:t>
            </a:r>
            <a:endParaRPr lang="en-US" sz="1050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991720" y="323208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544123" y="3171159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ap_done</a:t>
            </a:r>
            <a:endParaRPr lang="en-US" sz="11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19899" y="3353410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ap_start</a:t>
            </a:r>
            <a:endParaRPr lang="en-US" sz="1050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979156" y="346862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5159742" y="328637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554134" y="3370409"/>
            <a:ext cx="6703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ap_idle</a:t>
            </a:r>
            <a:endParaRPr lang="en-US" sz="110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160368" y="348562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8205904" y="2700526"/>
            <a:ext cx="2086362" cy="9698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9253472" y="2700525"/>
            <a:ext cx="10150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downstream</a:t>
            </a:r>
            <a:endParaRPr lang="en-US" sz="11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7788511" y="2777335"/>
            <a:ext cx="46198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data</a:t>
            </a:r>
            <a:endParaRPr lang="en-US" sz="1050" b="1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8199303" y="289254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38807" y="2979134"/>
            <a:ext cx="61106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enable</a:t>
            </a:r>
            <a:endParaRPr lang="en-US" sz="1050" b="1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8198678" y="311172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7" idx="3"/>
            <a:endCxn id="24" idx="1"/>
          </p:cNvCxnSpPr>
          <p:nvPr/>
        </p:nvCxnSpPr>
        <p:spPr>
          <a:xfrm flipV="1">
            <a:off x="6391572" y="2904293"/>
            <a:ext cx="1396939" cy="3847"/>
          </a:xfrm>
          <a:prstGeom prst="line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stCxn id="15" idx="3"/>
            <a:endCxn id="29" idx="1"/>
          </p:cNvCxnSpPr>
          <p:nvPr/>
        </p:nvCxnSpPr>
        <p:spPr>
          <a:xfrm flipV="1">
            <a:off x="6310680" y="3106092"/>
            <a:ext cx="1328127" cy="195872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559539" y="2986359"/>
            <a:ext cx="4748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sum</a:t>
            </a:r>
            <a:endParaRPr lang="en-US" sz="1100" b="1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5172932" y="310157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818039" y="5798936"/>
            <a:ext cx="7883773" cy="30777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The starting point is the type of argument used by the C function</a:t>
            </a:r>
            <a:endParaRPr lang="en-US" sz="1400" b="1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43"/>
          <a:stretch/>
        </p:blipFill>
        <p:spPr bwMode="auto">
          <a:xfrm>
            <a:off x="4090649" y="1685769"/>
            <a:ext cx="6925544" cy="494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an Example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26060" y="4814945"/>
            <a:ext cx="1774344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u="sng" dirty="0" smtClean="0">
                <a:solidFill>
                  <a:srgbClr val="000000"/>
                </a:solidFill>
                <a:latin typeface="Arial"/>
              </a:rPr>
              <a:t>Key: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	: input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IO	: inout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O	: output  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D	: Default Interface</a:t>
            </a:r>
            <a:endParaRPr lang="en-US" sz="105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373" y="1470345"/>
            <a:ext cx="3122793" cy="147732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>
                <a:solidFill>
                  <a:srgbClr val="000000"/>
                </a:solidFill>
              </a:rPr>
              <a:t>#include "</a:t>
            </a:r>
            <a:r>
              <a:rPr lang="en-US" sz="900" b="1" dirty="0" err="1" smtClean="0">
                <a:solidFill>
                  <a:srgbClr val="000000"/>
                </a:solidFill>
              </a:rPr>
              <a:t>adders.h</a:t>
            </a:r>
            <a:r>
              <a:rPr lang="en-US" sz="900" b="1" dirty="0" smtClean="0">
                <a:solidFill>
                  <a:srgbClr val="000000"/>
                </a:solidFill>
              </a:rPr>
              <a:t>"</a:t>
            </a:r>
          </a:p>
          <a:p>
            <a:pPr algn="l"/>
            <a:r>
              <a:rPr lang="en-US" sz="900" b="1" dirty="0" smtClean="0">
                <a:solidFill>
                  <a:srgbClr val="000000"/>
                </a:solidFill>
              </a:rPr>
              <a:t>int adders(int in1, int in2, int *sum) {</a:t>
            </a:r>
          </a:p>
          <a:p>
            <a:pPr algn="l"/>
            <a:r>
              <a:rPr lang="en-US" sz="900" b="1" dirty="0" smtClean="0">
                <a:solidFill>
                  <a:srgbClr val="000000"/>
                </a:solidFill>
              </a:rPr>
              <a:t>	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>
                <a:solidFill>
                  <a:srgbClr val="000000"/>
                </a:solidFill>
              </a:rPr>
              <a:t>	int temp;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>
                <a:solidFill>
                  <a:srgbClr val="000000"/>
                </a:solidFill>
              </a:rPr>
              <a:t>	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>
                <a:solidFill>
                  <a:srgbClr val="000000"/>
                </a:solidFill>
              </a:rPr>
              <a:t>	 *sum = in1 + in2 + *sum;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>
                <a:solidFill>
                  <a:srgbClr val="000000"/>
                </a:solidFill>
              </a:rPr>
              <a:t>               temp = in1 + in2;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>
                <a:solidFill>
                  <a:srgbClr val="000000"/>
                </a:solidFill>
              </a:rPr>
              <a:t>               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>
                <a:solidFill>
                  <a:srgbClr val="000000"/>
                </a:solidFill>
              </a:rPr>
              <a:t>	return  temp;</a:t>
            </a:r>
          </a:p>
          <a:p>
            <a:pPr algn="l"/>
            <a:r>
              <a:rPr lang="en-US" sz="900" b="1" dirty="0" smtClean="0">
                <a:solidFill>
                  <a:srgbClr val="000000"/>
                </a:solidFill>
              </a:rPr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27587" y="1239915"/>
            <a:ext cx="4044273" cy="523220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“Sum” is a pointer which is read and written to : an Inout</a:t>
            </a:r>
            <a:endParaRPr lang="en-US" sz="1400" b="1" dirty="0">
              <a:solidFill>
                <a:srgbClr val="000000"/>
              </a:solidFill>
            </a:endParaRPr>
          </a:p>
        </p:txBody>
      </p:sp>
      <p:cxnSp>
        <p:nvCxnSpPr>
          <p:cNvPr id="12" name="Curved Connector 11"/>
          <p:cNvCxnSpPr>
            <a:stCxn id="10" idx="3"/>
            <a:endCxn id="14" idx="0"/>
          </p:cNvCxnSpPr>
          <p:nvPr/>
        </p:nvCxnSpPr>
        <p:spPr>
          <a:xfrm>
            <a:off x="7271860" y="1501525"/>
            <a:ext cx="292672" cy="359168"/>
          </a:xfrm>
          <a:prstGeom prst="curved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7015892" y="1860693"/>
            <a:ext cx="1097280" cy="384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368318" y="2755535"/>
            <a:ext cx="460740" cy="26883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7" name="Curved Connector 11"/>
          <p:cNvCxnSpPr>
            <a:endCxn id="15" idx="0"/>
          </p:cNvCxnSpPr>
          <p:nvPr/>
        </p:nvCxnSpPr>
        <p:spPr>
          <a:xfrm rot="5400000">
            <a:off x="7348848" y="2494584"/>
            <a:ext cx="510792" cy="11111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8373" y="3304816"/>
            <a:ext cx="2457280" cy="73866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The port for “Sum” can be any of these interface types</a:t>
            </a:r>
            <a:endParaRPr lang="en-US" sz="1400" b="1" dirty="0">
              <a:solidFill>
                <a:srgbClr val="000000"/>
              </a:solidFill>
            </a:endParaRPr>
          </a:p>
        </p:txBody>
      </p:sp>
      <p:grpSp>
        <p:nvGrpSpPr>
          <p:cNvPr id="3" name="Group 45"/>
          <p:cNvGrpSpPr/>
          <p:nvPr/>
        </p:nvGrpSpPr>
        <p:grpSpPr>
          <a:xfrm>
            <a:off x="2715653" y="3674148"/>
            <a:ext cx="1311626" cy="1527068"/>
            <a:chOff x="2037283" y="3635743"/>
            <a:chExt cx="983981" cy="1099028"/>
          </a:xfrm>
        </p:grpSpPr>
        <p:cxnSp>
          <p:nvCxnSpPr>
            <p:cNvPr id="32" name="Curved Connector 11"/>
            <p:cNvCxnSpPr>
              <a:stCxn id="20" idx="3"/>
              <a:endCxn id="21" idx="1"/>
            </p:cNvCxnSpPr>
            <p:nvPr/>
          </p:nvCxnSpPr>
          <p:spPr>
            <a:xfrm>
              <a:off x="2037284" y="3635743"/>
              <a:ext cx="983980" cy="100497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urved Connector 11"/>
            <p:cNvCxnSpPr>
              <a:stCxn id="20" idx="3"/>
              <a:endCxn id="31" idx="1"/>
            </p:cNvCxnSpPr>
            <p:nvPr/>
          </p:nvCxnSpPr>
          <p:spPr>
            <a:xfrm>
              <a:off x="2037283" y="3635743"/>
              <a:ext cx="983979" cy="1099028"/>
            </a:xfrm>
            <a:prstGeom prst="curvedConnector3">
              <a:avLst>
                <a:gd name="adj1" fmla="val 50000"/>
              </a:avLst>
            </a:prstGeom>
            <a:ln>
              <a:solidFill>
                <a:srgbClr val="00206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ounded Rectangle 38"/>
          <p:cNvSpPr/>
          <p:nvPr/>
        </p:nvSpPr>
        <p:spPr>
          <a:xfrm>
            <a:off x="7368318" y="3024370"/>
            <a:ext cx="466667" cy="155678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8374" y="4058999"/>
            <a:ext cx="2457280" cy="738664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00"/>
                </a:solidFill>
              </a:rPr>
              <a:t>The default for  port for “Sum” will be type ap_ovld</a:t>
            </a:r>
            <a:endParaRPr lang="en-US" sz="1400" b="1" dirty="0">
              <a:solidFill>
                <a:srgbClr val="000000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7344283" y="4120571"/>
            <a:ext cx="511933" cy="192025"/>
          </a:xfrm>
          <a:prstGeom prst="roundRect">
            <a:avLst/>
          </a:prstGeom>
          <a:noFill/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7" name="Group 51"/>
          <p:cNvGrpSpPr/>
          <p:nvPr/>
        </p:nvGrpSpPr>
        <p:grpSpPr>
          <a:xfrm>
            <a:off x="4101486" y="4070639"/>
            <a:ext cx="3242797" cy="262128"/>
            <a:chOff x="2824625" y="4038965"/>
            <a:chExt cx="2640796" cy="192025"/>
          </a:xfrm>
        </p:grpSpPr>
        <p:sp>
          <p:nvSpPr>
            <p:cNvPr id="49" name="Rounded Rectangle 48"/>
            <p:cNvSpPr/>
            <p:nvPr/>
          </p:nvSpPr>
          <p:spPr>
            <a:xfrm>
              <a:off x="2824625" y="4038965"/>
              <a:ext cx="1190555" cy="192025"/>
            </a:xfrm>
            <a:prstGeom prst="roundRect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>
                <a:solidFill>
                  <a:srgbClr val="FFFFFF"/>
                </a:solidFill>
              </a:endParaRPr>
            </a:p>
          </p:txBody>
        </p:sp>
        <p:cxnSp>
          <p:nvCxnSpPr>
            <p:cNvPr id="51" name="Straight Arrow Connector 50"/>
            <p:cNvCxnSpPr>
              <a:stCxn id="48" idx="1"/>
              <a:endCxn id="49" idx="3"/>
            </p:cNvCxnSpPr>
            <p:nvPr/>
          </p:nvCxnSpPr>
          <p:spPr>
            <a:xfrm flipH="1" flipV="1">
              <a:off x="4015180" y="4134978"/>
              <a:ext cx="1450241" cy="6989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Slide Number Placeholder 3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IO Level Protocols 22- </a:t>
            </a:r>
            <a:fld id="{060BD193-E118-4B16-863C-C8C12C675E3E}" type="slidenum">
              <a:rPr>
                <a:solidFill>
                  <a:srgbClr val="000000"/>
                </a:solidFill>
              </a:rPr>
              <a:pPr>
                <a:defRPr/>
              </a:pPr>
              <a:t>24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41" name="Footer Placeholder 4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Copyright 2015 Xilinx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6925901" y="5088048"/>
            <a:ext cx="1376127" cy="226336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3" name="Rounded Rectangle 42"/>
          <p:cNvSpPr/>
          <p:nvPr/>
        </p:nvSpPr>
        <p:spPr bwMode="auto">
          <a:xfrm>
            <a:off x="4101486" y="3078480"/>
            <a:ext cx="1461956" cy="1502670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sp>
        <p:nvSpPr>
          <p:cNvPr id="45" name="Rounded Rectangle 44"/>
          <p:cNvSpPr/>
          <p:nvPr/>
        </p:nvSpPr>
        <p:spPr bwMode="auto">
          <a:xfrm>
            <a:off x="4101486" y="4861712"/>
            <a:ext cx="1461956" cy="452672"/>
          </a:xfrm>
          <a:prstGeom prst="roundRect">
            <a:avLst/>
          </a:prstGeom>
          <a:noFill/>
          <a:ln w="381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31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20" grpId="0" animBg="1"/>
      <p:bldP spid="39" grpId="0" animBg="1"/>
      <p:bldP spid="47" grpId="0" animBg="1"/>
      <p:bldP spid="48" grpId="0" animBg="1"/>
      <p:bldP spid="24" grpId="0" animBg="1"/>
      <p:bldP spid="43" grpId="0" animBg="1"/>
      <p:bldP spid="4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609441" y="1410088"/>
            <a:ext cx="10975336" cy="4268337"/>
          </a:xfrm>
        </p:spPr>
        <p:txBody>
          <a:bodyPr/>
          <a:lstStyle/>
          <a:p>
            <a:r>
              <a:rPr lang="en-US" dirty="0" smtClean="0"/>
              <a:t>Multiple interface protocols </a:t>
            </a:r>
          </a:p>
          <a:p>
            <a:pPr lvl="1"/>
            <a:r>
              <a:rPr lang="en-US" sz="1600" dirty="0" smtClean="0"/>
              <a:t>Every combination of C argument </a:t>
            </a:r>
            <a:br>
              <a:rPr lang="en-US" sz="1600" dirty="0" smtClean="0"/>
            </a:br>
            <a:r>
              <a:rPr lang="en-US" sz="1600" dirty="0" smtClean="0"/>
              <a:t>and port protocol </a:t>
            </a:r>
            <a:r>
              <a:rPr lang="en-US" sz="1600" u="sng" dirty="0" smtClean="0"/>
              <a:t>is not </a:t>
            </a:r>
            <a:r>
              <a:rPr lang="en-US" sz="1600" dirty="0" smtClean="0"/>
              <a:t>supported</a:t>
            </a:r>
          </a:p>
          <a:p>
            <a:pPr lvl="1"/>
            <a:r>
              <a:rPr lang="en-US" sz="1600" dirty="0" smtClean="0"/>
              <a:t>It may require a code modification </a:t>
            </a:r>
            <a:br>
              <a:rPr lang="en-US" sz="1600" dirty="0" smtClean="0"/>
            </a:br>
            <a:r>
              <a:rPr lang="en-US" sz="1600" dirty="0" smtClean="0"/>
              <a:t>to implement a specific IO protocol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Types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418" y="3107539"/>
            <a:ext cx="170412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u="sng" dirty="0" smtClean="0">
                <a:solidFill>
                  <a:srgbClr val="000000"/>
                </a:solidFill>
                <a:latin typeface="Arial"/>
              </a:rPr>
              <a:t>Key: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	: input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IO	: inout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O	: output  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D	: Default Interface</a:t>
            </a:r>
            <a:endParaRPr lang="en-US" sz="105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IO Level Protocols 22- </a:t>
            </a:r>
            <a:fld id="{060BD193-E118-4B16-863C-C8C12C675E3E}" type="slidenum">
              <a:rPr>
                <a:solidFill>
                  <a:srgbClr val="000000"/>
                </a:solidFill>
              </a:rPr>
              <a:pPr>
                <a:defRPr/>
              </a:pPr>
              <a:t>25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Copyright 2015 Xilinx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3775" y="1542554"/>
            <a:ext cx="10087384" cy="4945852"/>
            <a:chOff x="780646" y="1685769"/>
            <a:chExt cx="10087384" cy="4945852"/>
          </a:xfrm>
        </p:grpSpPr>
        <p:sp>
          <p:nvSpPr>
            <p:cNvPr id="38" name="Snip Same Side Corner Rectangle 37"/>
            <p:cNvSpPr/>
            <p:nvPr/>
          </p:nvSpPr>
          <p:spPr>
            <a:xfrm rot="16200000">
              <a:off x="2096477" y="1741996"/>
              <a:ext cx="491130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1839" y="3147796"/>
              <a:ext cx="215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No IO Protocol</a:t>
              </a:r>
            </a:p>
          </p:txBody>
        </p:sp>
        <p:sp>
          <p:nvSpPr>
            <p:cNvPr id="43" name="Snip Same Side Corner Rectangle 42"/>
            <p:cNvSpPr/>
            <p:nvPr/>
          </p:nvSpPr>
          <p:spPr>
            <a:xfrm rot="16200000">
              <a:off x="1847076" y="2524686"/>
              <a:ext cx="989939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1838" y="3932979"/>
              <a:ext cx="3020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Wire handshake protocols</a:t>
              </a:r>
            </a:p>
          </p:txBody>
        </p:sp>
        <p:sp>
          <p:nvSpPr>
            <p:cNvPr id="46" name="Snip Same Side Corner Rectangle 45"/>
            <p:cNvSpPr/>
            <p:nvPr/>
          </p:nvSpPr>
          <p:spPr>
            <a:xfrm rot="16200000">
              <a:off x="2106421" y="3291027"/>
              <a:ext cx="471248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1840" y="4659874"/>
              <a:ext cx="2866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Memory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 </a:t>
              </a:r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: RAM</a:t>
              </a:r>
            </a:p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	          : FIFO</a:t>
              </a:r>
            </a:p>
          </p:txBody>
        </p:sp>
        <p:sp>
          <p:nvSpPr>
            <p:cNvPr id="52" name="Snip Same Side Corner Rectangle 51"/>
            <p:cNvSpPr/>
            <p:nvPr/>
          </p:nvSpPr>
          <p:spPr>
            <a:xfrm rot="16200000">
              <a:off x="2227953" y="3669322"/>
              <a:ext cx="228183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4681" y="5109432"/>
              <a:ext cx="21501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Bus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</a:t>
              </a:r>
              <a:endParaRPr lang="en-US" sz="1200" b="1" dirty="0" smtClea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" name="Snip Same Side Corner Rectangle 54"/>
            <p:cNvSpPr/>
            <p:nvPr/>
          </p:nvSpPr>
          <p:spPr>
            <a:xfrm rot="16200000">
              <a:off x="2014084" y="4160799"/>
              <a:ext cx="655920" cy="3122791"/>
            </a:xfrm>
            <a:prstGeom prst="snip2Same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3770" y="5583694"/>
              <a:ext cx="2710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Block Level Protocol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1840" y="6050155"/>
              <a:ext cx="3020407" cy="57708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rgbClr val="000000"/>
                  </a:solidFill>
                </a:rPr>
                <a:t>Block level protocols can be applied to the return port - but the port can be omitted and just the function name specified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sp>
          <p:nvSpPr>
            <p:cNvPr id="22" name="Slide Number Placeholder 4"/>
            <p:cNvSpPr txBox="1">
              <a:spLocks/>
            </p:cNvSpPr>
            <p:nvPr/>
          </p:nvSpPr>
          <p:spPr>
            <a:xfrm>
              <a:off x="926941" y="6347781"/>
              <a:ext cx="1117309" cy="244475"/>
            </a:xfrm>
            <a:prstGeom prst="rect">
              <a:avLst/>
            </a:prstGeom>
          </p:spPr>
          <p:txBody>
            <a:bodyPr/>
            <a:lstStyle/>
            <a:p>
              <a:pPr algn="l" defTabSz="457200">
                <a:defRPr/>
              </a:pPr>
              <a:r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t>22- </a:t>
              </a:r>
              <a:fld id="{0E88F696-905B-490D-9D4B-033243675593}" type="slidenum"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pPr algn="l" defTabSz="457200">
                  <a:defRPr/>
                </a:pPr>
                <a:t>25</a:t>
              </a:fld>
              <a:endParaRPr lang="en-US" sz="1000" dirty="0">
                <a:solidFill>
                  <a:srgbClr val="FFFFFF"/>
                </a:solidFill>
                <a:ea typeface="ＭＳ Ｐゴシック" pitchFamily="34" charset="-128"/>
                <a:cs typeface="Arial" charset="0"/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3"/>
            <a:stretch/>
          </p:blipFill>
          <p:spPr bwMode="auto">
            <a:xfrm>
              <a:off x="3942486" y="1685769"/>
              <a:ext cx="6925544" cy="494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51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91099"/>
          </a:xfrm>
        </p:spPr>
        <p:txBody>
          <a:bodyPr/>
          <a:lstStyle/>
          <a:p>
            <a:r>
              <a:rPr lang="en-US" dirty="0" smtClean="0"/>
              <a:t>The default port protocols</a:t>
            </a:r>
          </a:p>
          <a:p>
            <a:pPr lvl="1"/>
            <a:r>
              <a:rPr lang="en-US" dirty="0" smtClean="0"/>
              <a:t>Inputs: ap_none</a:t>
            </a:r>
          </a:p>
          <a:p>
            <a:pPr lvl="1"/>
            <a:r>
              <a:rPr lang="en-US" dirty="0" smtClean="0"/>
              <a:t>Outputs: ap_vld</a:t>
            </a:r>
          </a:p>
          <a:p>
            <a:pPr lvl="1"/>
            <a:r>
              <a:rPr lang="en-US" dirty="0" smtClean="0"/>
              <a:t>Inout: ap_ovld</a:t>
            </a:r>
          </a:p>
          <a:p>
            <a:pPr lvl="2"/>
            <a:r>
              <a:rPr lang="en-US" dirty="0" smtClean="0"/>
              <a:t>In port gets ap_none</a:t>
            </a:r>
          </a:p>
          <a:p>
            <a:pPr lvl="2"/>
            <a:r>
              <a:rPr lang="en-US" dirty="0" smtClean="0"/>
              <a:t>Out port gets ap_vld</a:t>
            </a:r>
          </a:p>
          <a:p>
            <a:pPr lvl="1"/>
            <a:r>
              <a:rPr lang="en-US" dirty="0" smtClean="0"/>
              <a:t>Arrays: ap_memory</a:t>
            </a:r>
          </a:p>
          <a:p>
            <a:pPr lvl="1"/>
            <a:r>
              <a:rPr lang="en-US" dirty="0" smtClean="0"/>
              <a:t>All shown as the default (D) on previous slide</a:t>
            </a:r>
          </a:p>
          <a:p>
            <a:r>
              <a:rPr lang="en-US" dirty="0" smtClean="0"/>
              <a:t>Result of the default protocols</a:t>
            </a:r>
          </a:p>
          <a:p>
            <a:pPr lvl="1"/>
            <a:r>
              <a:rPr lang="en-US" dirty="0" smtClean="0"/>
              <a:t>No protocol for input ports</a:t>
            </a:r>
          </a:p>
          <a:p>
            <a:pPr lvl="2"/>
            <a:r>
              <a:rPr lang="en-US" dirty="0" smtClean="0"/>
              <a:t>They should be held stable for the entire transaction</a:t>
            </a:r>
          </a:p>
          <a:p>
            <a:pPr lvl="2"/>
            <a:r>
              <a:rPr lang="en-US" dirty="0" smtClean="0"/>
              <a:t>There is no way to know when the input will be read</a:t>
            </a:r>
          </a:p>
          <a:p>
            <a:pPr lvl="1"/>
            <a:r>
              <a:rPr lang="en-US" dirty="0" smtClean="0"/>
              <a:t>Output writes have an accompanying output valid signal which can be used to validate them</a:t>
            </a:r>
          </a:p>
          <a:p>
            <a:pPr lvl="1"/>
            <a:r>
              <a:rPr lang="en-US" dirty="0" smtClean="0"/>
              <a:t>Arrays will default to RAM interfaces (2-port RAM is the default RAM)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Default IO Protocols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84867" y="1903740"/>
            <a:ext cx="5170526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The </a:t>
            </a:r>
            <a:r>
              <a:rPr lang="en-US" sz="1200" b="1" dirty="0" err="1" smtClean="0"/>
              <a:t>Vivado</a:t>
            </a:r>
            <a:r>
              <a:rPr lang="en-US" sz="1200" b="1" dirty="0" smtClean="0"/>
              <a:t> HLS shell/console always shows the results of interface synthesis</a:t>
            </a:r>
            <a:endParaRPr lang="en-US" sz="1200" b="1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452" y="2444198"/>
            <a:ext cx="6588346" cy="588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775199"/>
          </a:xfrm>
        </p:spPr>
        <p:txBody>
          <a:bodyPr/>
          <a:lstStyle/>
          <a:p>
            <a:r>
              <a:rPr lang="en-US" dirty="0" smtClean="0"/>
              <a:t>Select the port in the Directives pane to specify a </a:t>
            </a:r>
            <a:br>
              <a:rPr lang="en-US" dirty="0" smtClean="0"/>
            </a:br>
            <a:r>
              <a:rPr lang="en-US" dirty="0" smtClean="0"/>
              <a:t>protocol</a:t>
            </a:r>
          </a:p>
          <a:p>
            <a:pPr lvl="1"/>
            <a:r>
              <a:rPr lang="en-US" dirty="0" smtClean="0"/>
              <a:t>Select the port</a:t>
            </a:r>
          </a:p>
          <a:p>
            <a:pPr lvl="1"/>
            <a:r>
              <a:rPr lang="en-US" dirty="0" smtClean="0"/>
              <a:t>Right-click and choose Interface</a:t>
            </a:r>
          </a:p>
          <a:p>
            <a:pPr lvl="1"/>
            <a:r>
              <a:rPr lang="en-US" dirty="0" smtClean="0"/>
              <a:t>Select the protocol from the drop-down menu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Or apply using Tcl or Pragma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Specifying IO Protocols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195" y="1994356"/>
            <a:ext cx="4754562" cy="400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609441" y="1410088"/>
            <a:ext cx="10975336" cy="4268337"/>
          </a:xfrm>
        </p:spPr>
        <p:txBody>
          <a:bodyPr/>
          <a:lstStyle/>
          <a:p>
            <a:r>
              <a:rPr lang="en-US" dirty="0" smtClean="0"/>
              <a:t>Multiple interface protocols </a:t>
            </a:r>
          </a:p>
          <a:p>
            <a:pPr lvl="1"/>
            <a:r>
              <a:rPr lang="en-US" sz="1600" dirty="0" smtClean="0"/>
              <a:t>Every combination of C argument </a:t>
            </a:r>
            <a:br>
              <a:rPr lang="en-US" sz="1600" dirty="0" smtClean="0"/>
            </a:br>
            <a:r>
              <a:rPr lang="en-US" sz="1600" dirty="0" smtClean="0"/>
              <a:t>and port protocol </a:t>
            </a:r>
            <a:r>
              <a:rPr lang="en-US" sz="1600" u="sng" dirty="0" smtClean="0"/>
              <a:t>is not </a:t>
            </a:r>
            <a:r>
              <a:rPr lang="en-US" sz="1600" dirty="0" smtClean="0"/>
              <a:t>supported</a:t>
            </a:r>
          </a:p>
          <a:p>
            <a:pPr lvl="1"/>
            <a:r>
              <a:rPr lang="en-US" sz="1600" dirty="0" smtClean="0"/>
              <a:t>It may require a code modification </a:t>
            </a:r>
            <a:br>
              <a:rPr lang="en-US" sz="1600" dirty="0" smtClean="0"/>
            </a:br>
            <a:r>
              <a:rPr lang="en-US" sz="1600" dirty="0" smtClean="0"/>
              <a:t>to implement a specific IO protocol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Types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418" y="3107539"/>
            <a:ext cx="170412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u="sng" dirty="0" smtClean="0">
                <a:solidFill>
                  <a:srgbClr val="000000"/>
                </a:solidFill>
                <a:latin typeface="Arial"/>
              </a:rPr>
              <a:t>Key: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	: input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IO	: inout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O	: output  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D	: Default Interface</a:t>
            </a:r>
            <a:endParaRPr lang="en-US" sz="105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IO Level Protocols 22- </a:t>
            </a:r>
            <a:fld id="{060BD193-E118-4B16-863C-C8C12C675E3E}" type="slidenum">
              <a:rPr>
                <a:solidFill>
                  <a:srgbClr val="000000"/>
                </a:solidFill>
              </a:rPr>
              <a:pPr>
                <a:defRPr/>
              </a:pPr>
              <a:t>28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Copyright 2015 Xilinx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3775" y="1542554"/>
            <a:ext cx="10087384" cy="4945852"/>
            <a:chOff x="780646" y="1685769"/>
            <a:chExt cx="10087384" cy="4945852"/>
          </a:xfrm>
        </p:grpSpPr>
        <p:sp>
          <p:nvSpPr>
            <p:cNvPr id="38" name="Snip Same Side Corner Rectangle 37"/>
            <p:cNvSpPr/>
            <p:nvPr/>
          </p:nvSpPr>
          <p:spPr>
            <a:xfrm rot="16200000">
              <a:off x="2096477" y="1741996"/>
              <a:ext cx="491130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1839" y="3147796"/>
              <a:ext cx="215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No IO Protocol</a:t>
              </a:r>
            </a:p>
          </p:txBody>
        </p:sp>
        <p:sp>
          <p:nvSpPr>
            <p:cNvPr id="43" name="Snip Same Side Corner Rectangle 42"/>
            <p:cNvSpPr/>
            <p:nvPr/>
          </p:nvSpPr>
          <p:spPr>
            <a:xfrm rot="16200000">
              <a:off x="1847076" y="2524686"/>
              <a:ext cx="989939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1838" y="3932979"/>
              <a:ext cx="3020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Wire handshake protocols</a:t>
              </a:r>
            </a:p>
          </p:txBody>
        </p:sp>
        <p:sp>
          <p:nvSpPr>
            <p:cNvPr id="46" name="Snip Same Side Corner Rectangle 45"/>
            <p:cNvSpPr/>
            <p:nvPr/>
          </p:nvSpPr>
          <p:spPr>
            <a:xfrm rot="16200000">
              <a:off x="2106421" y="3291027"/>
              <a:ext cx="471248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1840" y="4659874"/>
              <a:ext cx="2866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Memory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 </a:t>
              </a:r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: RAM</a:t>
              </a:r>
            </a:p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	          : FIFO</a:t>
              </a:r>
            </a:p>
          </p:txBody>
        </p:sp>
        <p:sp>
          <p:nvSpPr>
            <p:cNvPr id="52" name="Snip Same Side Corner Rectangle 51"/>
            <p:cNvSpPr/>
            <p:nvPr/>
          </p:nvSpPr>
          <p:spPr>
            <a:xfrm rot="16200000">
              <a:off x="2227953" y="3669322"/>
              <a:ext cx="228183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4681" y="5109432"/>
              <a:ext cx="21501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Bus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</a:t>
              </a:r>
              <a:endParaRPr lang="en-US" sz="1200" b="1" dirty="0" smtClea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" name="Snip Same Side Corner Rectangle 54"/>
            <p:cNvSpPr/>
            <p:nvPr/>
          </p:nvSpPr>
          <p:spPr>
            <a:xfrm rot="16200000">
              <a:off x="2014084" y="4160799"/>
              <a:ext cx="655920" cy="3122791"/>
            </a:xfrm>
            <a:prstGeom prst="snip2Same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3770" y="5583694"/>
              <a:ext cx="2710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Block Level Protocol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1840" y="6050155"/>
              <a:ext cx="3020407" cy="57708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rgbClr val="000000"/>
                  </a:solidFill>
                </a:rPr>
                <a:t>Block level protocols can be applied to the return port - but the port can be omitted and just the function name specified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sp>
          <p:nvSpPr>
            <p:cNvPr id="22" name="Slide Number Placeholder 4"/>
            <p:cNvSpPr txBox="1">
              <a:spLocks/>
            </p:cNvSpPr>
            <p:nvPr/>
          </p:nvSpPr>
          <p:spPr>
            <a:xfrm>
              <a:off x="926941" y="6347781"/>
              <a:ext cx="1117309" cy="244475"/>
            </a:xfrm>
            <a:prstGeom prst="rect">
              <a:avLst/>
            </a:prstGeom>
          </p:spPr>
          <p:txBody>
            <a:bodyPr/>
            <a:lstStyle/>
            <a:p>
              <a:pPr algn="l" defTabSz="457200">
                <a:defRPr/>
              </a:pPr>
              <a:r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t>22- </a:t>
              </a:r>
              <a:fld id="{0E88F696-905B-490D-9D4B-033243675593}" type="slidenum"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pPr algn="l" defTabSz="457200">
                  <a:defRPr/>
                </a:pPr>
                <a:t>28</a:t>
              </a:fld>
              <a:endParaRPr lang="en-US" sz="1000" dirty="0">
                <a:solidFill>
                  <a:srgbClr val="FFFFFF"/>
                </a:solidFill>
                <a:ea typeface="ＭＳ Ｐゴシック" pitchFamily="34" charset="-128"/>
                <a:cs typeface="Arial" charset="0"/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3"/>
            <a:stretch/>
          </p:blipFill>
          <p:spPr bwMode="auto">
            <a:xfrm>
              <a:off x="3942486" y="1685769"/>
              <a:ext cx="6925544" cy="494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Snip Same Side Corner Rectangle 20"/>
          <p:cNvSpPr/>
          <p:nvPr/>
        </p:nvSpPr>
        <p:spPr>
          <a:xfrm rot="16200000">
            <a:off x="3207672" y="1598780"/>
            <a:ext cx="491130" cy="3122791"/>
          </a:xfrm>
          <a:prstGeom prst="snip2Same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749799"/>
          </a:xfrm>
        </p:spPr>
        <p:txBody>
          <a:bodyPr/>
          <a:lstStyle/>
          <a:p>
            <a:r>
              <a:rPr lang="en-US" dirty="0" smtClean="0"/>
              <a:t>AP_NONE: The default protocol for input ports</a:t>
            </a:r>
          </a:p>
          <a:p>
            <a:pPr lvl="1"/>
            <a:r>
              <a:rPr lang="en-US" dirty="0" smtClean="0"/>
              <a:t>Protocol ap_none means that no additional protocol signals are added</a:t>
            </a:r>
          </a:p>
          <a:p>
            <a:pPr lvl="1"/>
            <a:r>
              <a:rPr lang="en-US" dirty="0" smtClean="0"/>
              <a:t>The port will be implemented as just a data port</a:t>
            </a:r>
          </a:p>
          <a:p>
            <a:r>
              <a:rPr lang="en-US" dirty="0" smtClean="0"/>
              <a:t>Other ports can be specified as ap_none</a:t>
            </a:r>
          </a:p>
          <a:p>
            <a:pPr lvl="1"/>
            <a:r>
              <a:rPr lang="en-US" dirty="0" smtClean="0"/>
              <a:t>Except arrays which must be a RAM or FIFO interface</a:t>
            </a:r>
          </a:p>
          <a:p>
            <a:r>
              <a:rPr lang="en-US" dirty="0" smtClean="0"/>
              <a:t>AP_STABLE: An ap_none with fanout benefits</a:t>
            </a:r>
          </a:p>
          <a:p>
            <a:pPr lvl="1"/>
            <a:r>
              <a:rPr lang="en-US" b="0" dirty="0" smtClean="0"/>
              <a:t>The </a:t>
            </a:r>
            <a:r>
              <a:rPr lang="en-US" b="0" dirty="0"/>
              <a:t>ap_stable type informs High-Level Synthesis that the data applied to </a:t>
            </a:r>
            <a:r>
              <a:rPr lang="en-US" b="0" dirty="0" smtClean="0"/>
              <a:t>this port </a:t>
            </a:r>
            <a:r>
              <a:rPr lang="en-US" b="0" dirty="0"/>
              <a:t>remains stable during normal operation, but is not a constant value that could </a:t>
            </a:r>
            <a:r>
              <a:rPr lang="en-US" b="0" dirty="0" smtClean="0"/>
              <a:t>be optimized</a:t>
            </a:r>
            <a:r>
              <a:rPr lang="en-US" b="0" dirty="0"/>
              <a:t>, and the port is not required to be </a:t>
            </a:r>
            <a:r>
              <a:rPr lang="en-US" b="0" dirty="0" smtClean="0"/>
              <a:t>registered</a:t>
            </a:r>
          </a:p>
          <a:p>
            <a:pPr lvl="1"/>
            <a:r>
              <a:rPr lang="en-US" dirty="0" smtClean="0"/>
              <a:t>T</a:t>
            </a:r>
            <a:r>
              <a:rPr lang="en-US" b="0" dirty="0" smtClean="0"/>
              <a:t>ypically </a:t>
            </a:r>
            <a:r>
              <a:rPr lang="en-US" b="0" dirty="0"/>
              <a:t>used for ports that provides configuration data - data </a:t>
            </a:r>
            <a:r>
              <a:rPr lang="en-US" b="0" dirty="0" smtClean="0"/>
              <a:t>that can </a:t>
            </a:r>
            <a:r>
              <a:rPr lang="en-US" b="0" dirty="0"/>
              <a:t>change but remains stable during normal operation (configuration data is typically </a:t>
            </a:r>
            <a:r>
              <a:rPr lang="en-US" b="0" dirty="0" smtClean="0"/>
              <a:t>only changed </a:t>
            </a:r>
            <a:r>
              <a:rPr lang="en-US" b="0" dirty="0"/>
              <a:t>during or before a reset)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IO Protocol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>
                <a:solidFill>
                  <a:schemeClr val="tx1"/>
                </a:solidFill>
              </a:rPr>
              <a:t>Introduction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Block Level Protocols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Port Level Protocols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609441" y="1410088"/>
            <a:ext cx="10975336" cy="4268337"/>
          </a:xfrm>
        </p:spPr>
        <p:txBody>
          <a:bodyPr/>
          <a:lstStyle/>
          <a:p>
            <a:r>
              <a:rPr lang="en-US" dirty="0" smtClean="0"/>
              <a:t>Multiple interface protocols </a:t>
            </a:r>
          </a:p>
          <a:p>
            <a:pPr lvl="1"/>
            <a:r>
              <a:rPr lang="en-US" sz="1600" dirty="0" smtClean="0"/>
              <a:t>Every combination of C argument </a:t>
            </a:r>
            <a:br>
              <a:rPr lang="en-US" sz="1600" dirty="0" smtClean="0"/>
            </a:br>
            <a:r>
              <a:rPr lang="en-US" sz="1600" dirty="0" smtClean="0"/>
              <a:t>and port protocol </a:t>
            </a:r>
            <a:r>
              <a:rPr lang="en-US" sz="1600" u="sng" dirty="0" smtClean="0"/>
              <a:t>is not </a:t>
            </a:r>
            <a:r>
              <a:rPr lang="en-US" sz="1600" dirty="0" smtClean="0"/>
              <a:t>supported</a:t>
            </a:r>
          </a:p>
          <a:p>
            <a:pPr lvl="1"/>
            <a:r>
              <a:rPr lang="en-US" sz="1600" dirty="0" smtClean="0"/>
              <a:t>It may require a code modification </a:t>
            </a:r>
            <a:br>
              <a:rPr lang="en-US" sz="1600" dirty="0" smtClean="0"/>
            </a:br>
            <a:r>
              <a:rPr lang="en-US" sz="1600" dirty="0" smtClean="0"/>
              <a:t>to implement a specific IO protocol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Types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418" y="3107539"/>
            <a:ext cx="170412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u="sng" dirty="0" smtClean="0">
                <a:solidFill>
                  <a:srgbClr val="000000"/>
                </a:solidFill>
                <a:latin typeface="Arial"/>
              </a:rPr>
              <a:t>Key: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	: input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IO	: inout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O	: output  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D	: Default Interface</a:t>
            </a:r>
            <a:endParaRPr lang="en-US" sz="105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IO Level Protocols 22- </a:t>
            </a:r>
            <a:fld id="{060BD193-E118-4B16-863C-C8C12C675E3E}" type="slidenum">
              <a:rPr>
                <a:solidFill>
                  <a:srgbClr val="000000"/>
                </a:solidFill>
              </a:rPr>
              <a:pPr>
                <a:defRPr/>
              </a:pPr>
              <a:t>30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Copyright 2015 Xilinx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3775" y="1542554"/>
            <a:ext cx="10087384" cy="4945852"/>
            <a:chOff x="780646" y="1685769"/>
            <a:chExt cx="10087384" cy="4945852"/>
          </a:xfrm>
        </p:grpSpPr>
        <p:sp>
          <p:nvSpPr>
            <p:cNvPr id="38" name="Snip Same Side Corner Rectangle 37"/>
            <p:cNvSpPr/>
            <p:nvPr/>
          </p:nvSpPr>
          <p:spPr>
            <a:xfrm rot="16200000">
              <a:off x="2096477" y="1741996"/>
              <a:ext cx="491130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1839" y="3147796"/>
              <a:ext cx="215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No IO Protocol</a:t>
              </a:r>
            </a:p>
          </p:txBody>
        </p:sp>
        <p:sp>
          <p:nvSpPr>
            <p:cNvPr id="43" name="Snip Same Side Corner Rectangle 42"/>
            <p:cNvSpPr/>
            <p:nvPr/>
          </p:nvSpPr>
          <p:spPr>
            <a:xfrm rot="16200000">
              <a:off x="1847076" y="2524686"/>
              <a:ext cx="989939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1838" y="3932979"/>
              <a:ext cx="3020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Wire handshake protocols</a:t>
              </a:r>
            </a:p>
          </p:txBody>
        </p:sp>
        <p:sp>
          <p:nvSpPr>
            <p:cNvPr id="46" name="Snip Same Side Corner Rectangle 45"/>
            <p:cNvSpPr/>
            <p:nvPr/>
          </p:nvSpPr>
          <p:spPr>
            <a:xfrm rot="16200000">
              <a:off x="2106421" y="3291027"/>
              <a:ext cx="471248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1840" y="4659874"/>
              <a:ext cx="2866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Memory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 </a:t>
              </a:r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: RAM</a:t>
              </a:r>
            </a:p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	          : FIFO</a:t>
              </a:r>
            </a:p>
          </p:txBody>
        </p:sp>
        <p:sp>
          <p:nvSpPr>
            <p:cNvPr id="52" name="Snip Same Side Corner Rectangle 51"/>
            <p:cNvSpPr/>
            <p:nvPr/>
          </p:nvSpPr>
          <p:spPr>
            <a:xfrm rot="16200000">
              <a:off x="2227953" y="3669322"/>
              <a:ext cx="228183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4681" y="5109432"/>
              <a:ext cx="21501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Bus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</a:t>
              </a:r>
              <a:endParaRPr lang="en-US" sz="1200" b="1" dirty="0" smtClea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" name="Snip Same Side Corner Rectangle 54"/>
            <p:cNvSpPr/>
            <p:nvPr/>
          </p:nvSpPr>
          <p:spPr>
            <a:xfrm rot="16200000">
              <a:off x="2014084" y="4160799"/>
              <a:ext cx="655920" cy="3122791"/>
            </a:xfrm>
            <a:prstGeom prst="snip2Same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3770" y="5583694"/>
              <a:ext cx="2710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Block Level Protocol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1840" y="6050155"/>
              <a:ext cx="3020407" cy="57708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rgbClr val="000000"/>
                  </a:solidFill>
                </a:rPr>
                <a:t>Block level protocols can be applied to the return port - but the port can be omitted and just the function name specified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sp>
          <p:nvSpPr>
            <p:cNvPr id="22" name="Slide Number Placeholder 4"/>
            <p:cNvSpPr txBox="1">
              <a:spLocks/>
            </p:cNvSpPr>
            <p:nvPr/>
          </p:nvSpPr>
          <p:spPr>
            <a:xfrm>
              <a:off x="926941" y="6347781"/>
              <a:ext cx="1117309" cy="244475"/>
            </a:xfrm>
            <a:prstGeom prst="rect">
              <a:avLst/>
            </a:prstGeom>
          </p:spPr>
          <p:txBody>
            <a:bodyPr/>
            <a:lstStyle/>
            <a:p>
              <a:pPr algn="l" defTabSz="457200">
                <a:defRPr/>
              </a:pPr>
              <a:r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t>22- </a:t>
              </a:r>
              <a:fld id="{0E88F696-905B-490D-9D4B-033243675593}" type="slidenum"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pPr algn="l" defTabSz="457200">
                  <a:defRPr/>
                </a:pPr>
                <a:t>30</a:t>
              </a:fld>
              <a:endParaRPr lang="en-US" sz="1000" dirty="0">
                <a:solidFill>
                  <a:srgbClr val="FFFFFF"/>
                </a:solidFill>
                <a:ea typeface="ＭＳ Ｐゴシック" pitchFamily="34" charset="-128"/>
                <a:cs typeface="Arial" charset="0"/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3"/>
            <a:stretch/>
          </p:blipFill>
          <p:spPr bwMode="auto">
            <a:xfrm>
              <a:off x="3942486" y="1685769"/>
              <a:ext cx="6925544" cy="494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Snip Same Side Corner Rectangle 20"/>
          <p:cNvSpPr/>
          <p:nvPr/>
        </p:nvSpPr>
        <p:spPr>
          <a:xfrm rot="16200000">
            <a:off x="2975963" y="2387232"/>
            <a:ext cx="978418" cy="3122791"/>
          </a:xfrm>
          <a:prstGeom prst="snip2Same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00599"/>
          </a:xfrm>
        </p:spPr>
        <p:txBody>
          <a:bodyPr>
            <a:noAutofit/>
          </a:bodyPr>
          <a:lstStyle/>
          <a:p>
            <a:r>
              <a:rPr lang="en-US" sz="1800" dirty="0" smtClean="0"/>
              <a:t>The wire protocols add a valid and/or acknowledge port to each data port</a:t>
            </a:r>
          </a:p>
          <a:p>
            <a:r>
              <a:rPr lang="en-US" sz="1800" dirty="0" smtClean="0"/>
              <a:t>The wire protocols are all derivatives of protocol ap_hs</a:t>
            </a:r>
          </a:p>
          <a:p>
            <a:pPr lvl="1"/>
            <a:r>
              <a:rPr lang="en-US" sz="1600" dirty="0" smtClean="0"/>
              <a:t>ap_ack: 		add an acknowledge port	 </a:t>
            </a:r>
          </a:p>
          <a:p>
            <a:pPr lvl="1"/>
            <a:r>
              <a:rPr lang="en-US" sz="1600" dirty="0" smtClean="0"/>
              <a:t>ap_vld:  		add a valid port </a:t>
            </a:r>
          </a:p>
          <a:p>
            <a:pPr lvl="1"/>
            <a:r>
              <a:rPr lang="en-US" sz="1600" dirty="0" smtClean="0"/>
              <a:t>ap_ovld: 		add a valid port to an output </a:t>
            </a:r>
          </a:p>
          <a:p>
            <a:pPr lvl="1"/>
            <a:r>
              <a:rPr lang="en-US" sz="1600" dirty="0" smtClean="0"/>
              <a:t>ap_hs:  		adds both</a:t>
            </a:r>
          </a:p>
          <a:p>
            <a:r>
              <a:rPr lang="en-US" sz="1800" dirty="0" smtClean="0"/>
              <a:t>Output control signals are used to inform other blocks</a:t>
            </a:r>
          </a:p>
          <a:p>
            <a:pPr lvl="1"/>
            <a:r>
              <a:rPr lang="en-US" sz="1600" dirty="0" smtClean="0"/>
              <a:t>Data has been read at the input by this block  (</a:t>
            </a:r>
            <a:r>
              <a:rPr lang="en-US" sz="1600" dirty="0" err="1" smtClean="0"/>
              <a:t>ack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Data is valid at the output (</a:t>
            </a:r>
            <a:r>
              <a:rPr lang="en-US" sz="1600" dirty="0" err="1" smtClean="0"/>
              <a:t>vld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The other block must accept the control signal (this block will continue)</a:t>
            </a:r>
          </a:p>
          <a:p>
            <a:r>
              <a:rPr lang="en-US" sz="1800" dirty="0" smtClean="0"/>
              <a:t>Input control signals are used to inform this block </a:t>
            </a:r>
          </a:p>
          <a:p>
            <a:pPr lvl="1"/>
            <a:r>
              <a:rPr lang="en-US" sz="1600" dirty="0" smtClean="0"/>
              <a:t>The output data has been read by the consumer (</a:t>
            </a:r>
            <a:r>
              <a:rPr lang="en-US" sz="1600" dirty="0" err="1" smtClean="0"/>
              <a:t>ack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The input from the producer is valid (</a:t>
            </a:r>
            <a:r>
              <a:rPr lang="en-US" sz="1600" dirty="0" err="1" smtClean="0"/>
              <a:t>vld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b="1" u="sng" dirty="0" smtClean="0"/>
              <a:t>This block will stall </a:t>
            </a:r>
            <a:r>
              <a:rPr lang="en-US" sz="1600" b="1" dirty="0" smtClean="0"/>
              <a:t> </a:t>
            </a:r>
            <a:r>
              <a:rPr lang="en-US" sz="1600" dirty="0" smtClean="0"/>
              <a:t>while waiting for the input controls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Protocols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wire protocols are all derivatives of protocol ap_hs</a:t>
            </a:r>
          </a:p>
          <a:p>
            <a:pPr lvl="1"/>
            <a:r>
              <a:rPr lang="en-US" dirty="0" smtClean="0"/>
              <a:t>Inputs</a:t>
            </a:r>
          </a:p>
          <a:p>
            <a:pPr lvl="2"/>
            <a:r>
              <a:rPr lang="en-US" dirty="0" smtClean="0"/>
              <a:t>Arguments which are only read</a:t>
            </a:r>
          </a:p>
          <a:p>
            <a:pPr lvl="2"/>
            <a:r>
              <a:rPr lang="en-US" dirty="0" smtClean="0"/>
              <a:t>The valid is input port indicating when to read</a:t>
            </a:r>
          </a:p>
          <a:p>
            <a:pPr lvl="2"/>
            <a:r>
              <a:rPr lang="en-US" dirty="0" smtClean="0"/>
              <a:t>Acknowledge is an output indicating it was read</a:t>
            </a:r>
          </a:p>
          <a:p>
            <a:pPr lvl="1"/>
            <a:r>
              <a:rPr lang="en-US" dirty="0" smtClean="0"/>
              <a:t>Outputs</a:t>
            </a:r>
          </a:p>
          <a:p>
            <a:pPr lvl="2"/>
            <a:r>
              <a:rPr lang="en-US" dirty="0" smtClean="0"/>
              <a:t>Arguments which are only written to</a:t>
            </a:r>
          </a:p>
          <a:p>
            <a:pPr lvl="2"/>
            <a:r>
              <a:rPr lang="en-US" dirty="0" smtClean="0"/>
              <a:t>Valid is an output indicating data is ready</a:t>
            </a:r>
          </a:p>
          <a:p>
            <a:pPr lvl="2"/>
            <a:r>
              <a:rPr lang="en-US" dirty="0" smtClean="0"/>
              <a:t>Acknowledge is an input indicating it was read</a:t>
            </a:r>
          </a:p>
          <a:p>
            <a:pPr lvl="1"/>
            <a:r>
              <a:rPr lang="en-US" dirty="0" err="1" smtClean="0"/>
              <a:t>Inouts</a:t>
            </a:r>
            <a:endParaRPr lang="en-US" dirty="0" smtClean="0"/>
          </a:p>
          <a:p>
            <a:pPr lvl="2"/>
            <a:r>
              <a:rPr lang="en-US" dirty="0" smtClean="0"/>
              <a:t>Arguments which are read from and written to</a:t>
            </a:r>
          </a:p>
          <a:p>
            <a:pPr lvl="2"/>
            <a:r>
              <a:rPr lang="en-US" dirty="0" smtClean="0"/>
              <a:t>These are split into separate in and out ports</a:t>
            </a:r>
          </a:p>
          <a:p>
            <a:pPr lvl="2"/>
            <a:r>
              <a:rPr lang="en-US" dirty="0" smtClean="0"/>
              <a:t>Each half has handshakes as per Input and Output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Protocols: Ports Generated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474352" y="2557470"/>
            <a:ext cx="1212788" cy="8449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899578" y="2519065"/>
            <a:ext cx="404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 smtClean="0"/>
              <a:t>foo</a:t>
            </a:r>
            <a:endParaRPr lang="en-US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663998" y="2820830"/>
            <a:ext cx="7024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in1_ack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140316" y="2666577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in1</a:t>
            </a:r>
            <a:endParaRPr lang="en-US" sz="105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871012" y="2841224"/>
            <a:ext cx="6479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in1_vld</a:t>
            </a:r>
            <a:endParaRPr lang="en-US" sz="105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9467751" y="2781791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467751" y="297381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0277594" y="294874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9474352" y="3901646"/>
            <a:ext cx="1227219" cy="8449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9856216" y="3863240"/>
            <a:ext cx="404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err="1" smtClean="0"/>
              <a:t>foo</a:t>
            </a:r>
            <a:endParaRPr lang="en-US" sz="11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0684762" y="4234590"/>
            <a:ext cx="4828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out1</a:t>
            </a:r>
            <a:endParaRPr lang="en-US" sz="11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8749183" y="4429162"/>
            <a:ext cx="7697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out1_ack</a:t>
            </a:r>
            <a:endParaRPr lang="en-US" sz="1050" b="1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9467751" y="456175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0296822" y="436250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9499438" y="5284227"/>
            <a:ext cx="1190457" cy="8449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9888381" y="5207415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0673587" y="5501955"/>
            <a:ext cx="10390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inout1_i_ack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844803" y="5361036"/>
            <a:ext cx="6992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inout1_i</a:t>
            </a:r>
            <a:endParaRPr lang="en-US" sz="1050" b="1" dirty="0"/>
          </a:p>
        </p:txBody>
      </p:sp>
      <p:sp>
        <p:nvSpPr>
          <p:cNvPr id="51" name="TextBox 50"/>
          <p:cNvSpPr txBox="1"/>
          <p:nvPr/>
        </p:nvSpPr>
        <p:spPr>
          <a:xfrm>
            <a:off x="8575497" y="5535683"/>
            <a:ext cx="96853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Inout1_i_vld</a:t>
            </a:r>
            <a:endParaRPr lang="en-US" sz="1050" b="1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9492837" y="547625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9492837" y="566827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10280348" y="562987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8497928" y="5913624"/>
            <a:ext cx="104547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Inout1_o_ack</a:t>
            </a:r>
            <a:endParaRPr lang="en-US" sz="1050" b="1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9492212" y="604621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0688838" y="4446540"/>
            <a:ext cx="7649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out1_vld</a:t>
            </a:r>
            <a:endParaRPr lang="en-US" sz="1100" b="1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10292025" y="456175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0663557" y="5931635"/>
            <a:ext cx="10550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inout1_o_vld</a:t>
            </a: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10280348" y="605955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0667384" y="5758090"/>
            <a:ext cx="77296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inout1_o</a:t>
            </a: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10280348" y="589870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860033" y="1750966"/>
            <a:ext cx="2559665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ap_hs is compatible with AXI-Stream</a:t>
            </a:r>
            <a:endParaRPr lang="en-US" sz="1200" b="1" dirty="0"/>
          </a:p>
        </p:txBody>
      </p:sp>
      <p:sp>
        <p:nvSpPr>
          <p:cNvPr id="4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821500" y="1393535"/>
            <a:ext cx="10238666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Handshake IO Protocol</a:t>
            </a:r>
            <a:endParaRPr lang="en-US" dirty="0"/>
          </a:p>
        </p:txBody>
      </p:sp>
      <p:pic>
        <p:nvPicPr>
          <p:cNvPr id="11" name="Picture 10" descr="AESL_Port_Level_IO_HS_st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694" y="1739180"/>
            <a:ext cx="8088546" cy="407093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732600" y="1508751"/>
            <a:ext cx="3993081" cy="4723815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After start,</a:t>
            </a:r>
            <a:r>
              <a:rPr kumimoji="0" lang="en-US" sz="14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 idle goes low and the RTL operates </a:t>
            </a:r>
            <a:r>
              <a:rPr lang="en-US" sz="1400" i="1" u="sng" noProof="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until a read is required</a:t>
            </a:r>
            <a:endParaRPr kumimoji="0" lang="en-US" sz="1400" i="1" u="sng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The RTL will stall (wait) until the input valid is asserted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If there is more than one input valid, each can stall the RTL</a:t>
            </a: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It will acknowledge on the same cycle it reads the data (reads on next clock edge)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An output valid is asserted when the port has data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RTL will stall (hold the data and wait) until an input acknowledge  is received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Done will be asserted when the function is complete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7751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other wire protocols are derivatives of ap_hs in behavior</a:t>
            </a:r>
          </a:p>
          <a:p>
            <a:pPr lvl="1"/>
            <a:r>
              <a:rPr lang="en-US" dirty="0" smtClean="0"/>
              <a:t>Some subtleties are worth discussing when the full two-way handshake is </a:t>
            </a:r>
            <a:r>
              <a:rPr lang="en-US" b="1" dirty="0" smtClean="0"/>
              <a:t>not</a:t>
            </a:r>
            <a:r>
              <a:rPr lang="en-US" dirty="0" smtClean="0"/>
              <a:t> used</a:t>
            </a:r>
          </a:p>
          <a:p>
            <a:r>
              <a:rPr lang="en-US" dirty="0" smtClean="0"/>
              <a:t>Using the Valid protocols (ap_vld, ap_ovld)</a:t>
            </a:r>
          </a:p>
          <a:p>
            <a:pPr lvl="1"/>
            <a:r>
              <a:rPr lang="en-US" u="sng" dirty="0" smtClean="0"/>
              <a:t>Outputs</a:t>
            </a:r>
            <a:r>
              <a:rPr lang="en-US" dirty="0" smtClean="0"/>
              <a:t>: Without an associated input acknowledge it is a requirement that the consumer takes the data when the output valid is asserted</a:t>
            </a:r>
          </a:p>
          <a:p>
            <a:pPr lvl="2"/>
            <a:r>
              <a:rPr lang="en-US" dirty="0" smtClean="0"/>
              <a:t>Protocol ap_ovld only applies to output ports (is ignored on inputs)</a:t>
            </a:r>
          </a:p>
          <a:p>
            <a:pPr lvl="1"/>
            <a:r>
              <a:rPr lang="en-US" u="sng" dirty="0" smtClean="0"/>
              <a:t>Inputs</a:t>
            </a:r>
            <a:r>
              <a:rPr lang="en-US" dirty="0" smtClean="0"/>
              <a:t>: No particular issue.</a:t>
            </a:r>
          </a:p>
          <a:p>
            <a:pPr lvl="2"/>
            <a:r>
              <a:rPr lang="en-US" dirty="0" smtClean="0"/>
              <a:t>Without an associated output acknowledge, the producer does not know when the data has been read (but the done signal can be used to update values) </a:t>
            </a:r>
          </a:p>
          <a:p>
            <a:r>
              <a:rPr lang="en-US" dirty="0" smtClean="0"/>
              <a:t>Using the Acknowledge Protocol (ap_ack)</a:t>
            </a:r>
          </a:p>
          <a:p>
            <a:pPr lvl="1"/>
            <a:r>
              <a:rPr lang="en-US" u="sng" dirty="0" smtClean="0"/>
              <a:t>Outputs</a:t>
            </a:r>
            <a:r>
              <a:rPr lang="en-US" dirty="0" smtClean="0"/>
              <a:t>: Without an associated output valid the consumer will not know when valid data is ready but the design will stall until it receives an acknowledge (</a:t>
            </a:r>
            <a:r>
              <a:rPr lang="en-US" b="1" u="sng" dirty="0" smtClean="0"/>
              <a:t>Dangerous</a:t>
            </a:r>
            <a:r>
              <a:rPr lang="en-US" u="sng" dirty="0" smtClean="0"/>
              <a:t>: Lock up potential</a:t>
            </a:r>
            <a:r>
              <a:rPr lang="en-US" dirty="0" smtClean="0"/>
              <a:t>)</a:t>
            </a:r>
          </a:p>
          <a:p>
            <a:pPr lvl="1"/>
            <a:r>
              <a:rPr lang="en-US" u="sng" dirty="0" smtClean="0"/>
              <a:t>Inputs</a:t>
            </a:r>
            <a:r>
              <a:rPr lang="en-US" dirty="0" smtClean="0"/>
              <a:t>: Without an associated input valid, the design will simply read when it is ready and acknowledge that fact.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Handshake Protocols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Vivado</a:t>
            </a:r>
            <a:r>
              <a:rPr lang="en-US" dirty="0" smtClean="0"/>
              <a:t> HLS does not register Input and Outputs by default</a:t>
            </a:r>
          </a:p>
          <a:p>
            <a:pPr lvl="1"/>
            <a:r>
              <a:rPr lang="en-US" dirty="0" smtClean="0"/>
              <a:t>It will chain operations to minimize latency</a:t>
            </a:r>
          </a:p>
          <a:p>
            <a:pPr lvl="1"/>
            <a:r>
              <a:rPr lang="en-US" dirty="0" smtClean="0"/>
              <a:t>The inputs will be read when the design requires them</a:t>
            </a:r>
          </a:p>
          <a:p>
            <a:pPr lvl="1"/>
            <a:r>
              <a:rPr lang="en-US" dirty="0" smtClean="0"/>
              <a:t>The outputs will be written as soon as they are available</a:t>
            </a:r>
          </a:p>
          <a:p>
            <a:pPr lvl="1"/>
            <a:endParaRPr lang="en-US" sz="1400" dirty="0" smtClean="0"/>
          </a:p>
          <a:p>
            <a:r>
              <a:rPr lang="en-US" dirty="0" smtClean="0"/>
              <a:t>Inputs and outputs can be registered</a:t>
            </a:r>
          </a:p>
          <a:p>
            <a:pPr lvl="1"/>
            <a:r>
              <a:rPr lang="en-US" dirty="0" smtClean="0"/>
              <a:t>Inputs will be registered in the first cycle</a:t>
            </a:r>
          </a:p>
          <a:p>
            <a:pPr lvl="2"/>
            <a:r>
              <a:rPr lang="en-US" dirty="0" smtClean="0"/>
              <a:t>Input pointers and partitioned arrays will be registered when </a:t>
            </a:r>
            <a:br>
              <a:rPr lang="en-US" dirty="0" smtClean="0"/>
            </a:br>
            <a:r>
              <a:rPr lang="en-US" dirty="0" smtClean="0"/>
              <a:t>they are required</a:t>
            </a:r>
          </a:p>
          <a:p>
            <a:pPr lvl="1"/>
            <a:r>
              <a:rPr lang="en-US" dirty="0" smtClean="0"/>
              <a:t>Outputs will be registered and held until the next write operation</a:t>
            </a:r>
          </a:p>
          <a:p>
            <a:pPr lvl="2"/>
            <a:r>
              <a:rPr lang="en-US" dirty="0" smtClean="0"/>
              <a:t>Which for scalars will be the next transaction (can’t write twice to </a:t>
            </a:r>
            <a:br>
              <a:rPr lang="en-US" dirty="0" smtClean="0"/>
            </a:br>
            <a:r>
              <a:rPr lang="en-US" dirty="0" smtClean="0"/>
              <a:t>the same port) unless the block is pipelined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Registering IO Reads and Writes</a:t>
            </a:r>
            <a:endParaRPr lang="en-US" dirty="0"/>
          </a:p>
        </p:txBody>
      </p:sp>
      <p:grpSp>
        <p:nvGrpSpPr>
          <p:cNvPr id="4" name="Group 73"/>
          <p:cNvGrpSpPr/>
          <p:nvPr/>
        </p:nvGrpSpPr>
        <p:grpSpPr>
          <a:xfrm>
            <a:off x="7271860" y="1777586"/>
            <a:ext cx="3634727" cy="1788577"/>
            <a:chOff x="1768435" y="1969610"/>
            <a:chExt cx="3709874" cy="2371804"/>
          </a:xfrm>
        </p:grpSpPr>
        <p:sp>
          <p:nvSpPr>
            <p:cNvPr id="45" name="TextBox 44"/>
            <p:cNvSpPr txBox="1"/>
            <p:nvPr/>
          </p:nvSpPr>
          <p:spPr>
            <a:xfrm>
              <a:off x="1768436" y="2238444"/>
              <a:ext cx="1328762" cy="306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 smtClean="0"/>
                <a:t>in1</a:t>
              </a:r>
              <a:endParaRPr lang="en-US" sz="900" b="1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720511" y="1969610"/>
              <a:ext cx="352098" cy="306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900" b="1" dirty="0" err="1" smtClean="0"/>
                <a:t>clk</a:t>
              </a:r>
              <a:endParaRPr lang="en-US" sz="900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1768436" y="2460711"/>
              <a:ext cx="1328762" cy="306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 smtClean="0"/>
                <a:t>in2</a:t>
              </a:r>
              <a:endParaRPr lang="en-US" sz="900" b="1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1768435" y="3851450"/>
              <a:ext cx="1328762" cy="306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 smtClean="0"/>
                <a:t>sum</a:t>
              </a:r>
              <a:endParaRPr lang="en-US" sz="900" b="1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 rot="10800000">
              <a:off x="3058801" y="4005071"/>
              <a:ext cx="2396515" cy="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Rounded Rectangle 66"/>
            <p:cNvSpPr/>
            <p:nvPr/>
          </p:nvSpPr>
          <p:spPr>
            <a:xfrm>
              <a:off x="3957520" y="3928259"/>
              <a:ext cx="422455" cy="153626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b="1" dirty="0" smtClean="0"/>
                <a:t>sum</a:t>
              </a:r>
              <a:endParaRPr lang="en-US" sz="400" b="1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 rot="10800000">
              <a:off x="3074205" y="4235505"/>
              <a:ext cx="921722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3938319" y="4177891"/>
              <a:ext cx="115215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10800000">
              <a:off x="3995926" y="4120286"/>
              <a:ext cx="345644" cy="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4283961" y="4177891"/>
              <a:ext cx="115215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0800000">
              <a:off x="4341571" y="4235498"/>
              <a:ext cx="768100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1768435" y="4035311"/>
              <a:ext cx="1328762" cy="306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 err="1" smtClean="0"/>
                <a:t>sum_vld</a:t>
              </a:r>
              <a:endParaRPr lang="en-US" sz="900" b="1" dirty="0"/>
            </a:p>
          </p:txBody>
        </p:sp>
        <p:cxnSp>
          <p:nvCxnSpPr>
            <p:cNvPr id="80" name="Straight Connector 79"/>
            <p:cNvCxnSpPr>
              <a:stCxn id="100" idx="0"/>
            </p:cNvCxnSpPr>
            <p:nvPr/>
          </p:nvCxnSpPr>
          <p:spPr>
            <a:xfrm rot="5400000" flipH="1" flipV="1">
              <a:off x="3884502" y="3006541"/>
              <a:ext cx="768099" cy="1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577743" y="2911009"/>
              <a:ext cx="267871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9" name="TextBox 88"/>
            <p:cNvSpPr txBox="1"/>
            <p:nvPr/>
          </p:nvSpPr>
          <p:spPr>
            <a:xfrm>
              <a:off x="1771185" y="2692105"/>
              <a:ext cx="1328762" cy="306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b="1" dirty="0" smtClean="0"/>
                <a:t>in3</a:t>
              </a:r>
              <a:endParaRPr lang="en-US" sz="900" b="1" dirty="0"/>
            </a:p>
          </p:txBody>
        </p:sp>
        <p:cxnSp>
          <p:nvCxnSpPr>
            <p:cNvPr id="91" name="Straight Connector 90"/>
            <p:cNvCxnSpPr/>
            <p:nvPr/>
          </p:nvCxnSpPr>
          <p:spPr>
            <a:xfrm rot="16200000" flipH="1">
              <a:off x="3211931" y="2776591"/>
              <a:ext cx="615442" cy="1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rot="16200000" flipH="1">
              <a:off x="3503199" y="2987337"/>
              <a:ext cx="421490" cy="96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" name="Group 71"/>
            <p:cNvGrpSpPr/>
            <p:nvPr/>
          </p:nvGrpSpPr>
          <p:grpSpPr>
            <a:xfrm>
              <a:off x="3463016" y="2054621"/>
              <a:ext cx="401015" cy="145419"/>
              <a:chOff x="-66694" y="1130300"/>
              <a:chExt cx="533401" cy="2286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-66693" y="11303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 rot="5400000">
                <a:off x="85707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 rot="5400000">
                <a:off x="-180994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200007" y="13589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oup 71"/>
            <p:cNvGrpSpPr/>
            <p:nvPr/>
          </p:nvGrpSpPr>
          <p:grpSpPr>
            <a:xfrm>
              <a:off x="3864030" y="2054621"/>
              <a:ext cx="401015" cy="145419"/>
              <a:chOff x="-66694" y="1130300"/>
              <a:chExt cx="533401" cy="2286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-66693" y="11303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85707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-180994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200007" y="13589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71"/>
            <p:cNvGrpSpPr/>
            <p:nvPr/>
          </p:nvGrpSpPr>
          <p:grpSpPr>
            <a:xfrm>
              <a:off x="4265045" y="2054621"/>
              <a:ext cx="401015" cy="145419"/>
              <a:chOff x="-66694" y="1130300"/>
              <a:chExt cx="533401" cy="2286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16" name="Straight Connector 15"/>
              <p:cNvCxnSpPr/>
              <p:nvPr/>
            </p:nvCxnSpPr>
            <p:spPr>
              <a:xfrm>
                <a:off x="-66693" y="11303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85707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-180994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200007" y="13589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71"/>
            <p:cNvGrpSpPr/>
            <p:nvPr/>
          </p:nvGrpSpPr>
          <p:grpSpPr>
            <a:xfrm>
              <a:off x="4666059" y="2054621"/>
              <a:ext cx="401015" cy="145419"/>
              <a:chOff x="-66694" y="1130300"/>
              <a:chExt cx="533401" cy="2286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21" name="Straight Connector 20"/>
              <p:cNvCxnSpPr/>
              <p:nvPr/>
            </p:nvCxnSpPr>
            <p:spPr>
              <a:xfrm>
                <a:off x="-66693" y="11303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85707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-180994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200007" y="13589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71"/>
            <p:cNvGrpSpPr/>
            <p:nvPr/>
          </p:nvGrpSpPr>
          <p:grpSpPr>
            <a:xfrm>
              <a:off x="5067073" y="2054621"/>
              <a:ext cx="401015" cy="145419"/>
              <a:chOff x="-66694" y="1130300"/>
              <a:chExt cx="533401" cy="2286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-66693" y="11303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85707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>
                <a:off x="-180994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200007" y="13589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71"/>
            <p:cNvGrpSpPr/>
            <p:nvPr/>
          </p:nvGrpSpPr>
          <p:grpSpPr>
            <a:xfrm>
              <a:off x="3058793" y="2046420"/>
              <a:ext cx="401015" cy="145419"/>
              <a:chOff x="-66694" y="1130300"/>
              <a:chExt cx="533401" cy="2286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-66693" y="11303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>
                <a:off x="85707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>
                <a:off x="-180994" y="1244600"/>
                <a:ext cx="2286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00007" y="1358900"/>
                <a:ext cx="26670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7" name="Straight Connector 56"/>
            <p:cNvCxnSpPr/>
            <p:nvPr/>
          </p:nvCxnSpPr>
          <p:spPr>
            <a:xfrm rot="10800000" flipV="1">
              <a:off x="3058798" y="2392060"/>
              <a:ext cx="2419510" cy="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ounded Rectangle 57"/>
            <p:cNvSpPr/>
            <p:nvPr/>
          </p:nvSpPr>
          <p:spPr>
            <a:xfrm>
              <a:off x="3463019" y="2315255"/>
              <a:ext cx="417691" cy="15362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b="1" dirty="0" smtClean="0"/>
                <a:t>X1</a:t>
              </a:r>
              <a:endParaRPr lang="en-US" sz="400" b="1" dirty="0"/>
            </a:p>
          </p:txBody>
        </p:sp>
        <p:cxnSp>
          <p:nvCxnSpPr>
            <p:cNvPr id="77" name="Straight Connector 76"/>
            <p:cNvCxnSpPr/>
            <p:nvPr/>
          </p:nvCxnSpPr>
          <p:spPr>
            <a:xfrm rot="10800000" flipV="1">
              <a:off x="3058794" y="2622489"/>
              <a:ext cx="2419515" cy="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ounded Rectangle 77"/>
            <p:cNvSpPr/>
            <p:nvPr/>
          </p:nvSpPr>
          <p:spPr>
            <a:xfrm>
              <a:off x="3912156" y="2545685"/>
              <a:ext cx="391009" cy="15362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b="1" dirty="0" smtClean="0"/>
                <a:t>X2</a:t>
              </a:r>
              <a:endParaRPr lang="en-US" sz="400" b="1" dirty="0"/>
            </a:p>
          </p:txBody>
        </p:sp>
        <p:cxnSp>
          <p:nvCxnSpPr>
            <p:cNvPr id="90" name="Straight Connector 89"/>
            <p:cNvCxnSpPr/>
            <p:nvPr/>
          </p:nvCxnSpPr>
          <p:spPr>
            <a:xfrm rot="10800000" flipV="1">
              <a:off x="3062008" y="2852919"/>
              <a:ext cx="2416300" cy="96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ounded Rectangle 92"/>
            <p:cNvSpPr/>
            <p:nvPr/>
          </p:nvSpPr>
          <p:spPr>
            <a:xfrm>
              <a:off x="3466229" y="2777079"/>
              <a:ext cx="449138" cy="153615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b="1" dirty="0" smtClean="0"/>
                <a:t>X3</a:t>
              </a:r>
              <a:endParaRPr lang="en-US" sz="400" b="1" dirty="0"/>
            </a:p>
          </p:txBody>
        </p:sp>
        <p:sp>
          <p:nvSpPr>
            <p:cNvPr id="76" name="Oval 75"/>
            <p:cNvSpPr/>
            <p:nvPr/>
          </p:nvSpPr>
          <p:spPr>
            <a:xfrm>
              <a:off x="3481248" y="3044945"/>
              <a:ext cx="268835" cy="26883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+</a:t>
              </a:r>
              <a:endParaRPr lang="en-US" sz="1100" dirty="0"/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3788488" y="3352185"/>
              <a:ext cx="230430" cy="345645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" b="1" dirty="0" smtClean="0"/>
                <a:t>FD</a:t>
              </a:r>
              <a:endParaRPr lang="en-US" sz="400" b="1" dirty="0"/>
            </a:p>
          </p:txBody>
        </p:sp>
        <p:cxnSp>
          <p:nvCxnSpPr>
            <p:cNvPr id="98" name="Shape 97"/>
            <p:cNvCxnSpPr>
              <a:stCxn id="76" idx="4"/>
              <a:endCxn id="96" idx="1"/>
            </p:cNvCxnSpPr>
            <p:nvPr/>
          </p:nvCxnSpPr>
          <p:spPr>
            <a:xfrm rot="16200000" flipH="1">
              <a:off x="3596463" y="3332983"/>
              <a:ext cx="211228" cy="172822"/>
            </a:xfrm>
            <a:prstGeom prst="bentConnector2">
              <a:avLst/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00" name="Oval 99"/>
            <p:cNvSpPr/>
            <p:nvPr/>
          </p:nvSpPr>
          <p:spPr>
            <a:xfrm>
              <a:off x="4134133" y="3390590"/>
              <a:ext cx="268835" cy="26883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+</a:t>
              </a:r>
              <a:endParaRPr lang="en-US" sz="1100" dirty="0"/>
            </a:p>
          </p:txBody>
        </p:sp>
        <p:cxnSp>
          <p:nvCxnSpPr>
            <p:cNvPr id="101" name="Shape 100"/>
            <p:cNvCxnSpPr>
              <a:stCxn id="100" idx="4"/>
              <a:endCxn id="67" idx="0"/>
            </p:cNvCxnSpPr>
            <p:nvPr/>
          </p:nvCxnSpPr>
          <p:spPr>
            <a:xfrm rot="5400000">
              <a:off x="4084233" y="3743941"/>
              <a:ext cx="268834" cy="99803"/>
            </a:xfrm>
            <a:prstGeom prst="bentConnector3">
              <a:avLst>
                <a:gd name="adj1" fmla="val 50000"/>
              </a:avLst>
            </a:prstGeom>
            <a:ln>
              <a:headEnd type="none" w="med" len="med"/>
              <a:tailEnd type="triangle" w="med" len="med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stCxn id="96" idx="3"/>
              <a:endCxn id="100" idx="2"/>
            </p:cNvCxnSpPr>
            <p:nvPr/>
          </p:nvCxnSpPr>
          <p:spPr>
            <a:xfrm>
              <a:off x="4018918" y="3525008"/>
              <a:ext cx="115215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16" name="Isosceles Triangle 115"/>
            <p:cNvSpPr/>
            <p:nvPr/>
          </p:nvSpPr>
          <p:spPr>
            <a:xfrm rot="5400000">
              <a:off x="3788488" y="3582615"/>
              <a:ext cx="76810" cy="76810"/>
            </a:xfrm>
            <a:prstGeom prst="triangl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</p:grpSp>
      <p:sp>
        <p:nvSpPr>
          <p:cNvPr id="82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4" name="Slide Number Placeholder 7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  <p:sp>
        <p:nvSpPr>
          <p:cNvPr id="84" name="Footer Placeholder 8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507" y="3693233"/>
            <a:ext cx="3798354" cy="2589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609441" y="1410088"/>
            <a:ext cx="10975336" cy="4268337"/>
          </a:xfrm>
        </p:spPr>
        <p:txBody>
          <a:bodyPr/>
          <a:lstStyle/>
          <a:p>
            <a:r>
              <a:rPr lang="en-US" dirty="0" smtClean="0"/>
              <a:t>Multiple interface protocols </a:t>
            </a:r>
          </a:p>
          <a:p>
            <a:pPr lvl="1"/>
            <a:r>
              <a:rPr lang="en-US" sz="1600" dirty="0" smtClean="0"/>
              <a:t>Every combination of C argument </a:t>
            </a:r>
            <a:br>
              <a:rPr lang="en-US" sz="1600" dirty="0" smtClean="0"/>
            </a:br>
            <a:r>
              <a:rPr lang="en-US" sz="1600" dirty="0" smtClean="0"/>
              <a:t>and port protocol </a:t>
            </a:r>
            <a:r>
              <a:rPr lang="en-US" sz="1600" u="sng" dirty="0" smtClean="0"/>
              <a:t>is not </a:t>
            </a:r>
            <a:r>
              <a:rPr lang="en-US" sz="1600" dirty="0" smtClean="0"/>
              <a:t>supported</a:t>
            </a:r>
          </a:p>
          <a:p>
            <a:pPr lvl="1"/>
            <a:r>
              <a:rPr lang="en-US" sz="1600" dirty="0" smtClean="0"/>
              <a:t>It may require a code modification </a:t>
            </a:r>
            <a:br>
              <a:rPr lang="en-US" sz="1600" dirty="0" smtClean="0"/>
            </a:br>
            <a:r>
              <a:rPr lang="en-US" sz="1600" dirty="0" smtClean="0"/>
              <a:t>to implement a specific IO protocol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Types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418" y="3107539"/>
            <a:ext cx="170412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u="sng" dirty="0" smtClean="0">
                <a:solidFill>
                  <a:srgbClr val="000000"/>
                </a:solidFill>
                <a:latin typeface="Arial"/>
              </a:rPr>
              <a:t>Key: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	: input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IO	: inout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O	: output  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D	: Default Interface</a:t>
            </a:r>
            <a:endParaRPr lang="en-US" sz="105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IO Level Protocols 22- </a:t>
            </a:r>
            <a:fld id="{060BD193-E118-4B16-863C-C8C12C675E3E}" type="slidenum">
              <a:rPr>
                <a:solidFill>
                  <a:srgbClr val="000000"/>
                </a:solidFill>
              </a:rPr>
              <a:pPr>
                <a:defRPr/>
              </a:pPr>
              <a:t>36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Copyright 2015 Xilinx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3775" y="1542554"/>
            <a:ext cx="10087384" cy="4945852"/>
            <a:chOff x="780646" y="1685769"/>
            <a:chExt cx="10087384" cy="4945852"/>
          </a:xfrm>
        </p:grpSpPr>
        <p:sp>
          <p:nvSpPr>
            <p:cNvPr id="38" name="Snip Same Side Corner Rectangle 37"/>
            <p:cNvSpPr/>
            <p:nvPr/>
          </p:nvSpPr>
          <p:spPr>
            <a:xfrm rot="16200000">
              <a:off x="2096477" y="1741996"/>
              <a:ext cx="491130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1839" y="3147796"/>
              <a:ext cx="215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No IO Protocol</a:t>
              </a:r>
            </a:p>
          </p:txBody>
        </p:sp>
        <p:sp>
          <p:nvSpPr>
            <p:cNvPr id="43" name="Snip Same Side Corner Rectangle 42"/>
            <p:cNvSpPr/>
            <p:nvPr/>
          </p:nvSpPr>
          <p:spPr>
            <a:xfrm rot="16200000">
              <a:off x="1847076" y="2524686"/>
              <a:ext cx="989939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1838" y="3932979"/>
              <a:ext cx="3020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Wire handshake protocols</a:t>
              </a:r>
            </a:p>
          </p:txBody>
        </p:sp>
        <p:sp>
          <p:nvSpPr>
            <p:cNvPr id="46" name="Snip Same Side Corner Rectangle 45"/>
            <p:cNvSpPr/>
            <p:nvPr/>
          </p:nvSpPr>
          <p:spPr>
            <a:xfrm rot="16200000">
              <a:off x="2106421" y="3291027"/>
              <a:ext cx="471248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1840" y="4659874"/>
              <a:ext cx="2866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Memory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 </a:t>
              </a:r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: RAM</a:t>
              </a:r>
            </a:p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	          : FIFO</a:t>
              </a:r>
            </a:p>
          </p:txBody>
        </p:sp>
        <p:sp>
          <p:nvSpPr>
            <p:cNvPr id="52" name="Snip Same Side Corner Rectangle 51"/>
            <p:cNvSpPr/>
            <p:nvPr/>
          </p:nvSpPr>
          <p:spPr>
            <a:xfrm rot="16200000">
              <a:off x="2227953" y="3669322"/>
              <a:ext cx="228183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4681" y="5109432"/>
              <a:ext cx="21501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Bus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</a:t>
              </a:r>
              <a:endParaRPr lang="en-US" sz="1200" b="1" dirty="0" smtClea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" name="Snip Same Side Corner Rectangle 54"/>
            <p:cNvSpPr/>
            <p:nvPr/>
          </p:nvSpPr>
          <p:spPr>
            <a:xfrm rot="16200000">
              <a:off x="2014084" y="4160799"/>
              <a:ext cx="655920" cy="3122791"/>
            </a:xfrm>
            <a:prstGeom prst="snip2Same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3770" y="5583694"/>
              <a:ext cx="2710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Block Level Protocol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1840" y="6050155"/>
              <a:ext cx="3020407" cy="57708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rgbClr val="000000"/>
                  </a:solidFill>
                </a:rPr>
                <a:t>Block level protocols can be applied to the return port - but the port can be omitted and just the function name specified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sp>
          <p:nvSpPr>
            <p:cNvPr id="22" name="Slide Number Placeholder 4"/>
            <p:cNvSpPr txBox="1">
              <a:spLocks/>
            </p:cNvSpPr>
            <p:nvPr/>
          </p:nvSpPr>
          <p:spPr>
            <a:xfrm>
              <a:off x="926941" y="6347781"/>
              <a:ext cx="1117309" cy="244475"/>
            </a:xfrm>
            <a:prstGeom prst="rect">
              <a:avLst/>
            </a:prstGeom>
          </p:spPr>
          <p:txBody>
            <a:bodyPr/>
            <a:lstStyle/>
            <a:p>
              <a:pPr algn="l" defTabSz="457200">
                <a:defRPr/>
              </a:pPr>
              <a:r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t>22- </a:t>
              </a:r>
              <a:fld id="{0E88F696-905B-490D-9D4B-033243675593}" type="slidenum"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pPr algn="l" defTabSz="457200">
                  <a:defRPr/>
                </a:pPr>
                <a:t>36</a:t>
              </a:fld>
              <a:endParaRPr lang="en-US" sz="1000" dirty="0">
                <a:solidFill>
                  <a:srgbClr val="FFFFFF"/>
                </a:solidFill>
                <a:ea typeface="ＭＳ Ｐゴシック" pitchFamily="34" charset="-128"/>
                <a:cs typeface="Arial" charset="0"/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3"/>
            <a:stretch/>
          </p:blipFill>
          <p:spPr bwMode="auto">
            <a:xfrm>
              <a:off x="3942486" y="1685769"/>
              <a:ext cx="6925544" cy="494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Snip Same Side Corner Rectangle 20"/>
          <p:cNvSpPr/>
          <p:nvPr/>
        </p:nvSpPr>
        <p:spPr>
          <a:xfrm rot="16200000">
            <a:off x="3232144" y="3165297"/>
            <a:ext cx="479047" cy="3122791"/>
          </a:xfrm>
          <a:prstGeom prst="snip2Same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52999"/>
          </a:xfrm>
        </p:spPr>
        <p:txBody>
          <a:bodyPr/>
          <a:lstStyle/>
          <a:p>
            <a:r>
              <a:rPr lang="en-US" dirty="0" smtClean="0"/>
              <a:t>Memory protocols can be inferred from array and pointer arguments</a:t>
            </a:r>
          </a:p>
          <a:p>
            <a:pPr lvl="1"/>
            <a:r>
              <a:rPr lang="en-US" dirty="0" smtClean="0"/>
              <a:t>Array arguments can be synthesized to RAM or FIFO ports</a:t>
            </a:r>
          </a:p>
          <a:p>
            <a:pPr lvl="2"/>
            <a:r>
              <a:rPr lang="en-US" dirty="0" smtClean="0"/>
              <a:t>When FIFOs specified on array ports, the ports must be read-only or write-only</a:t>
            </a:r>
          </a:p>
          <a:p>
            <a:pPr lvl="1"/>
            <a:r>
              <a:rPr lang="en-US" dirty="0" smtClean="0"/>
              <a:t>Pointer (and References in C++) can be synthesized to FIFO ports</a:t>
            </a:r>
          </a:p>
          <a:p>
            <a:r>
              <a:rPr lang="en-US" dirty="0" smtClean="0"/>
              <a:t>RAM ports</a:t>
            </a:r>
          </a:p>
          <a:p>
            <a:pPr lvl="1"/>
            <a:r>
              <a:rPr lang="en-US" dirty="0" smtClean="0"/>
              <a:t>Support arbitrary/random accesses</a:t>
            </a:r>
          </a:p>
          <a:p>
            <a:pPr lvl="1"/>
            <a:r>
              <a:rPr lang="en-US" dirty="0" smtClean="0"/>
              <a:t>May be implemented with Dual-Port RAMs to increase the bandwidth</a:t>
            </a:r>
          </a:p>
          <a:p>
            <a:pPr lvl="2"/>
            <a:r>
              <a:rPr lang="en-US" dirty="0" smtClean="0"/>
              <a:t>The default is a Dual-Port RAM interface</a:t>
            </a:r>
          </a:p>
          <a:p>
            <a:pPr lvl="1"/>
            <a:r>
              <a:rPr lang="en-US" dirty="0" smtClean="0"/>
              <a:t>Requires two cycles read access: generate address, read data</a:t>
            </a:r>
          </a:p>
          <a:p>
            <a:pPr lvl="2"/>
            <a:r>
              <a:rPr lang="en-US" dirty="0" smtClean="0"/>
              <a:t>Pipelining can reduce this overhead by overlapping generation with reading</a:t>
            </a:r>
          </a:p>
          <a:p>
            <a:r>
              <a:rPr lang="en-US" dirty="0" smtClean="0"/>
              <a:t>FIFO ports</a:t>
            </a:r>
          </a:p>
          <a:p>
            <a:pPr lvl="1"/>
            <a:r>
              <a:rPr lang="en-US" dirty="0" smtClean="0"/>
              <a:t>Require read and writes to be sequential/streaming</a:t>
            </a:r>
          </a:p>
          <a:p>
            <a:pPr lvl="1"/>
            <a:r>
              <a:rPr lang="en-US" dirty="0" smtClean="0"/>
              <a:t>Always uses a standard FIFO (single-port) model</a:t>
            </a:r>
          </a:p>
          <a:p>
            <a:pPr lvl="1"/>
            <a:r>
              <a:rPr lang="en-US" dirty="0" smtClean="0"/>
              <a:t>Single cycle for both reads and writes</a:t>
            </a:r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IO Protocols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940299"/>
          </a:xfrm>
        </p:spPr>
        <p:txBody>
          <a:bodyPr/>
          <a:lstStyle/>
          <a:p>
            <a:r>
              <a:rPr lang="en-US" dirty="0" smtClean="0"/>
              <a:t>RAM Ports</a:t>
            </a:r>
          </a:p>
          <a:p>
            <a:pPr lvl="1"/>
            <a:r>
              <a:rPr lang="en-US" dirty="0" smtClean="0"/>
              <a:t>Created by protocol ap_memory</a:t>
            </a:r>
          </a:p>
          <a:p>
            <a:pPr lvl="1"/>
            <a:r>
              <a:rPr lang="en-US" dirty="0" smtClean="0"/>
              <a:t>Given an array specified on the interface</a:t>
            </a:r>
          </a:p>
          <a:p>
            <a:pPr lvl="1"/>
            <a:r>
              <a:rPr lang="en-US" dirty="0" smtClean="0"/>
              <a:t>Ports are generated for data, address &amp; control</a:t>
            </a:r>
          </a:p>
          <a:p>
            <a:pPr lvl="2"/>
            <a:r>
              <a:rPr lang="en-US" dirty="0" smtClean="0"/>
              <a:t>Example shows a single port RAM</a:t>
            </a:r>
          </a:p>
          <a:p>
            <a:pPr lvl="2"/>
            <a:r>
              <a:rPr lang="en-US" dirty="0" smtClean="0"/>
              <a:t>A dual-port resource will result in dual-port interface</a:t>
            </a:r>
          </a:p>
          <a:p>
            <a:pPr lvl="1"/>
            <a:r>
              <a:rPr lang="en-US" dirty="0" smtClean="0"/>
              <a:t>Specify the off-chip RAM as a Resource</a:t>
            </a:r>
          </a:p>
          <a:p>
            <a:pPr lvl="2"/>
            <a:r>
              <a:rPr lang="en-US" dirty="0" smtClean="0"/>
              <a:t>Use the RESOURCE directive on the array port</a:t>
            </a:r>
          </a:p>
          <a:p>
            <a:r>
              <a:rPr lang="en-US" dirty="0" smtClean="0"/>
              <a:t>FIFO Ports</a:t>
            </a:r>
          </a:p>
          <a:p>
            <a:pPr lvl="1"/>
            <a:r>
              <a:rPr lang="en-US" dirty="0" smtClean="0"/>
              <a:t>Created by protocol ap_fifo</a:t>
            </a:r>
          </a:p>
          <a:p>
            <a:pPr lvl="1"/>
            <a:r>
              <a:rPr lang="en-US" dirty="0" smtClean="0"/>
              <a:t>Can be used on arrays, pointers and references</a:t>
            </a:r>
          </a:p>
          <a:p>
            <a:pPr lvl="1"/>
            <a:r>
              <a:rPr lang="en-US" dirty="0" smtClean="0"/>
              <a:t>Standard Read/Write, Full/Empty ports generated</a:t>
            </a:r>
          </a:p>
          <a:p>
            <a:pPr lvl="2"/>
            <a:r>
              <a:rPr lang="en-US" dirty="0" smtClean="0"/>
              <a:t>Arrays: must use separate arrays for read and write</a:t>
            </a:r>
          </a:p>
          <a:p>
            <a:pPr lvl="2"/>
            <a:r>
              <a:rPr lang="en-US" dirty="0" smtClean="0"/>
              <a:t>Pointers/References: split into In and Out ports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IO Protocols: Ports Generated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063626" y="2430471"/>
            <a:ext cx="1791767" cy="9601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9722990" y="2430470"/>
            <a:ext cx="442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ram</a:t>
            </a:r>
            <a:endParaRPr lang="en-US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874005" y="2468876"/>
            <a:ext cx="514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d_d0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609364" y="2507280"/>
            <a:ext cx="4988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d_q0</a:t>
            </a:r>
            <a:endParaRPr lang="en-US" sz="105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9057025" y="262249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10429926" y="2584091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881108" y="2622495"/>
            <a:ext cx="93487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d_address0</a:t>
            </a:r>
            <a:endParaRPr lang="en-US" sz="105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877489" y="2797143"/>
            <a:ext cx="59663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d_we0</a:t>
            </a:r>
            <a:endParaRPr lang="en-US" sz="105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0420115" y="292973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10417362" y="277611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872060" y="2983060"/>
            <a:ext cx="56778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/>
              <a:t>d_ce0</a:t>
            </a:r>
            <a:endParaRPr lang="en-US" sz="1050" b="1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0419490" y="3115652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717838" y="1470345"/>
            <a:ext cx="2700682" cy="78483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</a:t>
            </a:r>
            <a:r>
              <a:rPr lang="en-US" sz="900" b="1" dirty="0" err="1" smtClean="0"/>
              <a:t>ram.h</a:t>
            </a:r>
            <a:r>
              <a:rPr lang="en-US" sz="900" b="1" dirty="0" smtClean="0"/>
              <a:t>"</a:t>
            </a:r>
          </a:p>
          <a:p>
            <a:pPr algn="l"/>
            <a:r>
              <a:rPr lang="en-US" sz="900" b="1" dirty="0" smtClean="0"/>
              <a:t>void ram (int d[DEPTH], …) {</a:t>
            </a:r>
          </a:p>
          <a:p>
            <a:pPr algn="l"/>
            <a:r>
              <a:rPr lang="en-US" sz="900" b="1" dirty="0" smtClean="0"/>
              <a:t>   …</a:t>
            </a:r>
          </a:p>
          <a:p>
            <a:pPr algn="l"/>
            <a:r>
              <a:rPr lang="en-US" sz="900" b="1" dirty="0" smtClean="0"/>
              <a:t>}</a:t>
            </a:r>
          </a:p>
          <a:p>
            <a:pPr algn="l"/>
            <a:endParaRPr lang="en-US" sz="900" b="1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8723892" y="3851456"/>
            <a:ext cx="2700682" cy="106182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</a:t>
            </a:r>
            <a:r>
              <a:rPr lang="en-US" sz="900" b="1" dirty="0" err="1" smtClean="0"/>
              <a:t>fifo.h</a:t>
            </a:r>
            <a:r>
              <a:rPr lang="en-US" sz="900" b="1" dirty="0" smtClean="0"/>
              <a:t>"</a:t>
            </a:r>
          </a:p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fifo</a:t>
            </a:r>
            <a:r>
              <a:rPr lang="en-US" sz="900" b="1" dirty="0" smtClean="0"/>
              <a:t> (int </a:t>
            </a:r>
            <a:r>
              <a:rPr lang="en-US" sz="900" b="1" dirty="0" err="1" smtClean="0"/>
              <a:t>d_o</a:t>
            </a:r>
            <a:r>
              <a:rPr lang="en-US" sz="900" b="1" dirty="0" smtClean="0"/>
              <a:t>[DEPTH], </a:t>
            </a:r>
          </a:p>
          <a:p>
            <a:pPr algn="l"/>
            <a:r>
              <a:rPr lang="en-US" sz="900" b="1" dirty="0" smtClean="0"/>
              <a:t>                 int </a:t>
            </a:r>
            <a:r>
              <a:rPr lang="en-US" sz="900" b="1" dirty="0" err="1" smtClean="0"/>
              <a:t>d_i</a:t>
            </a:r>
            <a:r>
              <a:rPr lang="en-US" sz="900" b="1" dirty="0" smtClean="0"/>
              <a:t>[DEPTH]) {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   …</a:t>
            </a:r>
          </a:p>
          <a:p>
            <a:pPr algn="l"/>
            <a:r>
              <a:rPr lang="en-US" sz="900" b="1" dirty="0" smtClean="0"/>
              <a:t>}</a:t>
            </a:r>
          </a:p>
          <a:p>
            <a:pPr algn="l"/>
            <a:endParaRPr lang="en-US" sz="900" b="1" dirty="0" smtClean="0"/>
          </a:p>
        </p:txBody>
      </p:sp>
      <p:sp>
        <p:nvSpPr>
          <p:cNvPr id="42" name="Rectangle 41"/>
          <p:cNvSpPr/>
          <p:nvPr/>
        </p:nvSpPr>
        <p:spPr>
          <a:xfrm>
            <a:off x="9063626" y="5272440"/>
            <a:ext cx="1791767" cy="9217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43" name="TextBox 42"/>
          <p:cNvSpPr txBox="1"/>
          <p:nvPr/>
        </p:nvSpPr>
        <p:spPr>
          <a:xfrm>
            <a:off x="9787205" y="5272439"/>
            <a:ext cx="4026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err="1" smtClean="0"/>
              <a:t>fifo</a:t>
            </a:r>
            <a:endParaRPr lang="en-US" sz="11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10861517" y="5310845"/>
            <a:ext cx="7264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/>
              <a:t>d_o_din</a:t>
            </a:r>
            <a:endParaRPr lang="en-US" sz="11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8364105" y="5349249"/>
            <a:ext cx="74411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/>
              <a:t>d_i_dout</a:t>
            </a:r>
            <a:endParaRPr lang="en-US" sz="1050" b="1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9057025" y="546446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10458409" y="542606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0865803" y="5633004"/>
            <a:ext cx="81304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/>
              <a:t>d_o_write</a:t>
            </a:r>
            <a:endParaRPr lang="en-US" sz="105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0878926" y="5801543"/>
            <a:ext cx="7393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err="1" smtClean="0"/>
              <a:t>d_i_read</a:t>
            </a:r>
            <a:endParaRPr lang="en-US" sz="1050" b="1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0448598" y="593413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10445846" y="578662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125431" y="5839948"/>
            <a:ext cx="100860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/>
              <a:t>d_i_empty_n</a:t>
            </a:r>
            <a:endParaRPr lang="en-US" sz="1050" b="1" dirty="0"/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9082846" y="5801542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8273712" y="5656490"/>
            <a:ext cx="8563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err="1" smtClean="0"/>
              <a:t>d_o_full_n</a:t>
            </a:r>
            <a:endParaRPr lang="en-US" sz="1050" b="1" dirty="0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9078842" y="5955162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73" y="1393535"/>
            <a:ext cx="10801793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IO Protocol (</a:t>
            </a:r>
            <a:r>
              <a:rPr lang="en-US" dirty="0" err="1" smtClean="0"/>
              <a:t>ap_memory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87014" y="5925326"/>
            <a:ext cx="5477686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There is no stall behavior initiated by a RAM interface</a:t>
            </a:r>
            <a:endParaRPr lang="en-US" sz="1200" b="1" dirty="0"/>
          </a:p>
        </p:txBody>
      </p:sp>
      <p:pic>
        <p:nvPicPr>
          <p:cNvPr id="15" name="Picture 14" descr="AESL_Port_Level_IO_RAM_st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60" y="1739181"/>
            <a:ext cx="8344513" cy="410933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732600" y="1316727"/>
            <a:ext cx="4249047" cy="4685409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After start,</a:t>
            </a:r>
            <a:r>
              <a:rPr kumimoji="0" lang="en-US" sz="14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 idle goes low and the RTL operates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When a read is required, an address is generated and CE asserted high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Data is available on data input port  d_q0 in the next cycle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read operations may be pipelined</a:t>
            </a: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When a write is required, the address and data are placed on the output ports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B</a:t>
            </a:r>
            <a:r>
              <a:rPr lang="en-US" sz="1400" u="sng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oth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CE &amp;WE are asserted high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Writes may be pipelined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Done will be asserted when the function is complete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Key Attributes of C code : IO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9173" y="2161635"/>
            <a:ext cx="3532340" cy="378565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1000" b="1" dirty="0" smtClean="0"/>
              <a:t>void fir (</a:t>
            </a:r>
          </a:p>
          <a:p>
            <a:pPr algn="l"/>
            <a:endParaRPr lang="en-US" sz="1000" b="1" dirty="0" smtClean="0"/>
          </a:p>
          <a:p>
            <a:pPr algn="l"/>
            <a:r>
              <a:rPr lang="en-US" sz="1000" b="1" dirty="0" smtClean="0"/>
              <a:t>  data_t *y,</a:t>
            </a:r>
          </a:p>
          <a:p>
            <a:pPr algn="l"/>
            <a:r>
              <a:rPr lang="en-US" sz="1000" b="1" dirty="0" smtClean="0"/>
              <a:t>  coef_t c[4],</a:t>
            </a:r>
          </a:p>
          <a:p>
            <a:pPr algn="l"/>
            <a:r>
              <a:rPr lang="en-US" sz="1000" b="1" dirty="0" smtClean="0"/>
              <a:t>  data_t x</a:t>
            </a:r>
          </a:p>
          <a:p>
            <a:pPr algn="l"/>
            <a:endParaRPr lang="en-US" sz="1000" b="1" dirty="0" smtClean="0"/>
          </a:p>
          <a:p>
            <a:pPr algn="l"/>
            <a:r>
              <a:rPr lang="en-US" sz="1000" b="1" dirty="0" smtClean="0"/>
              <a:t>  ) {</a:t>
            </a:r>
          </a:p>
          <a:p>
            <a:pPr algn="l"/>
            <a:endParaRPr lang="en-US" sz="1000" dirty="0" smtClean="0"/>
          </a:p>
          <a:p>
            <a:pPr algn="l"/>
            <a:r>
              <a:rPr lang="en-US" sz="1000" dirty="0" smtClean="0"/>
              <a:t>  static data_t shift_reg[4];</a:t>
            </a:r>
          </a:p>
          <a:p>
            <a:pPr algn="l"/>
            <a:r>
              <a:rPr lang="en-US" sz="1000" dirty="0" smtClean="0"/>
              <a:t>  acc_t acc;</a:t>
            </a:r>
          </a:p>
          <a:p>
            <a:pPr algn="l"/>
            <a:r>
              <a:rPr lang="en-US" sz="1000" dirty="0" smtClean="0"/>
              <a:t>  int i;</a:t>
            </a:r>
          </a:p>
          <a:p>
            <a:pPr algn="l"/>
            <a:r>
              <a:rPr lang="en-US" sz="1000" dirty="0" smtClean="0"/>
              <a:t>  </a:t>
            </a:r>
          </a:p>
          <a:p>
            <a:pPr algn="l"/>
            <a:r>
              <a:rPr lang="en-US" sz="1000" dirty="0" smtClean="0"/>
              <a:t>  acc=0;</a:t>
            </a:r>
          </a:p>
          <a:p>
            <a:pPr algn="l"/>
            <a:r>
              <a:rPr lang="en-US" sz="1000" dirty="0" smtClean="0"/>
              <a:t>  loop: for (i=3;i&gt;=0;i--) {</a:t>
            </a:r>
          </a:p>
          <a:p>
            <a:pPr algn="l"/>
            <a:r>
              <a:rPr lang="en-US" sz="1000" dirty="0" smtClean="0"/>
              <a:t>     if (i==0) {</a:t>
            </a:r>
          </a:p>
          <a:p>
            <a:pPr algn="l"/>
            <a:r>
              <a:rPr lang="en-US" sz="1000" dirty="0" smtClean="0"/>
              <a:t>       acc+=x*c[0];</a:t>
            </a:r>
          </a:p>
          <a:p>
            <a:pPr algn="l"/>
            <a:r>
              <a:rPr lang="en-US" sz="1000" dirty="0" smtClean="0"/>
              <a:t>       shift_reg[0]=x;</a:t>
            </a:r>
          </a:p>
          <a:p>
            <a:pPr algn="l"/>
            <a:r>
              <a:rPr lang="en-US" sz="1000" dirty="0" smtClean="0"/>
              <a:t>     } else {</a:t>
            </a:r>
          </a:p>
          <a:p>
            <a:pPr algn="l"/>
            <a:r>
              <a:rPr lang="en-US" sz="1000" dirty="0" smtClean="0"/>
              <a:t>       shift_reg[i]=shift_reg[i-1];  </a:t>
            </a:r>
          </a:p>
          <a:p>
            <a:pPr algn="l"/>
            <a:r>
              <a:rPr lang="en-US" sz="1000" dirty="0" smtClean="0"/>
              <a:t>       acc+=shift_reg[i]  *   c[i];</a:t>
            </a:r>
          </a:p>
          <a:p>
            <a:pPr algn="l"/>
            <a:r>
              <a:rPr lang="en-US" sz="1000" dirty="0" smtClean="0"/>
              <a:t>}</a:t>
            </a:r>
          </a:p>
          <a:p>
            <a:pPr algn="l"/>
            <a:r>
              <a:rPr lang="en-US" sz="1000" dirty="0" smtClean="0"/>
              <a:t>  }</a:t>
            </a:r>
          </a:p>
          <a:p>
            <a:pPr algn="l"/>
            <a:r>
              <a:rPr lang="en-US" sz="1000" dirty="0" smtClean="0"/>
              <a:t>  *y=acc&gt;&gt;2;</a:t>
            </a:r>
          </a:p>
          <a:p>
            <a:pPr algn="l"/>
            <a:r>
              <a:rPr lang="en-US" sz="1000" dirty="0" smtClean="0"/>
              <a:t>}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24647" y="1737424"/>
            <a:ext cx="2182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u="sng" dirty="0" smtClean="0"/>
              <a:t>Code 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019353" y="1547155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u="sng" dirty="0" smtClean="0"/>
              <a:t>Functions</a:t>
            </a:r>
            <a:r>
              <a:rPr lang="en-US" sz="1400" b="1" dirty="0" smtClean="0"/>
              <a:t>:  </a:t>
            </a:r>
            <a:r>
              <a:rPr lang="en-US" sz="1400" dirty="0" smtClean="0"/>
              <a:t>All code is made up of functions which represent the design hierarchy: the same in hardware</a:t>
            </a:r>
            <a:endParaRPr lang="en-US" sz="1400" b="1" dirty="0" smtClean="0"/>
          </a:p>
        </p:txBody>
      </p:sp>
      <p:sp>
        <p:nvSpPr>
          <p:cNvPr id="70" name="TextBox 69"/>
          <p:cNvSpPr txBox="1"/>
          <p:nvPr/>
        </p:nvSpPr>
        <p:spPr>
          <a:xfrm>
            <a:off x="5019353" y="3481855"/>
            <a:ext cx="6655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u="sng" dirty="0" smtClean="0"/>
              <a:t>Loops</a:t>
            </a:r>
            <a:r>
              <a:rPr lang="en-US" sz="1400" b="1" dirty="0" smtClean="0"/>
              <a:t>:  </a:t>
            </a:r>
            <a:r>
              <a:rPr lang="en-US" sz="1400" dirty="0" smtClean="0"/>
              <a:t>Functions typically contain loops. How these are handled can have an impact on area and performance.</a:t>
            </a:r>
            <a:endParaRPr lang="en-US" sz="1400" b="1" dirty="0" smtClean="0"/>
          </a:p>
        </p:txBody>
      </p:sp>
      <p:sp>
        <p:nvSpPr>
          <p:cNvPr id="80" name="TextBox 79"/>
          <p:cNvSpPr txBox="1"/>
          <p:nvPr/>
        </p:nvSpPr>
        <p:spPr>
          <a:xfrm>
            <a:off x="5019353" y="4149726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u="sng" dirty="0" smtClean="0"/>
              <a:t>Arrays</a:t>
            </a:r>
            <a:r>
              <a:rPr lang="en-US" sz="1400" b="1" dirty="0" smtClean="0"/>
              <a:t>:  </a:t>
            </a:r>
            <a:r>
              <a:rPr lang="en-US" sz="1400" dirty="0" smtClean="0"/>
              <a:t>Arrays are used often in C code. They can impact the device area and become performance bottlenecks.</a:t>
            </a:r>
            <a:endParaRPr lang="en-US" sz="1400" b="1" dirty="0" smtClean="0"/>
          </a:p>
        </p:txBody>
      </p:sp>
      <p:sp>
        <p:nvSpPr>
          <p:cNvPr id="83" name="TextBox 82"/>
          <p:cNvSpPr txBox="1"/>
          <p:nvPr/>
        </p:nvSpPr>
        <p:spPr>
          <a:xfrm>
            <a:off x="5019353" y="5033041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u="sng" dirty="0" smtClean="0"/>
              <a:t>Operators</a:t>
            </a:r>
            <a:r>
              <a:rPr lang="en-US" sz="1400" b="1" dirty="0" smtClean="0"/>
              <a:t>:  </a:t>
            </a:r>
            <a:r>
              <a:rPr lang="en-US" sz="1400" dirty="0" smtClean="0"/>
              <a:t>Operators in the C code may require sharing to control area or be assigned to specific hardware implementations to meet performance</a:t>
            </a:r>
            <a:endParaRPr lang="en-US" sz="1400" b="1" dirty="0" smtClean="0"/>
          </a:p>
        </p:txBody>
      </p:sp>
      <p:sp>
        <p:nvSpPr>
          <p:cNvPr id="84" name="TextBox 83"/>
          <p:cNvSpPr txBox="1"/>
          <p:nvPr/>
        </p:nvSpPr>
        <p:spPr>
          <a:xfrm>
            <a:off x="5019353" y="2905780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u="sng" dirty="0" smtClean="0"/>
              <a:t>Types</a:t>
            </a:r>
            <a:r>
              <a:rPr lang="en-US" sz="1400" b="1" dirty="0" smtClean="0"/>
              <a:t>:  </a:t>
            </a:r>
            <a:r>
              <a:rPr lang="en-US" sz="1400" dirty="0" smtClean="0"/>
              <a:t>All variables are of a defined type. The type can influence the area and performance</a:t>
            </a:r>
            <a:endParaRPr lang="en-US" sz="1400" b="1" dirty="0" smtClean="0"/>
          </a:p>
        </p:txBody>
      </p:sp>
      <p:sp>
        <p:nvSpPr>
          <p:cNvPr id="99" name="TextBox 98"/>
          <p:cNvSpPr txBox="1"/>
          <p:nvPr/>
        </p:nvSpPr>
        <p:spPr>
          <a:xfrm>
            <a:off x="5120954" y="2046419"/>
            <a:ext cx="6194392" cy="76810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noAutofit/>
          </a:bodyPr>
          <a:lstStyle/>
          <a:p>
            <a:pPr algn="ctr"/>
            <a:endParaRPr lang="en-US" sz="1600" b="1" dirty="0"/>
          </a:p>
        </p:txBody>
      </p:sp>
      <p:cxnSp>
        <p:nvCxnSpPr>
          <p:cNvPr id="21" name="Straight Arrow Connector 20"/>
          <p:cNvCxnSpPr>
            <a:stCxn id="22" idx="3"/>
          </p:cNvCxnSpPr>
          <p:nvPr/>
        </p:nvCxnSpPr>
        <p:spPr>
          <a:xfrm flipV="1">
            <a:off x="1333433" y="2315256"/>
            <a:ext cx="3634727" cy="4800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411953" y="2507281"/>
            <a:ext cx="921480" cy="57607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197153" y="2084825"/>
            <a:ext cx="6245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u="sng" dirty="0" smtClean="0"/>
              <a:t>Input &amp; Outputs</a:t>
            </a:r>
            <a:r>
              <a:rPr lang="en-US" sz="1400" b="1" dirty="0" smtClean="0"/>
              <a:t>:  </a:t>
            </a:r>
            <a:r>
              <a:rPr lang="en-US" sz="1400" dirty="0" smtClean="0"/>
              <a:t>The arguments of the top-level function must be transformed to hardware interfaces with an IO protocol</a:t>
            </a:r>
            <a:endParaRPr lang="en-US" sz="1400" b="1" dirty="0" smtClean="0"/>
          </a:p>
        </p:txBody>
      </p:sp>
      <p:sp>
        <p:nvSpPr>
          <p:cNvPr id="1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73" y="1393535"/>
            <a:ext cx="10801793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 IO Protocol (</a:t>
            </a:r>
            <a:r>
              <a:rPr lang="en-US" dirty="0" err="1" smtClean="0"/>
              <a:t>ap_fifo</a:t>
            </a:r>
            <a:r>
              <a:rPr lang="en-US" dirty="0" smtClean="0"/>
              <a:t>, Read)</a:t>
            </a:r>
            <a:endParaRPr lang="en-US" dirty="0"/>
          </a:p>
        </p:txBody>
      </p:sp>
      <p:pic>
        <p:nvPicPr>
          <p:cNvPr id="13" name="Picture 12" descr="AESL_Port_Level_IO_FIFO_st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60" y="1739181"/>
            <a:ext cx="8472946" cy="410933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732600" y="1355131"/>
            <a:ext cx="4249047" cy="3187614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4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After start,</a:t>
            </a:r>
            <a:r>
              <a:rPr kumimoji="0" lang="en-US" sz="140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 idle goes low and the RTL operates </a:t>
            </a:r>
            <a:r>
              <a:rPr lang="en-US" sz="1400" i="1" u="sng" noProof="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until a read is required</a:t>
            </a: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The RTL will stall (wait) until the </a:t>
            </a:r>
            <a:r>
              <a:rPr lang="en-US" sz="1400" dirty="0" err="1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empty_n</a:t>
            </a: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 is asserted high to indicate data is available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As soon as data is available, the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fifo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read port will go high</a:t>
            </a: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Reads will occur when required, so long as data is available (</a:t>
            </a:r>
            <a:r>
              <a:rPr lang="en-US" sz="1400" dirty="0" err="1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empty_n</a:t>
            </a:r>
            <a:r>
              <a:rPr lang="en-US" sz="1400" dirty="0" smtClean="0">
                <a:solidFill>
                  <a:schemeClr val="tx1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 is high)</a:t>
            </a: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15" name="Right Brace 14"/>
          <p:cNvSpPr/>
          <p:nvPr/>
        </p:nvSpPr>
        <p:spPr>
          <a:xfrm>
            <a:off x="6964700" y="3198570"/>
            <a:ext cx="665513" cy="1113745"/>
          </a:xfrm>
          <a:prstGeom prst="rightBrac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73" y="1393535"/>
            <a:ext cx="10801793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 IO Protocol </a:t>
            </a:r>
            <a:r>
              <a:rPr lang="en-US" dirty="0"/>
              <a:t>(</a:t>
            </a:r>
            <a:r>
              <a:rPr lang="en-US" dirty="0" err="1"/>
              <a:t>ap_fifo</a:t>
            </a:r>
            <a:r>
              <a:rPr lang="en-US" dirty="0"/>
              <a:t>, Write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3" name="Picture 12" descr="AESL_Port_Level_IO_FIFO_st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60" y="1739181"/>
            <a:ext cx="8472946" cy="410933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681406" y="2123231"/>
            <a:ext cx="4249047" cy="3379639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When ready, data will be written to the output port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RTL will then stall and hold the data until the FIFO is no longer full (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full_n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high)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As soon as data can written, write is asserted high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 write will occur when required if there is room in the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fifo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(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full_n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high)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i="1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Done will be asserted when the function is complete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7" name="Right Brace 6"/>
          <p:cNvSpPr/>
          <p:nvPr/>
        </p:nvSpPr>
        <p:spPr>
          <a:xfrm flipH="1">
            <a:off x="3381167" y="4273911"/>
            <a:ext cx="665513" cy="1113745"/>
          </a:xfrm>
          <a:prstGeom prst="rightBrac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ontent Placeholder 2"/>
          <p:cNvSpPr>
            <a:spLocks noGrp="1"/>
          </p:cNvSpPr>
          <p:nvPr>
            <p:ph idx="1"/>
          </p:nvPr>
        </p:nvSpPr>
        <p:spPr>
          <a:xfrm>
            <a:off x="609441" y="1410088"/>
            <a:ext cx="10975336" cy="4268337"/>
          </a:xfrm>
        </p:spPr>
        <p:txBody>
          <a:bodyPr/>
          <a:lstStyle/>
          <a:p>
            <a:r>
              <a:rPr lang="en-US" dirty="0" smtClean="0"/>
              <a:t>Multiple interface protocols </a:t>
            </a:r>
          </a:p>
          <a:p>
            <a:pPr lvl="1"/>
            <a:r>
              <a:rPr lang="en-US" sz="1600" dirty="0" smtClean="0"/>
              <a:t>Every combination of C argument </a:t>
            </a:r>
            <a:br>
              <a:rPr lang="en-US" sz="1600" dirty="0" smtClean="0"/>
            </a:br>
            <a:r>
              <a:rPr lang="en-US" sz="1600" dirty="0" smtClean="0"/>
              <a:t>and port protocol </a:t>
            </a:r>
            <a:r>
              <a:rPr lang="en-US" sz="1600" u="sng" dirty="0" smtClean="0"/>
              <a:t>is not </a:t>
            </a:r>
            <a:r>
              <a:rPr lang="en-US" sz="1600" dirty="0" smtClean="0"/>
              <a:t>supported</a:t>
            </a:r>
          </a:p>
          <a:p>
            <a:pPr lvl="1"/>
            <a:r>
              <a:rPr lang="en-US" sz="1600" dirty="0" smtClean="0"/>
              <a:t>It may require a code modification </a:t>
            </a:r>
            <a:br>
              <a:rPr lang="en-US" sz="1600" dirty="0" smtClean="0"/>
            </a:br>
            <a:r>
              <a:rPr lang="en-US" sz="1600" dirty="0" smtClean="0"/>
              <a:t>to implement a specific IO protocol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Interface Types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1418" y="3107539"/>
            <a:ext cx="170412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u="sng" dirty="0" smtClean="0">
                <a:solidFill>
                  <a:srgbClr val="000000"/>
                </a:solidFill>
                <a:latin typeface="Arial"/>
              </a:rPr>
              <a:t>Key: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	: input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IO	: inout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O	: output     </a:t>
            </a:r>
          </a:p>
          <a:p>
            <a:pPr algn="l">
              <a:tabLst>
                <a:tab pos="461963" algn="l"/>
              </a:tabLst>
            </a:pPr>
            <a:r>
              <a:rPr lang="en-US" sz="1050" dirty="0" smtClean="0">
                <a:solidFill>
                  <a:srgbClr val="000000"/>
                </a:solidFill>
                <a:latin typeface="Arial"/>
              </a:rPr>
              <a:t>   D	: Default Interface</a:t>
            </a:r>
            <a:endParaRPr lang="en-US" sz="105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>
                <a:solidFill>
                  <a:srgbClr val="000000"/>
                </a:solidFill>
              </a:rPr>
              <a:t>IO Level Protocols 22- </a:t>
            </a:r>
            <a:fld id="{060BD193-E118-4B16-863C-C8C12C675E3E}" type="slidenum">
              <a:rPr>
                <a:solidFill>
                  <a:srgbClr val="000000"/>
                </a:solidFill>
              </a:rPr>
              <a:pPr>
                <a:defRPr/>
              </a:pPr>
              <a:t>42</a:t>
            </a:fld>
            <a:endParaRPr dirty="0">
              <a:solidFill>
                <a:srgbClr val="000000"/>
              </a:solidFill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Copyright 2015 Xilinx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903775" y="1542554"/>
            <a:ext cx="10087384" cy="4945852"/>
            <a:chOff x="780646" y="1685769"/>
            <a:chExt cx="10087384" cy="4945852"/>
          </a:xfrm>
        </p:grpSpPr>
        <p:sp>
          <p:nvSpPr>
            <p:cNvPr id="38" name="Snip Same Side Corner Rectangle 37"/>
            <p:cNvSpPr/>
            <p:nvPr/>
          </p:nvSpPr>
          <p:spPr>
            <a:xfrm rot="16200000">
              <a:off x="2096477" y="1741996"/>
              <a:ext cx="491130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1839" y="3147796"/>
              <a:ext cx="215012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No IO Protocol</a:t>
              </a:r>
            </a:p>
          </p:txBody>
        </p:sp>
        <p:sp>
          <p:nvSpPr>
            <p:cNvPr id="43" name="Snip Same Side Corner Rectangle 42"/>
            <p:cNvSpPr/>
            <p:nvPr/>
          </p:nvSpPr>
          <p:spPr>
            <a:xfrm rot="16200000">
              <a:off x="1847076" y="2524686"/>
              <a:ext cx="989939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1838" y="3932979"/>
              <a:ext cx="30204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Wire handshake protocols</a:t>
              </a:r>
            </a:p>
          </p:txBody>
        </p:sp>
        <p:sp>
          <p:nvSpPr>
            <p:cNvPr id="46" name="Snip Same Side Corner Rectangle 45"/>
            <p:cNvSpPr/>
            <p:nvPr/>
          </p:nvSpPr>
          <p:spPr>
            <a:xfrm rot="16200000">
              <a:off x="2106421" y="3291027"/>
              <a:ext cx="471248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31840" y="4659874"/>
              <a:ext cx="28668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Memory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 </a:t>
              </a:r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: RAM</a:t>
              </a:r>
            </a:p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	          : FIFO</a:t>
              </a:r>
            </a:p>
          </p:txBody>
        </p:sp>
        <p:sp>
          <p:nvSpPr>
            <p:cNvPr id="52" name="Snip Same Side Corner Rectangle 51"/>
            <p:cNvSpPr/>
            <p:nvPr/>
          </p:nvSpPr>
          <p:spPr>
            <a:xfrm rot="16200000">
              <a:off x="2227953" y="3669322"/>
              <a:ext cx="228183" cy="3122791"/>
            </a:xfrm>
            <a:prstGeom prst="snip2Same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04681" y="5109432"/>
              <a:ext cx="21501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Bus </a:t>
              </a:r>
              <a:r>
                <a:rPr lang="en-US" sz="1200" b="1" dirty="0" smtClean="0">
                  <a:solidFill>
                    <a:srgbClr val="000000"/>
                  </a:solidFill>
                </a:rPr>
                <a:t>protocols</a:t>
              </a:r>
              <a:endParaRPr lang="en-US" sz="1200" b="1" dirty="0" smtClea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5" name="Snip Same Side Corner Rectangle 54"/>
            <p:cNvSpPr/>
            <p:nvPr/>
          </p:nvSpPr>
          <p:spPr>
            <a:xfrm rot="16200000">
              <a:off x="2014084" y="4160799"/>
              <a:ext cx="655920" cy="3122791"/>
            </a:xfrm>
            <a:prstGeom prst="snip2Same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3770" y="5583694"/>
              <a:ext cx="27108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00"/>
                  </a:solidFill>
                  <a:latin typeface="Arial"/>
                </a:rPr>
                <a:t>Block Level Protocol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1840" y="6050155"/>
              <a:ext cx="3020407" cy="577081"/>
            </a:xfrm>
            <a:prstGeom prst="rect">
              <a:avLst/>
            </a:prstGeom>
            <a:solidFill>
              <a:srgbClr val="FFFF99"/>
            </a:solidFill>
            <a:ln>
              <a:solidFill>
                <a:schemeClr val="tx1"/>
              </a:solidFill>
            </a:ln>
            <a:effectLst>
              <a:innerShdw blurRad="63500" dist="50800" dir="27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1050" dirty="0" smtClean="0">
                  <a:solidFill>
                    <a:srgbClr val="000000"/>
                  </a:solidFill>
                </a:rPr>
                <a:t>Block level protocols can be applied to the return port - but the port can be omitted and just the function name specified</a:t>
              </a:r>
              <a:endParaRPr lang="en-US" sz="1050" dirty="0">
                <a:solidFill>
                  <a:srgbClr val="000000"/>
                </a:solidFill>
              </a:endParaRPr>
            </a:p>
          </p:txBody>
        </p:sp>
        <p:sp>
          <p:nvSpPr>
            <p:cNvPr id="22" name="Slide Number Placeholder 4"/>
            <p:cNvSpPr txBox="1">
              <a:spLocks/>
            </p:cNvSpPr>
            <p:nvPr/>
          </p:nvSpPr>
          <p:spPr>
            <a:xfrm>
              <a:off x="926941" y="6347781"/>
              <a:ext cx="1117309" cy="244475"/>
            </a:xfrm>
            <a:prstGeom prst="rect">
              <a:avLst/>
            </a:prstGeom>
          </p:spPr>
          <p:txBody>
            <a:bodyPr/>
            <a:lstStyle/>
            <a:p>
              <a:pPr algn="l" defTabSz="457200">
                <a:defRPr/>
              </a:pPr>
              <a:r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t>22- </a:t>
              </a:r>
              <a:fld id="{0E88F696-905B-490D-9D4B-033243675593}" type="slidenum">
                <a:rPr lang="en-US" sz="1000" smtClean="0">
                  <a:solidFill>
                    <a:srgbClr val="FFFFFF"/>
                  </a:solidFill>
                  <a:ea typeface="ＭＳ Ｐゴシック" pitchFamily="34" charset="-128"/>
                  <a:cs typeface="Arial" charset="0"/>
                </a:rPr>
                <a:pPr algn="l" defTabSz="457200">
                  <a:defRPr/>
                </a:pPr>
                <a:t>42</a:t>
              </a:fld>
              <a:endParaRPr lang="en-US" sz="1000" dirty="0">
                <a:solidFill>
                  <a:srgbClr val="FFFFFF"/>
                </a:solidFill>
                <a:ea typeface="ＭＳ Ｐゴシック" pitchFamily="34" charset="-128"/>
                <a:cs typeface="Arial" charset="0"/>
              </a:endParaRPr>
            </a:p>
          </p:txBody>
        </p:sp>
        <p:pic>
          <p:nvPicPr>
            <p:cNvPr id="2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43"/>
            <a:stretch/>
          </p:blipFill>
          <p:spPr bwMode="auto">
            <a:xfrm>
              <a:off x="3942486" y="1685769"/>
              <a:ext cx="6925544" cy="4945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Snip Same Side Corner Rectangle 20"/>
          <p:cNvSpPr/>
          <p:nvPr/>
        </p:nvSpPr>
        <p:spPr>
          <a:xfrm rot="16200000">
            <a:off x="3345168" y="3526819"/>
            <a:ext cx="240003" cy="3122791"/>
          </a:xfrm>
          <a:prstGeom prst="snip2Same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1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628583"/>
          </a:xfrm>
        </p:spPr>
        <p:txBody>
          <a:bodyPr>
            <a:normAutofit/>
          </a:bodyPr>
          <a:lstStyle/>
          <a:p>
            <a:r>
              <a:rPr lang="en-US" dirty="0" err="1" smtClean="0"/>
              <a:t>Vivado</a:t>
            </a:r>
            <a:r>
              <a:rPr lang="en-US" dirty="0" smtClean="0"/>
              <a:t> HLS supports a Bus IO protocol</a:t>
            </a:r>
          </a:p>
          <a:p>
            <a:pPr lvl="1"/>
            <a:r>
              <a:rPr lang="en-US" dirty="0" smtClean="0"/>
              <a:t>It is that of a generic bus</a:t>
            </a:r>
          </a:p>
          <a:p>
            <a:pPr lvl="2"/>
            <a:r>
              <a:rPr lang="en-US" dirty="0" smtClean="0"/>
              <a:t>Not </a:t>
            </a:r>
            <a:r>
              <a:rPr lang="en-US" dirty="0"/>
              <a:t>an industry standard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used to communicate with a bus bridge 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Vivado</a:t>
            </a:r>
            <a:r>
              <a:rPr lang="en-US" dirty="0" smtClean="0"/>
              <a:t> HLS bus protocol is principally used to connect to adapters</a:t>
            </a:r>
          </a:p>
          <a:p>
            <a:r>
              <a:rPr lang="en-US" dirty="0" smtClean="0"/>
              <a:t>The Bus IO protocol supports </a:t>
            </a:r>
            <a:r>
              <a:rPr lang="en-US" dirty="0" err="1" smtClean="0"/>
              <a:t>memcpy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bus IO protocol supports the C function </a:t>
            </a:r>
            <a:r>
              <a:rPr lang="en-US" dirty="0" err="1" smtClean="0"/>
              <a:t>memcpy</a:t>
            </a:r>
            <a:endParaRPr lang="en-US" dirty="0" smtClean="0"/>
          </a:p>
          <a:p>
            <a:pPr lvl="1"/>
            <a:r>
              <a:rPr lang="en-US" dirty="0" smtClean="0"/>
              <a:t>This provides a high performance interface for bursting data in a DMA like fashion</a:t>
            </a:r>
          </a:p>
          <a:p>
            <a:r>
              <a:rPr lang="en-US" dirty="0" smtClean="0"/>
              <a:t>The Bus IO protocol supports complex pointer arithmetic at the IO</a:t>
            </a:r>
          </a:p>
          <a:p>
            <a:pPr lvl="1"/>
            <a:r>
              <a:rPr lang="en-US" dirty="0" smtClean="0"/>
              <a:t>Pointers at the IO can be synthesized to ap_fifo or ap_bus</a:t>
            </a:r>
          </a:p>
          <a:p>
            <a:pPr lvl="2"/>
            <a:r>
              <a:rPr lang="en-US" dirty="0" smtClean="0"/>
              <a:t>If using ap_fifo, the accesses must be sequential</a:t>
            </a:r>
          </a:p>
          <a:p>
            <a:pPr lvl="2"/>
            <a:r>
              <a:rPr lang="en-US" dirty="0" smtClean="0"/>
              <a:t>If pointer arithmetic is used, the port must use ap_bus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IO Protocol</a:t>
            </a:r>
            <a:endParaRPr lang="en-US" dirty="0"/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 Mode</a:t>
            </a:r>
          </a:p>
          <a:p>
            <a:pPr lvl="1"/>
            <a:r>
              <a:rPr lang="en-US" dirty="0" smtClean="0"/>
              <a:t>Each access to the bus results in a request then a read or write operation</a:t>
            </a:r>
          </a:p>
          <a:p>
            <a:pPr lvl="1"/>
            <a:r>
              <a:rPr lang="en-US" dirty="0" smtClean="0"/>
              <a:t>Multiple read or writes can be performed in a single transaction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Burst Mode</a:t>
            </a:r>
          </a:p>
          <a:p>
            <a:pPr lvl="1"/>
            <a:r>
              <a:rPr lang="en-US" dirty="0" smtClean="0"/>
              <a:t>Use the </a:t>
            </a:r>
            <a:r>
              <a:rPr lang="en-US" dirty="0" err="1" smtClean="0"/>
              <a:t>memcpy</a:t>
            </a:r>
            <a:r>
              <a:rPr lang="en-US" dirty="0" smtClean="0"/>
              <a:t> command</a:t>
            </a:r>
          </a:p>
          <a:p>
            <a:pPr lvl="1"/>
            <a:r>
              <a:rPr lang="en-US" dirty="0" smtClean="0"/>
              <a:t>Copies data between array &amp; a pointer argument</a:t>
            </a:r>
          </a:p>
          <a:p>
            <a:pPr lvl="1"/>
            <a:r>
              <a:rPr lang="en-US" dirty="0" smtClean="0"/>
              <a:t>The pointer argument can be a bus interface</a:t>
            </a:r>
          </a:p>
          <a:p>
            <a:pPr lvl="2"/>
            <a:r>
              <a:rPr lang="en-US" dirty="0" smtClean="0"/>
              <a:t>This example uses a size of 4</a:t>
            </a:r>
          </a:p>
          <a:p>
            <a:pPr lvl="2"/>
            <a:r>
              <a:rPr lang="en-US" dirty="0" smtClean="0"/>
              <a:t>This is more efficient for higher values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and Burst Mode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46920" y="4375511"/>
            <a:ext cx="2610860" cy="203132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</a:t>
            </a:r>
            <a:r>
              <a:rPr lang="en-US" sz="900" b="1" dirty="0" err="1" smtClean="0"/>
              <a:t>bus.h</a:t>
            </a:r>
            <a:r>
              <a:rPr lang="en-US" sz="900" b="1" dirty="0" smtClean="0"/>
              <a:t>"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foo</a:t>
            </a:r>
            <a:r>
              <a:rPr lang="en-US" sz="900" b="1" dirty="0" smtClean="0"/>
              <a:t> (int *d) {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buf1[4], buf2[4];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memcpy</a:t>
            </a:r>
            <a:r>
              <a:rPr lang="en-US" sz="900" b="1" dirty="0" smtClean="0"/>
              <a:t>(buf1,d,4*</a:t>
            </a:r>
            <a:r>
              <a:rPr lang="en-US" sz="900" b="1" dirty="0" err="1" smtClean="0"/>
              <a:t>sizeof</a:t>
            </a:r>
            <a:r>
              <a:rPr lang="en-US" sz="900" b="1" dirty="0" smtClean="0"/>
              <a:t>(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));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=0;i&lt;4;i++) {</a:t>
            </a:r>
          </a:p>
          <a:p>
            <a:pPr algn="l"/>
            <a:r>
              <a:rPr lang="en-US" sz="900" b="1" dirty="0" smtClean="0"/>
              <a:t>    buf2[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] = buf1[3-i];</a:t>
            </a:r>
          </a:p>
          <a:p>
            <a:pPr algn="l"/>
            <a:r>
              <a:rPr lang="en-US" sz="900" b="1" dirty="0" smtClean="0"/>
              <a:t>  }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memcpy</a:t>
            </a:r>
            <a:r>
              <a:rPr lang="en-US" sz="900" b="1" dirty="0" smtClean="0"/>
              <a:t>(d,buf2,4*</a:t>
            </a:r>
            <a:r>
              <a:rPr lang="en-US" sz="900" b="1" dirty="0" err="1" smtClean="0"/>
              <a:t>sizeof</a:t>
            </a:r>
            <a:r>
              <a:rPr lang="en-US" sz="900" b="1" dirty="0" smtClean="0"/>
              <a:t>(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));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27827" y="2695269"/>
            <a:ext cx="1894153" cy="161582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</a:t>
            </a:r>
            <a:r>
              <a:rPr lang="en-US" sz="900" b="1" dirty="0" err="1" smtClean="0"/>
              <a:t>bus.h</a:t>
            </a:r>
            <a:r>
              <a:rPr lang="en-US" sz="900" b="1" dirty="0" smtClean="0"/>
              <a:t>"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foo</a:t>
            </a:r>
            <a:r>
              <a:rPr lang="en-US" sz="900" b="1" dirty="0" smtClean="0"/>
              <a:t> (int *d)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=0;i&lt;4;i++) {</a:t>
            </a:r>
          </a:p>
          <a:p>
            <a:pPr algn="l"/>
            <a:r>
              <a:rPr lang="en-US" sz="900" b="1" dirty="0" smtClean="0"/>
              <a:t>    acc += d[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];</a:t>
            </a:r>
          </a:p>
          <a:p>
            <a:pPr algn="l"/>
            <a:r>
              <a:rPr lang="en-US" sz="900" b="1" dirty="0" smtClean="0"/>
              <a:t>    d[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] = acc;</a:t>
            </a:r>
          </a:p>
          <a:p>
            <a:pPr algn="l"/>
            <a:r>
              <a:rPr lang="en-US" sz="900" b="1" dirty="0" smtClean="0"/>
              <a:t>  }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26753" y="2695269"/>
            <a:ext cx="1894153" cy="161582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</a:t>
            </a:r>
            <a:r>
              <a:rPr lang="en-US" sz="900" b="1" dirty="0" err="1" smtClean="0"/>
              <a:t>bus.h</a:t>
            </a:r>
            <a:r>
              <a:rPr lang="en-US" sz="900" b="1" dirty="0" smtClean="0"/>
              <a:t>"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foo</a:t>
            </a:r>
            <a:r>
              <a:rPr lang="en-US" sz="900" b="1" dirty="0" smtClean="0"/>
              <a:t> (int *d)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for (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=0;i&lt;4;i++) {</a:t>
            </a:r>
          </a:p>
          <a:p>
            <a:pPr algn="l"/>
            <a:r>
              <a:rPr lang="en-US" sz="900" b="1" dirty="0" smtClean="0"/>
              <a:t>    acc += *(</a:t>
            </a:r>
            <a:r>
              <a:rPr lang="en-US" sz="900" b="1" dirty="0" err="1" smtClean="0"/>
              <a:t>d+i</a:t>
            </a:r>
            <a:r>
              <a:rPr lang="en-US" sz="900" b="1" dirty="0" smtClean="0"/>
              <a:t>);</a:t>
            </a:r>
          </a:p>
          <a:p>
            <a:pPr algn="l"/>
            <a:r>
              <a:rPr lang="en-US" sz="900" b="1" dirty="0" smtClean="0"/>
              <a:t>    *(</a:t>
            </a:r>
            <a:r>
              <a:rPr lang="en-US" sz="900" b="1" dirty="0" err="1" smtClean="0"/>
              <a:t>d+i</a:t>
            </a:r>
            <a:r>
              <a:rPr lang="en-US" sz="900" b="1" dirty="0" smtClean="0"/>
              <a:t>) = acc;</a:t>
            </a:r>
          </a:p>
          <a:p>
            <a:pPr algn="l"/>
            <a:r>
              <a:rPr lang="en-US" sz="900" b="1" dirty="0" smtClean="0"/>
              <a:t>  }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20427" y="2988283"/>
            <a:ext cx="1894153" cy="133882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</a:t>
            </a:r>
            <a:r>
              <a:rPr lang="en-US" sz="900" b="1" dirty="0" err="1" smtClean="0"/>
              <a:t>bus.h</a:t>
            </a:r>
            <a:r>
              <a:rPr lang="en-US" sz="900" b="1" dirty="0" smtClean="0"/>
              <a:t>"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foo</a:t>
            </a:r>
            <a:r>
              <a:rPr lang="en-US" sz="900" b="1" dirty="0" smtClean="0"/>
              <a:t> (int *d) {</a:t>
            </a:r>
          </a:p>
          <a:p>
            <a:pPr algn="l"/>
            <a:r>
              <a:rPr lang="en-US" sz="900" b="1" dirty="0" smtClean="0"/>
              <a:t>  static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acc = 0;</a:t>
            </a:r>
          </a:p>
          <a:p>
            <a:pPr algn="l"/>
            <a:r>
              <a:rPr lang="en-US" sz="900" b="1" dirty="0" smtClean="0"/>
              <a:t> 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;</a:t>
            </a:r>
          </a:p>
          <a:p>
            <a:pPr algn="l"/>
            <a:r>
              <a:rPr lang="en-US" sz="900" b="1" dirty="0" smtClean="0"/>
              <a:t>  </a:t>
            </a:r>
          </a:p>
          <a:p>
            <a:pPr algn="l"/>
            <a:r>
              <a:rPr lang="en-US" sz="900" b="1" dirty="0" smtClean="0"/>
              <a:t>    acc += d[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];</a:t>
            </a:r>
          </a:p>
          <a:p>
            <a:pPr algn="l"/>
            <a:r>
              <a:rPr lang="en-US" sz="900" b="1" dirty="0" smtClean="0"/>
              <a:t>    d[</a:t>
            </a:r>
            <a:r>
              <a:rPr lang="en-US" sz="900" b="1" dirty="0" err="1" smtClean="0"/>
              <a:t>i</a:t>
            </a:r>
            <a:r>
              <a:rPr lang="en-US" sz="900" b="1" dirty="0" smtClean="0"/>
              <a:t>] = acc;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13266" y="2719449"/>
            <a:ext cx="2406087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Single read and write in Standard Mode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783793" y="2528034"/>
            <a:ext cx="3020407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Multiple reads and writes in Standard Mode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449306" y="4362201"/>
            <a:ext cx="2406087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Burst Mode</a:t>
            </a:r>
            <a:endParaRPr lang="en-US" sz="1200" b="1" dirty="0"/>
          </a:p>
        </p:txBody>
      </p:sp>
      <p:sp>
        <p:nvSpPr>
          <p:cNvPr id="14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Bus request then access protocol</a:t>
            </a:r>
          </a:p>
          <a:p>
            <a:pPr lvl="1"/>
            <a:r>
              <a:rPr lang="en-US" dirty="0" smtClean="0"/>
              <a:t>The protocol will request a read/write bus access</a:t>
            </a:r>
          </a:p>
          <a:p>
            <a:pPr lvl="1"/>
            <a:r>
              <a:rPr lang="en-US" dirty="0" smtClean="0"/>
              <a:t>Then read or write data in single or burst mode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IO Protocol: Ports Generated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15653" y="2723790"/>
            <a:ext cx="1791767" cy="78483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“</a:t>
            </a:r>
            <a:r>
              <a:rPr lang="en-US" sz="900" b="1" dirty="0" err="1" smtClean="0"/>
              <a:t>foo.h</a:t>
            </a:r>
            <a:r>
              <a:rPr lang="en-US" sz="900" b="1" dirty="0" smtClean="0"/>
              <a:t>"</a:t>
            </a:r>
          </a:p>
          <a:p>
            <a:pPr algn="l"/>
            <a:endParaRPr lang="en-US" sz="900" b="1" dirty="0" smtClean="0"/>
          </a:p>
          <a:p>
            <a:pPr algn="l"/>
            <a:r>
              <a:rPr lang="en-US" sz="900" b="1" dirty="0" smtClean="0"/>
              <a:t>void </a:t>
            </a:r>
            <a:r>
              <a:rPr lang="en-US" sz="900" b="1" dirty="0" err="1" smtClean="0"/>
              <a:t>foo</a:t>
            </a:r>
            <a:r>
              <a:rPr lang="en-US" sz="900" b="1" dirty="0" smtClean="0"/>
              <a:t> (int *d) {</a:t>
            </a:r>
          </a:p>
          <a:p>
            <a:pPr algn="l"/>
            <a:r>
              <a:rPr lang="en-US" sz="900" b="1" dirty="0" smtClean="0"/>
              <a:t>  …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6" name="Rectangle 5"/>
          <p:cNvSpPr/>
          <p:nvPr/>
        </p:nvSpPr>
        <p:spPr>
          <a:xfrm>
            <a:off x="8193340" y="2008016"/>
            <a:ext cx="1791767" cy="14977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8831435" y="2008015"/>
            <a:ext cx="4042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err="1" smtClean="0"/>
              <a:t>foo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999569" y="2046421"/>
            <a:ext cx="11624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/>
              <a:t>d_dataout</a:t>
            </a:r>
            <a:r>
              <a:rPr lang="en-US" sz="1100" dirty="0" smtClean="0"/>
              <a:t>[31:0]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197262" y="2345092"/>
            <a:ext cx="10406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err="1" smtClean="0"/>
              <a:t>d_datain</a:t>
            </a:r>
            <a:r>
              <a:rPr lang="en-US" sz="1050" dirty="0" smtClean="0"/>
              <a:t>[31:0]</a:t>
            </a:r>
            <a:endParaRPr lang="en-US" sz="105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8186738" y="246030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9612768" y="216163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995139" y="2315256"/>
            <a:ext cx="8915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d_req_write</a:t>
            </a:r>
            <a:endParaRPr lang="en-US" sz="105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004104" y="2489903"/>
            <a:ext cx="86914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d_rsp_read</a:t>
            </a:r>
            <a:endParaRPr lang="en-US" sz="1050" b="1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602957" y="262249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9600204" y="2468876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02567" y="2675820"/>
            <a:ext cx="7873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d_req_din</a:t>
            </a:r>
            <a:endParaRPr lang="en-US" sz="1050" b="1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602332" y="2808412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998279" y="2950763"/>
            <a:ext cx="11528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d_address</a:t>
            </a:r>
            <a:r>
              <a:rPr lang="en-US" sz="1050" dirty="0" smtClean="0"/>
              <a:t>[31:0]</a:t>
            </a:r>
            <a:endParaRPr lang="en-US" sz="1050" b="1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9613394" y="308335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995721" y="3136680"/>
            <a:ext cx="9124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d_size</a:t>
            </a:r>
            <a:r>
              <a:rPr lang="en-US" sz="1050" dirty="0" smtClean="0"/>
              <a:t>[31:0]</a:t>
            </a:r>
            <a:endParaRPr lang="en-US" sz="1050" b="1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9612769" y="3269272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13378" y="2628847"/>
            <a:ext cx="93006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err="1" smtClean="0"/>
              <a:t>d_req_full_n</a:t>
            </a:r>
            <a:endParaRPr lang="en-US" sz="1050" b="1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8192246" y="2744061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28523" y="2805952"/>
            <a:ext cx="11160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err="1" smtClean="0"/>
              <a:t>d_rsp_empty_n</a:t>
            </a:r>
            <a:endParaRPr lang="en-US" sz="1050" b="1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192792" y="292116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83400" y="2983059"/>
            <a:ext cx="8611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 err="1" smtClean="0"/>
              <a:t>d_rsp_dout</a:t>
            </a:r>
            <a:endParaRPr lang="en-US" sz="1050" b="1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8193339" y="309827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360759" y="3544215"/>
          <a:ext cx="5272914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3090"/>
                <a:gridCol w="3599824"/>
              </a:tblGrid>
              <a:tr h="21568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Input</a:t>
                      </a:r>
                      <a:r>
                        <a:rPr lang="en-US" sz="1400" baseline="0" dirty="0" smtClean="0"/>
                        <a:t> Ports</a:t>
                      </a:r>
                      <a:endParaRPr lang="en-US" sz="14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marL="121888" marR="121888"/>
                </a:tc>
              </a:tr>
              <a:tr h="215681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d_datain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Input data.</a:t>
                      </a:r>
                      <a:endParaRPr lang="en-US" sz="1200" dirty="0"/>
                    </a:p>
                  </a:txBody>
                  <a:tcPr marL="121888" marR="121888"/>
                </a:tc>
              </a:tr>
              <a:tr h="372271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d_req_full_n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Active low</a:t>
                      </a:r>
                      <a:r>
                        <a:rPr lang="en-US" sz="1200" baseline="0" dirty="0" smtClean="0"/>
                        <a:t> signal i</a:t>
                      </a:r>
                      <a:r>
                        <a:rPr lang="en-US" sz="1200" dirty="0" smtClean="0"/>
                        <a:t>ndicates the bus bridge</a:t>
                      </a:r>
                      <a:r>
                        <a:rPr lang="en-US" sz="1200" baseline="0" dirty="0" smtClean="0"/>
                        <a:t> is full. The design will stall, waiting to write.</a:t>
                      </a:r>
                      <a:endParaRPr lang="en-US" sz="1200" dirty="0"/>
                    </a:p>
                  </a:txBody>
                  <a:tcPr marL="121888" marR="121888"/>
                </a:tc>
              </a:tr>
              <a:tr h="372271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d_rsp_empty_n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Active low</a:t>
                      </a:r>
                      <a:r>
                        <a:rPr lang="en-US" sz="1200" baseline="0" dirty="0" smtClean="0"/>
                        <a:t> signal i</a:t>
                      </a:r>
                      <a:r>
                        <a:rPr lang="en-US" sz="1200" dirty="0" smtClean="0"/>
                        <a:t>ndicates the bus bridge</a:t>
                      </a:r>
                      <a:r>
                        <a:rPr lang="en-US" sz="1200" baseline="0" dirty="0" smtClean="0"/>
                        <a:t> is empty and can accept data.</a:t>
                      </a:r>
                      <a:endParaRPr lang="en-US" sz="1200" dirty="0"/>
                    </a:p>
                  </a:txBody>
                  <a:tcPr marL="121888" marR="121888"/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5787253" y="3544215"/>
          <a:ext cx="6194393" cy="270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2219"/>
                <a:gridCol w="4282174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Output Ports</a:t>
                      </a:r>
                      <a:endParaRPr lang="en-US" sz="14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d_dataout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Output data.</a:t>
                      </a:r>
                      <a:endParaRPr lang="en-US" sz="1200" dirty="0"/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d_req_write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Asserted to initiate a bus access.</a:t>
                      </a:r>
                      <a:endParaRPr lang="en-US" sz="1200" dirty="0"/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d_req_din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Asserted if the bus </a:t>
                      </a:r>
                      <a:r>
                        <a:rPr lang="en-US" sz="1200" baseline="0" dirty="0" smtClean="0"/>
                        <a:t>access </a:t>
                      </a:r>
                      <a:r>
                        <a:rPr lang="en-US" sz="1200" dirty="0" smtClean="0"/>
                        <a:t>is to</a:t>
                      </a:r>
                      <a:r>
                        <a:rPr lang="en-US" sz="1200" baseline="0" dirty="0" smtClean="0"/>
                        <a:t> write. Remains low if the access it to read.</a:t>
                      </a:r>
                      <a:endParaRPr lang="en-US" sz="1200" dirty="0"/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d_rsp_read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Asserted to start a bus read (completes</a:t>
                      </a:r>
                      <a:r>
                        <a:rPr lang="en-US" sz="1200" baseline="0" dirty="0" smtClean="0"/>
                        <a:t> a bus access request and starts reading data)</a:t>
                      </a:r>
                      <a:endParaRPr lang="en-US" sz="1200" dirty="0"/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d_address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Offset for the base address.</a:t>
                      </a:r>
                      <a:endParaRPr lang="en-US" sz="1200" dirty="0"/>
                    </a:p>
                  </a:txBody>
                  <a:tcPr marL="121888" marR="12188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d_size</a:t>
                      </a:r>
                      <a:endParaRPr lang="en-US" sz="1200" dirty="0"/>
                    </a:p>
                  </a:txBody>
                  <a:tcPr marL="121888" marR="121888"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Indicates the </a:t>
                      </a:r>
                      <a:r>
                        <a:rPr lang="en-US" sz="1200" baseline="0" dirty="0" smtClean="0"/>
                        <a:t>burst (read or write) size.</a:t>
                      </a:r>
                      <a:endParaRPr lang="en-US" sz="1200" dirty="0"/>
                    </a:p>
                  </a:txBody>
                  <a:tcPr marL="121888" marR="121888"/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667920" y="5401866"/>
            <a:ext cx="4760980" cy="461665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Standard Mode</a:t>
            </a:r>
            <a:r>
              <a:rPr lang="en-US" sz="1200" b="1" dirty="0" smtClean="0"/>
              <a:t>: The address port gives the index address e.g. *(</a:t>
            </a:r>
            <a:r>
              <a:rPr lang="en-US" sz="1200" b="1" dirty="0" err="1" smtClean="0"/>
              <a:t>d+i</a:t>
            </a:r>
            <a:r>
              <a:rPr lang="en-US" sz="1200" b="1" dirty="0" smtClean="0"/>
              <a:t>), </a:t>
            </a:r>
            <a:r>
              <a:rPr lang="en-US" sz="1200" b="1" dirty="0" err="1" smtClean="0"/>
              <a:t>addr</a:t>
            </a:r>
            <a:r>
              <a:rPr lang="en-US" sz="1200" b="1" dirty="0" smtClean="0"/>
              <a:t> = value of “</a:t>
            </a:r>
            <a:r>
              <a:rPr lang="en-US" sz="1200" b="1" dirty="0" err="1" smtClean="0"/>
              <a:t>i</a:t>
            </a:r>
            <a:r>
              <a:rPr lang="en-US" sz="1200" b="1" dirty="0" smtClean="0"/>
              <a:t>” </a:t>
            </a:r>
            <a:endParaRPr lang="en-US" sz="1200" b="1" dirty="0"/>
          </a:p>
        </p:txBody>
      </p:sp>
      <p:sp>
        <p:nvSpPr>
          <p:cNvPr id="32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73" y="1393535"/>
            <a:ext cx="10801793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113541" y="325615"/>
            <a:ext cx="1643284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void foo (</a:t>
            </a:r>
            <a:r>
              <a:rPr lang="en-US" sz="1200" dirty="0" err="1"/>
              <a:t>int</a:t>
            </a:r>
            <a:r>
              <a:rPr lang="en-US" sz="1200" dirty="0"/>
              <a:t> *d) {</a:t>
            </a:r>
          </a:p>
          <a:p>
            <a:pPr algn="l"/>
            <a:r>
              <a:rPr lang="en-US" sz="1200" dirty="0" smtClean="0"/>
              <a:t>    static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acc</a:t>
            </a:r>
            <a:r>
              <a:rPr lang="en-US" sz="1200" dirty="0"/>
              <a:t> = 0;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/>
              <a:t>i;</a:t>
            </a:r>
          </a:p>
          <a:p>
            <a:pPr algn="l"/>
            <a:r>
              <a:rPr lang="en-US" sz="1200" dirty="0" smtClean="0"/>
              <a:t>    for </a:t>
            </a:r>
            <a:r>
              <a:rPr lang="en-US" sz="1200" dirty="0"/>
              <a:t>(i=0;i&lt;4;i++) {</a:t>
            </a:r>
          </a:p>
          <a:p>
            <a:pPr algn="l"/>
            <a:r>
              <a:rPr lang="en-US" sz="1200" dirty="0" smtClean="0"/>
              <a:t>          </a:t>
            </a:r>
            <a:r>
              <a:rPr lang="en-US" sz="1200" dirty="0" err="1" smtClean="0"/>
              <a:t>acc</a:t>
            </a:r>
            <a:r>
              <a:rPr lang="en-US" sz="1200" dirty="0" smtClean="0"/>
              <a:t> </a:t>
            </a:r>
            <a:r>
              <a:rPr lang="en-US" sz="1200" dirty="0"/>
              <a:t>+= d[i+1];</a:t>
            </a:r>
          </a:p>
          <a:p>
            <a:pPr algn="l"/>
            <a:r>
              <a:rPr lang="en-US" sz="1200" dirty="0" smtClean="0"/>
              <a:t>          d[i</a:t>
            </a:r>
            <a:r>
              <a:rPr lang="en-US" sz="1200" dirty="0"/>
              <a:t>] = </a:t>
            </a:r>
            <a:r>
              <a:rPr lang="en-US" sz="1200" dirty="0" err="1"/>
              <a:t>acc</a:t>
            </a:r>
            <a:r>
              <a:rPr lang="en-US" sz="1200" dirty="0"/>
              <a:t>;</a:t>
            </a:r>
          </a:p>
          <a:p>
            <a:pPr algn="l"/>
            <a:r>
              <a:rPr lang="en-US" sz="1200" dirty="0" smtClean="0"/>
              <a:t>     }</a:t>
            </a:r>
            <a:endParaRPr lang="en-US" sz="1200" dirty="0"/>
          </a:p>
          <a:p>
            <a:pPr algn="l"/>
            <a:r>
              <a:rPr lang="en-US" sz="1200" dirty="0"/>
              <a:t>}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IO Protocol (Standard, Read)</a:t>
            </a:r>
            <a:endParaRPr lang="en-US" dirty="0"/>
          </a:p>
        </p:txBody>
      </p:sp>
      <p:pic>
        <p:nvPicPr>
          <p:cNvPr id="9" name="Picture 8" descr="AESL_Port_Level_IO_BusRead_st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00" y="1802552"/>
            <a:ext cx="8497716" cy="403252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732600" y="1904328"/>
            <a:ext cx="4249047" cy="3840480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After start, idle goes low and the RTL operates </a:t>
            </a:r>
            <a:r>
              <a:rPr lang="en-US" sz="1400" i="1" u="sng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until a read is required</a:t>
            </a: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req_write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high with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req_din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low indicates a read request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 read address is supplied: value is the pointer index value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RTL will stall (wait) until the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empty_n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is asserted high to indicate data is available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As soon as data is available,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rsp_read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will go high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Reads will occur when required, so long as data is available (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empty_n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is high)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73" y="1393535"/>
            <a:ext cx="10801793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IO Protocol (Standard, Write)</a:t>
            </a:r>
            <a:endParaRPr lang="en-US" dirty="0"/>
          </a:p>
        </p:txBody>
      </p:sp>
      <p:pic>
        <p:nvPicPr>
          <p:cNvPr id="11" name="Picture 10" descr="AESL_Port_Level_IO_BusWrite_st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147" y="1739180"/>
            <a:ext cx="8373673" cy="3994120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425440" y="1777586"/>
            <a:ext cx="4249047" cy="4206240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After start, idle goes low and the RTL operates </a:t>
            </a:r>
            <a:r>
              <a:rPr lang="en-US" sz="1400" i="1" u="sng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until a write is required</a:t>
            </a: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When a write is required, data and address are applied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RTL will stall (wait) until the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full_n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is asserted high to indicate space is available</a:t>
            </a:r>
          </a:p>
          <a:p>
            <a:pPr marL="34290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As soon as data is available,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rsp_write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and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req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-din will go high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req_write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high with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req_din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high indicates a write request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There is no acknowledge for writes in this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interace</a:t>
            </a: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Write will occur when required, so long as data is available (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full_n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is high)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47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12305" y="207926"/>
            <a:ext cx="1643284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void foo (</a:t>
            </a:r>
            <a:r>
              <a:rPr lang="en-US" sz="1200" dirty="0" err="1"/>
              <a:t>int</a:t>
            </a:r>
            <a:r>
              <a:rPr lang="en-US" sz="1200" dirty="0"/>
              <a:t> *d) {</a:t>
            </a:r>
          </a:p>
          <a:p>
            <a:pPr algn="l"/>
            <a:r>
              <a:rPr lang="en-US" sz="1200" dirty="0" smtClean="0"/>
              <a:t>    static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acc</a:t>
            </a:r>
            <a:r>
              <a:rPr lang="en-US" sz="1200" dirty="0"/>
              <a:t> = 0;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/>
              <a:t>i;</a:t>
            </a:r>
          </a:p>
          <a:p>
            <a:pPr algn="l"/>
            <a:r>
              <a:rPr lang="en-US" sz="1200" dirty="0" smtClean="0"/>
              <a:t>    for </a:t>
            </a:r>
            <a:r>
              <a:rPr lang="en-US" sz="1200" dirty="0"/>
              <a:t>(i=0;i&lt;4;i++) {</a:t>
            </a:r>
          </a:p>
          <a:p>
            <a:pPr algn="l"/>
            <a:r>
              <a:rPr lang="en-US" sz="1200" dirty="0" smtClean="0"/>
              <a:t>          </a:t>
            </a:r>
            <a:r>
              <a:rPr lang="en-US" sz="1200" dirty="0" err="1" smtClean="0"/>
              <a:t>acc</a:t>
            </a:r>
            <a:r>
              <a:rPr lang="en-US" sz="1200" dirty="0" smtClean="0"/>
              <a:t> </a:t>
            </a:r>
            <a:r>
              <a:rPr lang="en-US" sz="1200" dirty="0"/>
              <a:t>+= d[i+1];</a:t>
            </a:r>
          </a:p>
          <a:p>
            <a:pPr algn="l"/>
            <a:r>
              <a:rPr lang="en-US" sz="1200" dirty="0" smtClean="0"/>
              <a:t>          d[i</a:t>
            </a:r>
            <a:r>
              <a:rPr lang="en-US" sz="1200" dirty="0"/>
              <a:t>] = </a:t>
            </a:r>
            <a:r>
              <a:rPr lang="en-US" sz="1200" dirty="0" err="1"/>
              <a:t>acc</a:t>
            </a:r>
            <a:r>
              <a:rPr lang="en-US" sz="1200" dirty="0"/>
              <a:t>;</a:t>
            </a:r>
          </a:p>
          <a:p>
            <a:pPr algn="l"/>
            <a:r>
              <a:rPr lang="en-US" sz="1200" dirty="0" smtClean="0"/>
              <a:t>     }</a:t>
            </a:r>
            <a:endParaRPr lang="en-US" sz="1200" dirty="0"/>
          </a:p>
          <a:p>
            <a:pPr algn="l"/>
            <a:r>
              <a:rPr lang="en-US" sz="1200" dirty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73" y="1393535"/>
            <a:ext cx="10801793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IO Protocol (Burst, Read)</a:t>
            </a:r>
            <a:endParaRPr lang="en-US" dirty="0"/>
          </a:p>
        </p:txBody>
      </p:sp>
      <p:pic>
        <p:nvPicPr>
          <p:cNvPr id="11" name="Picture 10" descr="AESL_Port_Level_IO_BusReadBurst_st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60" y="1739181"/>
            <a:ext cx="8328563" cy="40325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630213" y="2507280"/>
            <a:ext cx="4249047" cy="2726754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Similar to a Standard Mode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This example uses a burst=4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i="1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base address is zero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burst size is placed on port size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All reads are done consecutively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empty_n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signal will stall the RTL until data is available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48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098732" y="549482"/>
            <a:ext cx="2616452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void foo (</a:t>
            </a:r>
            <a:r>
              <a:rPr lang="en-US" sz="1200" dirty="0" err="1"/>
              <a:t>int</a:t>
            </a:r>
            <a:r>
              <a:rPr lang="en-US" sz="1200" dirty="0"/>
              <a:t> *d) {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/>
              <a:t>buf1[4], buf2[4];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/>
              <a:t>i;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b="1" dirty="0" err="1"/>
              <a:t>memcpy</a:t>
            </a:r>
            <a:r>
              <a:rPr lang="en-US" sz="1200" b="1" dirty="0"/>
              <a:t>(buf1,d,4*</a:t>
            </a:r>
            <a:r>
              <a:rPr lang="en-US" sz="1200" b="1" dirty="0" err="1"/>
              <a:t>sizeof</a:t>
            </a:r>
            <a:r>
              <a:rPr lang="en-US" sz="1200" b="1" dirty="0"/>
              <a:t>(</a:t>
            </a:r>
            <a:r>
              <a:rPr lang="en-US" sz="1200" b="1" dirty="0" err="1"/>
              <a:t>int</a:t>
            </a:r>
            <a:r>
              <a:rPr lang="en-US" sz="1200" b="1" dirty="0" smtClean="0"/>
              <a:t>));</a:t>
            </a:r>
          </a:p>
          <a:p>
            <a:endParaRPr lang="en-US" sz="1200" dirty="0" smtClean="0"/>
          </a:p>
          <a:p>
            <a:pPr algn="l"/>
            <a:r>
              <a:rPr lang="en-US" sz="1200" dirty="0" smtClean="0"/>
              <a:t>    for </a:t>
            </a:r>
            <a:r>
              <a:rPr lang="en-US" sz="1200" dirty="0"/>
              <a:t>(i=0;i&lt;4;i++) {</a:t>
            </a:r>
          </a:p>
          <a:p>
            <a:pPr algn="l"/>
            <a:r>
              <a:rPr lang="en-US" sz="1200" dirty="0" smtClean="0"/>
              <a:t>           buf2[i</a:t>
            </a:r>
            <a:r>
              <a:rPr lang="en-US" sz="1200" dirty="0"/>
              <a:t>] = buf1[3-i];</a:t>
            </a:r>
          </a:p>
          <a:p>
            <a:pPr algn="l"/>
            <a:r>
              <a:rPr lang="en-US" sz="1200" dirty="0" smtClean="0"/>
              <a:t>     }</a:t>
            </a:r>
            <a:endParaRPr lang="en-US" sz="1200" dirty="0"/>
          </a:p>
          <a:p>
            <a:pPr algn="l"/>
            <a:r>
              <a:rPr lang="en-US" sz="1200" dirty="0" smtClean="0"/>
              <a:t>     </a:t>
            </a:r>
            <a:r>
              <a:rPr lang="en-US" sz="1200" dirty="0" err="1" smtClean="0"/>
              <a:t>memcpy</a:t>
            </a:r>
            <a:r>
              <a:rPr lang="en-US" sz="1200" dirty="0" smtClean="0"/>
              <a:t>(d,buf2,4*</a:t>
            </a:r>
            <a:r>
              <a:rPr lang="en-US" sz="1200" dirty="0" err="1" smtClean="0"/>
              <a:t>sizeof</a:t>
            </a:r>
            <a:r>
              <a:rPr lang="en-US" sz="1200" dirty="0" smtClean="0"/>
              <a:t>(</a:t>
            </a:r>
            <a:r>
              <a:rPr lang="en-US" sz="1200" dirty="0" err="1" smtClean="0"/>
              <a:t>int</a:t>
            </a:r>
            <a:r>
              <a:rPr lang="en-US" sz="1200" dirty="0" smtClean="0"/>
              <a:t>));</a:t>
            </a:r>
          </a:p>
          <a:p>
            <a:pPr algn="l"/>
            <a:r>
              <a:rPr lang="en-US" sz="1200" dirty="0" smtClean="0"/>
              <a:t>}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58373" y="1393535"/>
            <a:ext cx="10801793" cy="49158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 IO Protocol (Burst, Write)</a:t>
            </a:r>
            <a:endParaRPr lang="en-US" dirty="0"/>
          </a:p>
        </p:txBody>
      </p:sp>
      <p:pic>
        <p:nvPicPr>
          <p:cNvPr id="7" name="Picture 6" descr="AESL_Port_Level_IO_BusWrite_stal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953" y="1739180"/>
            <a:ext cx="8395705" cy="4057164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630213" y="2507280"/>
            <a:ext cx="4249047" cy="2765160"/>
          </a:xfrm>
          <a:prstGeom prst="rect">
            <a:avLst/>
          </a:pr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Similar to a Standard Mode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i="1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This example uses a burst=4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i="1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base address is zero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burst size is placed on port size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endParaRPr lang="en-US" sz="1400" dirty="0" smtClean="0">
              <a:solidFill>
                <a:schemeClr val="tx1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All writes are done consecutively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The </a:t>
            </a:r>
            <a:r>
              <a:rPr lang="en-US" sz="1400" dirty="0" err="1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full_n</a:t>
            </a:r>
            <a:r>
              <a:rPr lang="en-US" sz="1400" dirty="0" smtClean="0">
                <a:solidFill>
                  <a:schemeClr val="tx1"/>
                </a:solidFill>
                <a:ea typeface="ＭＳ Ｐゴシック" pitchFamily="24" charset="-128"/>
                <a:cs typeface="ＭＳ Ｐゴシック" pitchFamily="24" charset="-128"/>
              </a:rPr>
              <a:t> signal will stall the RTL until data is available</a:t>
            </a:r>
          </a:p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US" sz="1400" dirty="0" smtClean="0">
              <a:solidFill>
                <a:schemeClr val="tx1"/>
              </a:solidFill>
              <a:latin typeface="+mn-lt"/>
              <a:ea typeface="ＭＳ Ｐゴシック" pitchFamily="24" charset="-128"/>
              <a:cs typeface="ＭＳ Ｐゴシック" pitchFamily="24" charset="-128"/>
            </a:endParaRPr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49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98732" y="549482"/>
            <a:ext cx="2616452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/>
            <a:r>
              <a:rPr lang="en-US" sz="1200" dirty="0"/>
              <a:t>void foo (</a:t>
            </a:r>
            <a:r>
              <a:rPr lang="en-US" sz="1200" dirty="0" err="1"/>
              <a:t>int</a:t>
            </a:r>
            <a:r>
              <a:rPr lang="en-US" sz="1200" dirty="0"/>
              <a:t> *d) {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/>
              <a:t>buf1[4], buf2[4];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</a:t>
            </a:r>
            <a:r>
              <a:rPr lang="en-US" sz="1200" dirty="0"/>
              <a:t>i;</a:t>
            </a:r>
          </a:p>
          <a:p>
            <a:pPr algn="l"/>
            <a:r>
              <a:rPr lang="en-US" sz="1200" dirty="0" smtClean="0"/>
              <a:t>    </a:t>
            </a:r>
            <a:r>
              <a:rPr lang="en-US" sz="1200" dirty="0" err="1" smtClean="0"/>
              <a:t>memcpy</a:t>
            </a:r>
            <a:r>
              <a:rPr lang="en-US" sz="1200" dirty="0" smtClean="0"/>
              <a:t>(buf1,d,4*</a:t>
            </a:r>
            <a:r>
              <a:rPr lang="en-US" sz="1200" dirty="0" err="1" smtClean="0"/>
              <a:t>sizeof</a:t>
            </a:r>
            <a:r>
              <a:rPr lang="en-US" sz="1200" dirty="0" smtClean="0"/>
              <a:t>(</a:t>
            </a:r>
            <a:r>
              <a:rPr lang="en-US" sz="1200" dirty="0" err="1" smtClean="0"/>
              <a:t>int</a:t>
            </a:r>
            <a:r>
              <a:rPr lang="en-US" sz="1200" dirty="0" smtClean="0"/>
              <a:t>));</a:t>
            </a:r>
          </a:p>
          <a:p>
            <a:endParaRPr lang="en-US" sz="1200" dirty="0" smtClean="0"/>
          </a:p>
          <a:p>
            <a:pPr algn="l"/>
            <a:r>
              <a:rPr lang="en-US" sz="1200" dirty="0" smtClean="0"/>
              <a:t>    for </a:t>
            </a:r>
            <a:r>
              <a:rPr lang="en-US" sz="1200" dirty="0"/>
              <a:t>(i=0;i&lt;4;i++) {</a:t>
            </a:r>
          </a:p>
          <a:p>
            <a:pPr algn="l"/>
            <a:r>
              <a:rPr lang="en-US" sz="1200" dirty="0" smtClean="0"/>
              <a:t>           buf2[i</a:t>
            </a:r>
            <a:r>
              <a:rPr lang="en-US" sz="1200" dirty="0"/>
              <a:t>] = buf1[3-i];</a:t>
            </a:r>
          </a:p>
          <a:p>
            <a:pPr algn="l"/>
            <a:r>
              <a:rPr lang="en-US" sz="1200" dirty="0" smtClean="0"/>
              <a:t>     }</a:t>
            </a:r>
            <a:endParaRPr lang="en-US" sz="1200" dirty="0"/>
          </a:p>
          <a:p>
            <a:pPr algn="l"/>
            <a:r>
              <a:rPr lang="en-US" sz="1200" dirty="0" smtClean="0"/>
              <a:t>     </a:t>
            </a:r>
            <a:r>
              <a:rPr lang="en-US" sz="1200" b="1" dirty="0" err="1" smtClean="0"/>
              <a:t>memcpy</a:t>
            </a:r>
            <a:r>
              <a:rPr lang="en-US" sz="1200" b="1" dirty="0" smtClean="0"/>
              <a:t>(d,buf2,4*</a:t>
            </a:r>
            <a:r>
              <a:rPr lang="en-US" sz="1200" b="1" dirty="0" err="1" smtClean="0"/>
              <a:t>sizeof</a:t>
            </a:r>
            <a:r>
              <a:rPr lang="en-US" sz="1200" b="1" dirty="0" smtClean="0"/>
              <a:t>(</a:t>
            </a:r>
            <a:r>
              <a:rPr lang="en-US" sz="1200" b="1" dirty="0" err="1" smtClean="0"/>
              <a:t>int</a:t>
            </a:r>
            <a:r>
              <a:rPr lang="en-US" sz="1200" b="1" dirty="0" smtClean="0"/>
              <a:t>));</a:t>
            </a:r>
          </a:p>
          <a:p>
            <a:pPr algn="l"/>
            <a:r>
              <a:rPr lang="en-US" sz="1200" dirty="0" smtClean="0"/>
              <a:t>}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25999"/>
          </a:xfrm>
        </p:spPr>
        <p:txBody>
          <a:bodyPr>
            <a:noAutofit/>
          </a:bodyPr>
          <a:lstStyle/>
          <a:p>
            <a:r>
              <a:rPr lang="en-US" dirty="0" smtClean="0"/>
              <a:t>Simple Adder Example</a:t>
            </a:r>
          </a:p>
          <a:p>
            <a:pPr lvl="1"/>
            <a:r>
              <a:rPr lang="en-US" dirty="0" smtClean="0"/>
              <a:t>Output is the sum of 3 inputs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Synthesized with 100 ns clock</a:t>
            </a:r>
          </a:p>
          <a:p>
            <a:pPr lvl="1"/>
            <a:r>
              <a:rPr lang="en-US" dirty="0" smtClean="0"/>
              <a:t>All adders can fit in one clock cycle</a:t>
            </a:r>
          </a:p>
          <a:p>
            <a:pPr lvl="1"/>
            <a:r>
              <a:rPr lang="en-US" b="1" u="sng" dirty="0" smtClean="0"/>
              <a:t>Combinational design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The function return becomes RTL port </a:t>
            </a:r>
            <a:r>
              <a:rPr lang="en-US" dirty="0" err="1" smtClean="0"/>
              <a:t>ap_return</a:t>
            </a:r>
            <a:endParaRPr lang="en-US" dirty="0" smtClean="0"/>
          </a:p>
          <a:p>
            <a:pPr lvl="1"/>
            <a:r>
              <a:rPr lang="en-US" dirty="0" smtClean="0"/>
              <a:t>No handshakes are required or created in this example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101 : Combinational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91473" y="2400801"/>
            <a:ext cx="3839500" cy="120032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900" b="1" dirty="0" smtClean="0"/>
              <a:t>#include "</a:t>
            </a:r>
            <a:r>
              <a:rPr lang="en-US" sz="900" b="1" dirty="0" err="1" smtClean="0"/>
              <a:t>adders.h</a:t>
            </a:r>
            <a:r>
              <a:rPr lang="en-US" sz="900" b="1" dirty="0" smtClean="0"/>
              <a:t>"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err="1" smtClean="0"/>
              <a:t>int</a:t>
            </a:r>
            <a:r>
              <a:rPr lang="en-US" sz="900" b="1" dirty="0" smtClean="0"/>
              <a:t> adders(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in1,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in2,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in3) {</a:t>
            </a:r>
          </a:p>
          <a:p>
            <a:pPr algn="l">
              <a:tabLst>
                <a:tab pos="457200" algn="l"/>
              </a:tabLst>
            </a:pPr>
            <a:endParaRPr lang="en-US" sz="900" b="1" dirty="0" smtClean="0"/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sum = in1 + in2 + in3;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return 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}</a:t>
            </a:r>
          </a:p>
          <a:p>
            <a:pPr algn="l">
              <a:tabLst>
                <a:tab pos="457200" algn="l"/>
              </a:tabLst>
            </a:pPr>
            <a:endParaRPr lang="en-US" sz="900" b="1" dirty="0"/>
          </a:p>
        </p:txBody>
      </p:sp>
      <p:sp>
        <p:nvSpPr>
          <p:cNvPr id="7" name="Rectangle 6"/>
          <p:cNvSpPr/>
          <p:nvPr/>
        </p:nvSpPr>
        <p:spPr>
          <a:xfrm>
            <a:off x="2245315" y="4910436"/>
            <a:ext cx="3583533" cy="7296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659970" y="4910435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80961" y="5025650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/>
              <a:t>ap_return</a:t>
            </a:r>
            <a:endParaRPr lang="en-US" sz="11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11279" y="4987245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in1</a:t>
            </a:r>
            <a:endParaRPr lang="en-US" sz="105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911279" y="5161892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In2</a:t>
            </a:r>
            <a:endParaRPr lang="en-US" sz="105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38714" y="510245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238714" y="529448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419300" y="514086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910654" y="5347809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In3</a:t>
            </a:r>
            <a:endParaRPr lang="en-US" sz="1050" b="1" dirty="0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2238089" y="5480401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Picture 34" descr="101_repo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01" y="4705711"/>
            <a:ext cx="2978812" cy="1033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Introduction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Block Level Protocols</a:t>
            </a:r>
          </a:p>
          <a:p>
            <a:r>
              <a:rPr lang="en-US" dirty="0" smtClean="0">
                <a:solidFill>
                  <a:schemeClr val="bg2"/>
                </a:solidFill>
              </a:rPr>
              <a:t>Port Level Protocols</a:t>
            </a:r>
          </a:p>
          <a:p>
            <a:r>
              <a:rPr lang="en-US" i="1" dirty="0" smtClean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has four types of IO</a:t>
            </a:r>
          </a:p>
          <a:p>
            <a:pPr marL="800100" lvl="1" indent="-342900"/>
            <a:r>
              <a:rPr lang="en-US" dirty="0" smtClean="0"/>
              <a:t>Data ports created by the original C function arguments </a:t>
            </a:r>
          </a:p>
          <a:p>
            <a:pPr marL="800100" lvl="1" indent="-342900"/>
            <a:r>
              <a:rPr lang="en-US" dirty="0" smtClean="0"/>
              <a:t>IO protocol signals added at the Block-Level</a:t>
            </a:r>
          </a:p>
          <a:p>
            <a:pPr marL="800100" lvl="1" indent="-342900"/>
            <a:r>
              <a:rPr lang="en-US" dirty="0" smtClean="0"/>
              <a:t>IO protocol signals added at the Port-Level </a:t>
            </a:r>
          </a:p>
          <a:p>
            <a:pPr marL="800100" lvl="1" indent="-342900"/>
            <a:r>
              <a:rPr lang="en-US" dirty="0" smtClean="0"/>
              <a:t>IO protocol signals added externally as </a:t>
            </a:r>
            <a:r>
              <a:rPr lang="en-US" dirty="0" err="1" smtClean="0"/>
              <a:t>Pcore</a:t>
            </a:r>
            <a:r>
              <a:rPr lang="en-US" dirty="0" smtClean="0"/>
              <a:t> Interfaces</a:t>
            </a:r>
            <a:r>
              <a:rPr lang="en-US" sz="1600" dirty="0" smtClean="0"/>
              <a:t> </a:t>
            </a:r>
          </a:p>
          <a:p>
            <a:r>
              <a:rPr lang="en-US" dirty="0" smtClean="0"/>
              <a:t>Block Level protocols provide default handshake</a:t>
            </a:r>
          </a:p>
          <a:p>
            <a:pPr marL="747713" lvl="1" indent="-347663"/>
            <a:r>
              <a:rPr lang="en-US" dirty="0" smtClean="0"/>
              <a:t>Block Level handshakes are added to the RTL design</a:t>
            </a:r>
          </a:p>
          <a:p>
            <a:pPr marL="747713" lvl="1" indent="-347663"/>
            <a:r>
              <a:rPr lang="en-US" dirty="0" smtClean="0"/>
              <a:t>Enables system level control &amp; sequencing</a:t>
            </a:r>
            <a:endParaRPr lang="en-US" b="0" dirty="0" smtClean="0"/>
          </a:p>
          <a:p>
            <a:r>
              <a:rPr lang="en-US" dirty="0" smtClean="0"/>
              <a:t>Port Level Protocols provide wide support for all standard IO protocols</a:t>
            </a:r>
          </a:p>
          <a:p>
            <a:pPr lvl="1"/>
            <a:r>
              <a:rPr lang="en-US" dirty="0" smtClean="0"/>
              <a:t>The protocol is dependent on the C variable type</a:t>
            </a:r>
            <a:endParaRPr lang="en-US" sz="2000" dirty="0" smtClean="0"/>
          </a:p>
          <a:p>
            <a:endParaRPr lang="en-US" sz="2400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51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432299"/>
          </a:xfrm>
        </p:spPr>
        <p:txBody>
          <a:bodyPr>
            <a:normAutofit/>
          </a:bodyPr>
          <a:lstStyle/>
          <a:p>
            <a:r>
              <a:rPr lang="en-US" dirty="0" smtClean="0"/>
              <a:t>The same adder design is now synthesized with a 3ns clock</a:t>
            </a:r>
          </a:p>
          <a:p>
            <a:pPr lvl="1"/>
            <a:r>
              <a:rPr lang="en-US" dirty="0" smtClean="0"/>
              <a:t>The design now takes more than 1 cycle to complete</a:t>
            </a:r>
          </a:p>
          <a:p>
            <a:pPr lvl="1"/>
            <a:r>
              <a:rPr lang="en-US" dirty="0" err="1" smtClean="0"/>
              <a:t>Vivado</a:t>
            </a:r>
            <a:r>
              <a:rPr lang="en-US" dirty="0" smtClean="0"/>
              <a:t> HLS creates a </a:t>
            </a:r>
            <a:r>
              <a:rPr lang="en-US" b="1" u="sng" dirty="0" smtClean="0"/>
              <a:t>sequential</a:t>
            </a:r>
            <a:r>
              <a:rPr lang="en-US" dirty="0" smtClean="0"/>
              <a:t> design with the default port types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By Default ..</a:t>
            </a:r>
          </a:p>
          <a:p>
            <a:pPr lvl="1"/>
            <a:r>
              <a:rPr lang="en-US" dirty="0" smtClean="0"/>
              <a:t>Block level handshake signals are added to the design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102: Sequential Design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45998" y="2850486"/>
            <a:ext cx="3839500" cy="120032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>
              <a:tabLst>
                <a:tab pos="457200" algn="l"/>
              </a:tabLst>
            </a:pPr>
            <a:r>
              <a:rPr lang="en-US" sz="900" b="1" dirty="0" smtClean="0"/>
              <a:t>#include "</a:t>
            </a:r>
            <a:r>
              <a:rPr lang="en-US" sz="900" b="1" dirty="0" err="1" smtClean="0"/>
              <a:t>adders.h</a:t>
            </a:r>
            <a:r>
              <a:rPr lang="en-US" sz="900" b="1" dirty="0" smtClean="0"/>
              <a:t>"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err="1" smtClean="0"/>
              <a:t>int</a:t>
            </a:r>
            <a:r>
              <a:rPr lang="en-US" sz="900" b="1" dirty="0" smtClean="0"/>
              <a:t> adders(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in1,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in2, 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in3) {</a:t>
            </a:r>
          </a:p>
          <a:p>
            <a:pPr algn="l">
              <a:tabLst>
                <a:tab pos="457200" algn="l"/>
              </a:tabLst>
            </a:pPr>
            <a:endParaRPr lang="en-US" sz="900" b="1" dirty="0" smtClean="0"/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sum = in1 + in2 + in3;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return 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}</a:t>
            </a:r>
          </a:p>
          <a:p>
            <a:pPr algn="l">
              <a:tabLst>
                <a:tab pos="457200" algn="l"/>
              </a:tabLst>
            </a:pPr>
            <a:endParaRPr lang="en-US" sz="900" b="1" dirty="0"/>
          </a:p>
        </p:txBody>
      </p:sp>
      <p:sp>
        <p:nvSpPr>
          <p:cNvPr id="6" name="Rectangle 5"/>
          <p:cNvSpPr/>
          <p:nvPr/>
        </p:nvSpPr>
        <p:spPr>
          <a:xfrm>
            <a:off x="6516524" y="2898665"/>
            <a:ext cx="3583533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931179" y="2898664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073665" y="3013879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err="1" smtClean="0"/>
              <a:t>ap_return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82487" y="2975474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in1</a:t>
            </a:r>
            <a:endParaRPr lang="en-US" sz="105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182487" y="3150121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In2</a:t>
            </a:r>
            <a:endParaRPr lang="en-US" sz="105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6509923" y="309068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509923" y="328271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9690509" y="3129094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81862" y="3336038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In3</a:t>
            </a:r>
            <a:endParaRPr lang="en-US" sz="1050" b="1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509298" y="346863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ight Arrow 15"/>
          <p:cNvSpPr/>
          <p:nvPr/>
        </p:nvSpPr>
        <p:spPr>
          <a:xfrm>
            <a:off x="4264017" y="3311345"/>
            <a:ext cx="1740573" cy="3840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Synthesis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10049000" y="3638133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ap_done</a:t>
            </a:r>
            <a:endParaRPr lang="en-US" sz="11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837477" y="3820384"/>
            <a:ext cx="7104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ap_start</a:t>
            </a:r>
            <a:endParaRPr lang="en-US" sz="1050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6496734" y="393559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9677320" y="375334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059012" y="3837383"/>
            <a:ext cx="6703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ap_idle</a:t>
            </a:r>
            <a:endParaRPr lang="en-US" sz="1100" b="1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9677946" y="395259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IO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851399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 err="1" smtClean="0"/>
              <a:t>Vivado</a:t>
            </a:r>
            <a:r>
              <a:rPr lang="en-US" sz="2200" dirty="0" smtClean="0"/>
              <a:t> HLS has four types of IO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900" dirty="0" smtClean="0"/>
              <a:t>Data ports created by the original top-level C function arguments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900" dirty="0" smtClean="0"/>
              <a:t>IO protocol signals added at the Block-Level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900" dirty="0" smtClean="0"/>
              <a:t>IO protocol signals added at the Port-Level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900" dirty="0" smtClean="0"/>
              <a:t>IO protocol signals added externally as Pcore Interfaces</a:t>
            </a:r>
          </a:p>
          <a:p>
            <a:r>
              <a:rPr lang="en-US" sz="2200" dirty="0" smtClean="0"/>
              <a:t>Data Ports </a:t>
            </a:r>
          </a:p>
          <a:p>
            <a:pPr lvl="1"/>
            <a:r>
              <a:rPr lang="en-US" sz="1900" dirty="0" smtClean="0"/>
              <a:t>These are the function arguments/parameters</a:t>
            </a:r>
          </a:p>
          <a:p>
            <a:r>
              <a:rPr lang="en-US" sz="2200" dirty="0" smtClean="0"/>
              <a:t>Block-Level Interfaces (optional)</a:t>
            </a:r>
          </a:p>
          <a:p>
            <a:pPr lvl="1"/>
            <a:r>
              <a:rPr lang="en-US" sz="1900" dirty="0" smtClean="0"/>
              <a:t>An interface protocol which is added at the block level</a:t>
            </a:r>
          </a:p>
          <a:p>
            <a:pPr lvl="1"/>
            <a:r>
              <a:rPr lang="en-US" sz="1900" dirty="0" smtClean="0"/>
              <a:t>Controls the addition of block level control ports: start, idle, done, and ready </a:t>
            </a:r>
          </a:p>
          <a:p>
            <a:r>
              <a:rPr lang="en-US" sz="2200" dirty="0" smtClean="0"/>
              <a:t>Port-Level interfaces (optional)</a:t>
            </a:r>
          </a:p>
          <a:p>
            <a:pPr lvl="1"/>
            <a:r>
              <a:rPr lang="en-US" sz="1900" dirty="0" smtClean="0"/>
              <a:t>IO interface protocols added to the individual function arguments</a:t>
            </a:r>
          </a:p>
          <a:p>
            <a:r>
              <a:rPr lang="en-US" sz="2200" dirty="0" smtClean="0"/>
              <a:t>Pcore interfaces (optional)</a:t>
            </a:r>
          </a:p>
          <a:p>
            <a:pPr lvl="1"/>
            <a:r>
              <a:rPr lang="en-US" sz="1900" dirty="0" smtClean="0"/>
              <a:t>Added as external adapters when exported as an IP</a:t>
            </a:r>
          </a:p>
        </p:txBody>
      </p:sp>
      <p:sp>
        <p:nvSpPr>
          <p:cNvPr id="6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Adder Example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Basic Ports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4740" y="2157670"/>
            <a:ext cx="3839500" cy="133882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"adders.h"</a:t>
            </a:r>
          </a:p>
          <a:p>
            <a:pPr algn="l"/>
            <a:r>
              <a:rPr lang="en-US" sz="900" b="1" dirty="0" smtClean="0"/>
              <a:t>int adders(int in1, int in2, int *sum) {</a:t>
            </a:r>
          </a:p>
          <a:p>
            <a:pPr algn="l"/>
            <a:r>
              <a:rPr lang="en-US" sz="900" b="1" dirty="0" smtClean="0"/>
              <a:t>	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temp;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*sum = in1 + in2 + *sum;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temp = in1 + in2;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return  temp;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6" name="Rectangle 5"/>
          <p:cNvSpPr/>
          <p:nvPr/>
        </p:nvSpPr>
        <p:spPr>
          <a:xfrm>
            <a:off x="1877870" y="3962400"/>
            <a:ext cx="2155982" cy="23085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620506" y="3664558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113" name="Down Arrow 112"/>
          <p:cNvSpPr/>
          <p:nvPr/>
        </p:nvSpPr>
        <p:spPr>
          <a:xfrm>
            <a:off x="1323092" y="3540251"/>
            <a:ext cx="3173987" cy="422455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114" name="Content Placeholder 2"/>
          <p:cNvSpPr txBox="1">
            <a:spLocks/>
          </p:cNvSpPr>
          <p:nvPr/>
        </p:nvSpPr>
        <p:spPr bwMode="auto">
          <a:xfrm>
            <a:off x="5079999" y="1239915"/>
            <a:ext cx="6946901" cy="5186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US" sz="2000" b="1" dirty="0" smtClean="0">
                <a:solidFill>
                  <a:srgbClr val="008CA8"/>
                </a:solidFill>
                <a:latin typeface="+mn-lt"/>
                <a:ea typeface="ＭＳ Ｐゴシック" pitchFamily="24" charset="-128"/>
                <a:cs typeface="ＭＳ Ｐゴシック" pitchFamily="24" charset="-128"/>
              </a:rPr>
              <a:t>C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lock added to all sequential RTL blocks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latin typeface="+mn-lt"/>
                <a:ea typeface="ＭＳ Ｐゴシック" pitchFamily="24" charset="-128"/>
                <a:cs typeface="ＭＳ Ｐゴシック" pitchFamily="24" charset="-128"/>
              </a:rPr>
              <a:t>One clock per function/block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latin typeface="+mn-lt"/>
                <a:ea typeface="ＭＳ Ｐゴシック" pitchFamily="24" charset="-128"/>
                <a:cs typeface="ＭＳ Ｐゴシック" pitchFamily="24" charset="-128"/>
              </a:rPr>
              <a:t>SystemC designs may have a unique clock for each CTHREAD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Reset added to all </a:t>
            </a:r>
            <a:r>
              <a:rPr lang="en-US" sz="2000" b="1" dirty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sequential </a:t>
            </a: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RTL blocks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Only the FSM and any variables initialized in the C are reset by default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Reset and polarity options are controlled via the RTL Configuration </a:t>
            </a:r>
          </a:p>
          <a:p>
            <a:pPr marL="1257300" lvl="2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700" dirty="0" smtClean="0">
                <a:ea typeface="ＭＳ Ｐゴシック" pitchFamily="24" charset="-128"/>
                <a:cs typeface="ＭＳ Ｐゴシック" pitchFamily="24" charset="-128"/>
              </a:rPr>
              <a:t>Solutions/Solution Settings...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Optional Clock Enable 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An optional clock enable can be added via the </a:t>
            </a:r>
            <a:r>
              <a:rPr lang="en-US" dirty="0">
                <a:ea typeface="ＭＳ Ｐゴシック" pitchFamily="24" charset="-128"/>
                <a:cs typeface="ＭＳ Ｐゴシック" pitchFamily="24" charset="-128"/>
              </a:rPr>
              <a:t>sequential</a:t>
            </a: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 RTL configuration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When de-asserted it will cause the block to “freeze”</a:t>
            </a:r>
          </a:p>
          <a:p>
            <a:pPr marL="1257300" lvl="2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600" dirty="0" smtClean="0">
                <a:ea typeface="ＭＳ Ｐゴシック" pitchFamily="24" charset="-128"/>
                <a:cs typeface="ＭＳ Ｐゴシック" pitchFamily="24" charset="-128"/>
              </a:rPr>
              <a:t>All connected blocks are assumed to be using the same CE</a:t>
            </a:r>
          </a:p>
          <a:p>
            <a:pPr marL="1257300" lvl="2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600" dirty="0" smtClean="0">
                <a:ea typeface="ＭＳ Ｐゴシック" pitchFamily="24" charset="-128"/>
                <a:cs typeface="ＭＳ Ｐゴシック" pitchFamily="24" charset="-128"/>
              </a:rPr>
              <a:t>When the IO protocol of this block freezes, it is expected other blocks do the same</a:t>
            </a:r>
          </a:p>
          <a:p>
            <a:pPr marL="1257300" lvl="2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sz="1600" dirty="0" smtClean="0">
                <a:ea typeface="ＭＳ Ｐゴシック" pitchFamily="24" charset="-128"/>
                <a:cs typeface="ＭＳ Ｐゴシック" pitchFamily="24" charset="-128"/>
              </a:rPr>
              <a:t>Else a valid output may be read multiple times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307108" y="5748219"/>
            <a:ext cx="604653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ap_clk</a:t>
            </a:r>
            <a:endParaRPr lang="en-US" sz="1050" b="1" dirty="0"/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1886219" y="586343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1321536" y="5925325"/>
            <a:ext cx="590225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ap_rst</a:t>
            </a:r>
            <a:endParaRPr lang="en-US" sz="1050" b="1" dirty="0"/>
          </a:p>
        </p:txBody>
      </p:sp>
      <p:cxnSp>
        <p:nvCxnSpPr>
          <p:cNvPr id="118" name="Straight Arrow Connector 117"/>
          <p:cNvCxnSpPr/>
          <p:nvPr/>
        </p:nvCxnSpPr>
        <p:spPr>
          <a:xfrm>
            <a:off x="1886219" y="604053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1318578" y="6093864"/>
            <a:ext cx="567783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ap_ce</a:t>
            </a:r>
            <a:endParaRPr lang="en-US" sz="1050" b="1" dirty="0"/>
          </a:p>
        </p:txBody>
      </p:sp>
      <p:cxnSp>
        <p:nvCxnSpPr>
          <p:cNvPr id="120" name="Straight Arrow Connector 119"/>
          <p:cNvCxnSpPr/>
          <p:nvPr/>
        </p:nvCxnSpPr>
        <p:spPr>
          <a:xfrm>
            <a:off x="1886219" y="620907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Adder Example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Optional IO </a:t>
            </a:r>
            <a:r>
              <a:rPr lang="en-US" dirty="0"/>
              <a:t>: </a:t>
            </a:r>
            <a:r>
              <a:rPr lang="en-US" dirty="0" smtClean="0"/>
              <a:t>Function Arguments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195370" y="3975100"/>
            <a:ext cx="2155982" cy="22958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938006" y="3994758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308055" y="5124928"/>
            <a:ext cx="10631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sum_dataout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61333" y="4205911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in1</a:t>
            </a:r>
            <a:endParaRPr lang="en-US" sz="105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61333" y="4654136"/>
            <a:ext cx="378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in2</a:t>
            </a:r>
            <a:endParaRPr lang="en-US" sz="1050" b="1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88768" y="4321125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197227" y="479283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937801" y="5278548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324961" y="4195575"/>
            <a:ext cx="8354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ap_return</a:t>
            </a:r>
            <a:endParaRPr lang="en-US" sz="1100" b="1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941805" y="4310790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315154" y="5163333"/>
            <a:ext cx="93326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/>
              <a:t>sum_datain</a:t>
            </a:r>
            <a:endParaRPr lang="en-US" sz="1050" b="1" dirty="0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2197227" y="5278547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Content Placeholder 2"/>
          <p:cNvSpPr txBox="1">
            <a:spLocks/>
          </p:cNvSpPr>
          <p:nvPr/>
        </p:nvSpPr>
        <p:spPr bwMode="auto">
          <a:xfrm>
            <a:off x="6038375" y="1278320"/>
            <a:ext cx="5533725" cy="436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CA8"/>
                </a:solidFill>
                <a:effectLst/>
                <a:uLnTx/>
                <a:uFillTx/>
                <a:latin typeface="+mn-lt"/>
                <a:ea typeface="ＭＳ Ｐゴシック" pitchFamily="24" charset="-128"/>
                <a:cs typeface="ＭＳ Ｐゴシック" pitchFamily="24" charset="-128"/>
              </a:rPr>
              <a:t>Function Arguments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latin typeface="+mn-lt"/>
                <a:ea typeface="ＭＳ Ｐゴシック" pitchFamily="24" charset="-128"/>
                <a:cs typeface="ＭＳ Ｐゴシック" pitchFamily="24" charset="-128"/>
              </a:rPr>
              <a:t>Synthesized into data ports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Function Return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Any return is synthesized into an output port called ap_return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Pointers </a:t>
            </a:r>
            <a:r>
              <a:rPr lang="en-US" sz="16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(&amp; C++ References)</a:t>
            </a:r>
            <a:endParaRPr lang="en-US" sz="2000" b="1" dirty="0" smtClean="0">
              <a:solidFill>
                <a:srgbClr val="008CA8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Can be read from and written to</a:t>
            </a: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Separate input and output ports for pointer reads and writes</a:t>
            </a:r>
          </a:p>
          <a:p>
            <a:pPr marL="342900" lvl="0" indent="-342900" algn="l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Arrays </a:t>
            </a:r>
            <a:r>
              <a:rPr lang="en-US" sz="1600" b="1" dirty="0" smtClean="0">
                <a:solidFill>
                  <a:srgbClr val="008CA8"/>
                </a:solidFill>
                <a:ea typeface="ＭＳ Ｐゴシック" pitchFamily="24" charset="-128"/>
                <a:cs typeface="ＭＳ Ｐゴシック" pitchFamily="24" charset="-128"/>
              </a:rPr>
              <a:t>(not shown here)</a:t>
            </a:r>
            <a:endParaRPr lang="en-US" sz="2000" b="1" dirty="0" smtClean="0">
              <a:solidFill>
                <a:srgbClr val="008CA8"/>
              </a:solidFill>
              <a:ea typeface="ＭＳ Ｐゴシック" pitchFamily="24" charset="-128"/>
              <a:cs typeface="ＭＳ Ｐゴシック" pitchFamily="24" charset="-128"/>
            </a:endParaRPr>
          </a:p>
          <a:p>
            <a:pPr marL="800100" lvl="1" indent="-342900" algn="l">
              <a:spcBef>
                <a:spcPct val="20000"/>
              </a:spcBef>
              <a:buFont typeface="Arial" pitchFamily="34" charset="0"/>
              <a:buChar char="−"/>
            </a:pPr>
            <a:r>
              <a:rPr lang="en-US" dirty="0" smtClean="0">
                <a:ea typeface="ＭＳ Ｐゴシック" pitchFamily="24" charset="-128"/>
                <a:cs typeface="ＭＳ Ｐゴシック" pitchFamily="24" charset="-128"/>
              </a:rPr>
              <a:t>Like pointers can be synthesized into read and/or write ports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24608" y="5748219"/>
            <a:ext cx="604653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65000"/>
                  </a:schemeClr>
                </a:solidFill>
              </a:rPr>
              <a:t>ap_clk</a:t>
            </a:r>
            <a:endParaRPr lang="en-US" sz="105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203719" y="5863433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639036" y="5925325"/>
            <a:ext cx="590225" cy="253916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>
                    <a:lumMod val="65000"/>
                  </a:schemeClr>
                </a:solidFill>
              </a:rPr>
              <a:t>ap_rst</a:t>
            </a:r>
            <a:endParaRPr lang="en-US" sz="1050" b="1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203719" y="6040539"/>
            <a:ext cx="409547" cy="1588"/>
          </a:xfrm>
          <a:prstGeom prst="straightConnector1">
            <a:avLst/>
          </a:prstGeom>
          <a:ln>
            <a:solidFill>
              <a:schemeClr val="accent2">
                <a:lumMod val="75000"/>
              </a:schemeClr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4"/>
          <p:cNvSpPr txBox="1">
            <a:spLocks/>
          </p:cNvSpPr>
          <p:nvPr/>
        </p:nvSpPr>
        <p:spPr>
          <a:xfrm>
            <a:off x="609441" y="6347781"/>
            <a:ext cx="1117309" cy="2444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t>22- </a:t>
            </a:r>
            <a:fld id="{0E88F696-905B-490D-9D4B-033243675593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ＭＳ Ｐゴシック" pitchFamily="34" charset="-128"/>
                <a:cs typeface="Arial" charset="0"/>
              </a:rPr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18740" y="2157670"/>
            <a:ext cx="3839500" cy="133882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l"/>
            <a:r>
              <a:rPr lang="en-US" sz="900" b="1" dirty="0" smtClean="0"/>
              <a:t>#include "adders.h"</a:t>
            </a:r>
          </a:p>
          <a:p>
            <a:pPr algn="l"/>
            <a:r>
              <a:rPr lang="en-US" sz="900" b="1" dirty="0" smtClean="0"/>
              <a:t>int adders(int in1, int in2, int *sum) {</a:t>
            </a:r>
          </a:p>
          <a:p>
            <a:pPr algn="l"/>
            <a:r>
              <a:rPr lang="en-US" sz="900" b="1" dirty="0" smtClean="0"/>
              <a:t>	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</a:t>
            </a:r>
            <a:r>
              <a:rPr lang="en-US" sz="900" b="1" dirty="0" err="1" smtClean="0"/>
              <a:t>int</a:t>
            </a:r>
            <a:r>
              <a:rPr lang="en-US" sz="900" b="1" dirty="0" smtClean="0"/>
              <a:t> temp;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*sum = in1 + in2 + *sum;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temp = in1 + in2;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               </a:t>
            </a:r>
          </a:p>
          <a:p>
            <a:pPr algn="l">
              <a:tabLst>
                <a:tab pos="457200" algn="l"/>
              </a:tabLst>
            </a:pPr>
            <a:r>
              <a:rPr lang="en-US" sz="900" b="1" dirty="0" smtClean="0"/>
              <a:t>	return  temp;</a:t>
            </a:r>
          </a:p>
          <a:p>
            <a:pPr algn="l"/>
            <a:r>
              <a:rPr lang="en-US" sz="900" b="1" dirty="0" smtClean="0"/>
              <a:t>}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874506" y="3664558"/>
            <a:ext cx="6479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/>
              <a:t>adders</a:t>
            </a:r>
            <a:endParaRPr lang="en-US" sz="1100" b="1" dirty="0"/>
          </a:p>
        </p:txBody>
      </p:sp>
      <p:sp>
        <p:nvSpPr>
          <p:cNvPr id="28" name="Down Arrow 27"/>
          <p:cNvSpPr/>
          <p:nvPr/>
        </p:nvSpPr>
        <p:spPr>
          <a:xfrm>
            <a:off x="1577092" y="3540251"/>
            <a:ext cx="3173987" cy="422455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Synthesis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IO Level Protocols 22- </a:t>
            </a:r>
            <a:fld id="{060BD193-E118-4B16-863C-C8C12C675E3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0" name="Footer Placeholder 2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747654C-B272-4B15-B46C-BB332E6C5466}">
  <ds:schemaRefs>
    <ds:schemaRef ds:uri="http://purl.org/dc/elements/1.1/"/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D46A7F71-384C-4B0A-B6CB-1869FF28952A"/>
  </ds:schemaRefs>
</ds:datastoreItem>
</file>

<file path=customXml/itemProps3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4312</TotalTime>
  <Words>5050</Words>
  <Application>Microsoft Office PowerPoint</Application>
  <PresentationFormat>Custom</PresentationFormat>
  <Paragraphs>1044</Paragraphs>
  <Slides>51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7" baseType="lpstr">
      <vt:lpstr>ＭＳ Ｐゴシック</vt:lpstr>
      <vt:lpstr>SimSun</vt:lpstr>
      <vt:lpstr>SimSun</vt:lpstr>
      <vt:lpstr>Arial</vt:lpstr>
      <vt:lpstr>Wingdings</vt:lpstr>
      <vt:lpstr>Xilinx_All_Programmable_Template</vt:lpstr>
      <vt:lpstr>Block and Port Level Protocols</vt:lpstr>
      <vt:lpstr>Objectives</vt:lpstr>
      <vt:lpstr>Outline</vt:lpstr>
      <vt:lpstr>The Key Attributes of C code : IO</vt:lpstr>
      <vt:lpstr>Example 101 : Combinational Design</vt:lpstr>
      <vt:lpstr>Example 102: Sequential Design</vt:lpstr>
      <vt:lpstr>Vivado HLS IO Options</vt:lpstr>
      <vt:lpstr>Vivado HLS Basic Ports</vt:lpstr>
      <vt:lpstr>Vivado HLS Optional IO : Function Arguments</vt:lpstr>
      <vt:lpstr>Vivado HLS Optional IO : Block Level Protocol</vt:lpstr>
      <vt:lpstr>Vivado HLS Optional IO : Port IO Protocols</vt:lpstr>
      <vt:lpstr>Vivado HLS Interfaces Summary</vt:lpstr>
      <vt:lpstr>Vivado HLS Optional IO : IP Adapters</vt:lpstr>
      <vt:lpstr>Outline</vt:lpstr>
      <vt:lpstr>AP_START: Pulsed</vt:lpstr>
      <vt:lpstr>AP_START: Constant High</vt:lpstr>
      <vt:lpstr>Pipelined Designs</vt:lpstr>
      <vt:lpstr>Pipelined Designs: II = 1</vt:lpstr>
      <vt:lpstr>Disabling Block Level Handshakes</vt:lpstr>
      <vt:lpstr>AP_CTRL_CHAIN</vt:lpstr>
      <vt:lpstr>AP_CTRL_CHAIN</vt:lpstr>
      <vt:lpstr>Outline</vt:lpstr>
      <vt:lpstr>Port Level IO protocols</vt:lpstr>
      <vt:lpstr>Let’s Look at an Example</vt:lpstr>
      <vt:lpstr>Interface Types</vt:lpstr>
      <vt:lpstr>Default IO Protocols</vt:lpstr>
      <vt:lpstr>Specifying IO Protocols</vt:lpstr>
      <vt:lpstr>Interface Types</vt:lpstr>
      <vt:lpstr>No IO Protocol</vt:lpstr>
      <vt:lpstr>Interface Types</vt:lpstr>
      <vt:lpstr>Wire Protocols</vt:lpstr>
      <vt:lpstr>Wire Protocols: Ports Generated</vt:lpstr>
      <vt:lpstr>Handshake IO Protocol</vt:lpstr>
      <vt:lpstr>Other Handshake Protocols</vt:lpstr>
      <vt:lpstr>Registering IO Reads and Writes</vt:lpstr>
      <vt:lpstr>Interface Types</vt:lpstr>
      <vt:lpstr>Memory IO Protocols</vt:lpstr>
      <vt:lpstr>Memory IO Protocols: Ports Generated</vt:lpstr>
      <vt:lpstr>Memory IO Protocol (ap_memory)</vt:lpstr>
      <vt:lpstr>FIFO IO Protocol (ap_fifo, Read)</vt:lpstr>
      <vt:lpstr>FIFO IO Protocol (ap_fifo, Write)</vt:lpstr>
      <vt:lpstr>Interface Types</vt:lpstr>
      <vt:lpstr>Bus IO Protocol</vt:lpstr>
      <vt:lpstr>Standard and Burst Mode</vt:lpstr>
      <vt:lpstr>Bus IO Protocol: Ports Generated</vt:lpstr>
      <vt:lpstr>Bus IO Protocol (Standard, Read)</vt:lpstr>
      <vt:lpstr>Bus IO Protocol (Standard, Write)</vt:lpstr>
      <vt:lpstr>Bus IO Protocol (Burst, Read)</vt:lpstr>
      <vt:lpstr>Bus IO Protocol (Burst, Write)</vt:lpstr>
      <vt:lpstr>Outline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313</cp:revision>
  <cp:lastPrinted>2015-01-20T23:02:58Z</cp:lastPrinted>
  <dcterms:created xsi:type="dcterms:W3CDTF">2012-07-11T02:34:09Z</dcterms:created>
  <dcterms:modified xsi:type="dcterms:W3CDTF">2015-12-24T08:35:14Z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5798fedf-84b3-45d4-80c2-5df0b8e42595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  <property fmtid="{D5CDD505-2E9C-101B-9397-08002B2CF9AE}" pid="8" name="XilinxRemoveLegacyFooters">
    <vt:lpwstr>Yes</vt:lpwstr>
  </property>
</Properties>
</file>