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900" r:id="rId5"/>
    <p:sldId id="960" r:id="rId6"/>
    <p:sldId id="948" r:id="rId7"/>
    <p:sldId id="994" r:id="rId8"/>
    <p:sldId id="1024" r:id="rId9"/>
    <p:sldId id="1015" r:id="rId10"/>
    <p:sldId id="1016" r:id="rId11"/>
    <p:sldId id="1017" r:id="rId12"/>
    <p:sldId id="1018" r:id="rId13"/>
    <p:sldId id="1019" r:id="rId14"/>
    <p:sldId id="1020" r:id="rId15"/>
    <p:sldId id="1021" r:id="rId16"/>
    <p:sldId id="1036" r:id="rId17"/>
    <p:sldId id="1023" r:id="rId18"/>
    <p:sldId id="1026" r:id="rId19"/>
    <p:sldId id="964" r:id="rId20"/>
    <p:sldId id="1037" r:id="rId21"/>
    <p:sldId id="1039" r:id="rId22"/>
    <p:sldId id="1040" r:id="rId23"/>
    <p:sldId id="1046" r:id="rId24"/>
    <p:sldId id="1041" r:id="rId25"/>
    <p:sldId id="1042" r:id="rId26"/>
    <p:sldId id="1043" r:id="rId27"/>
    <p:sldId id="1044" r:id="rId28"/>
    <p:sldId id="1045" r:id="rId29"/>
    <p:sldId id="1047" r:id="rId30"/>
    <p:sldId id="1048" r:id="rId31"/>
    <p:sldId id="1031" r:id="rId32"/>
    <p:sldId id="1049" r:id="rId33"/>
    <p:sldId id="1029" r:id="rId34"/>
    <p:sldId id="968" r:id="rId35"/>
    <p:sldId id="969" r:id="rId36"/>
    <p:sldId id="1038" r:id="rId37"/>
    <p:sldId id="1027" r:id="rId38"/>
    <p:sldId id="1025" r:id="rId39"/>
    <p:sldId id="1028" r:id="rId40"/>
    <p:sldId id="972" r:id="rId41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6262"/>
    <a:srgbClr val="91B800"/>
    <a:srgbClr val="FFFFFF"/>
    <a:srgbClr val="00446A"/>
    <a:srgbClr val="965B8E"/>
    <a:srgbClr val="7B4B88"/>
    <a:srgbClr val="E9EEF1"/>
    <a:srgbClr val="CA1D10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32" autoAdjust="0"/>
    <p:restoredTop sz="91975" autoAdjust="0"/>
  </p:normalViewPr>
  <p:slideViewPr>
    <p:cSldViewPr snapToGrid="0" showGuides="1">
      <p:cViewPr varScale="1">
        <p:scale>
          <a:sx n="79" d="100"/>
          <a:sy n="79" d="100"/>
        </p:scale>
        <p:origin x="1200" y="6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38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906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5462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0241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42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30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376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852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6000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513" y="3661163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662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781" y="6621977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60760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669" y="6577184"/>
            <a:ext cx="2019459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86159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3" y="6577184"/>
            <a:ext cx="2044858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Creating Processor System 24-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Red 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88825" cy="11953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8CA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23- </a:t>
            </a:r>
            <a:fld id="{0E88F696-905B-490D-9D4B-0332436755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4164515" y="6351588"/>
            <a:ext cx="385979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Red 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88825" cy="11953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24- </a:t>
            </a:r>
            <a:fld id="{0E88F696-905B-490D-9D4B-0332436755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64515" y="6351588"/>
            <a:ext cx="385979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0" y="6580887"/>
            <a:ext cx="2057560" cy="277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914232" y="6624491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  <p:sldLayoutId id="2147483950" r:id="rId6"/>
    <p:sldLayoutId id="2147483951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11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Creating Processor System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System Design using </a:t>
            </a:r>
            <a:r>
              <a:rPr lang="en-US" dirty="0" err="1" smtClean="0"/>
              <a:t>Vivado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260890" y="1386673"/>
            <a:ext cx="7486021" cy="49940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" name="Text Box 78"/>
          <p:cNvSpPr txBox="1">
            <a:spLocks noChangeArrowheads="1"/>
          </p:cNvSpPr>
          <p:nvPr/>
        </p:nvSpPr>
        <p:spPr bwMode="auto">
          <a:xfrm>
            <a:off x="6003901" y="4110689"/>
            <a:ext cx="3079810" cy="302668"/>
          </a:xfrm>
          <a:prstGeom prst="rect">
            <a:avLst/>
          </a:prstGeom>
          <a:solidFill>
            <a:schemeClr val="tx2"/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13. Program bitstream &amp; .elf into Zynq</a:t>
            </a:r>
          </a:p>
        </p:txBody>
      </p:sp>
      <p:sp>
        <p:nvSpPr>
          <p:cNvPr id="8" name="AutoShape 93"/>
          <p:cNvSpPr>
            <a:spLocks noChangeArrowheads="1"/>
          </p:cNvSpPr>
          <p:nvPr/>
        </p:nvSpPr>
        <p:spPr bwMode="auto">
          <a:xfrm>
            <a:off x="7329550" y="2294678"/>
            <a:ext cx="2339381" cy="1513342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78250" y="1462340"/>
            <a:ext cx="2466129" cy="22700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mtClean="0"/>
          </a:p>
        </p:txBody>
      </p:sp>
      <p:sp>
        <p:nvSpPr>
          <p:cNvPr id="10" name="AutoShape 94"/>
          <p:cNvSpPr>
            <a:spLocks noChangeArrowheads="1"/>
          </p:cNvSpPr>
          <p:nvPr/>
        </p:nvSpPr>
        <p:spPr bwMode="auto">
          <a:xfrm>
            <a:off x="2260881" y="2143344"/>
            <a:ext cx="2183432" cy="983672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1" name="Text Box 91"/>
          <p:cNvSpPr txBox="1">
            <a:spLocks noChangeArrowheads="1"/>
          </p:cNvSpPr>
          <p:nvPr/>
        </p:nvSpPr>
        <p:spPr bwMode="auto">
          <a:xfrm>
            <a:off x="4678251" y="3732353"/>
            <a:ext cx="1169691" cy="302668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Vivado</a:t>
            </a:r>
          </a:p>
        </p:txBody>
      </p:sp>
      <p:sp>
        <p:nvSpPr>
          <p:cNvPr id="12" name="Text Box 90"/>
          <p:cNvSpPr txBox="1">
            <a:spLocks noChangeArrowheads="1"/>
          </p:cNvSpPr>
          <p:nvPr/>
        </p:nvSpPr>
        <p:spPr bwMode="auto">
          <a:xfrm>
            <a:off x="2331219" y="3127015"/>
            <a:ext cx="2039815" cy="454004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Hardware Configuration</a:t>
            </a:r>
          </a:p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IE" sz="1300" dirty="0" smtClean="0">
                <a:ea typeface="Calibri" pitchFamily="34" charset="0"/>
                <a:cs typeface="Times New Roman" pitchFamily="18" charset="0"/>
              </a:rPr>
              <a:t>IP Integrator</a:t>
            </a:r>
            <a:endParaRPr lang="en-US" sz="1300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Text Box 89"/>
          <p:cNvSpPr txBox="1">
            <a:spLocks noChangeArrowheads="1"/>
          </p:cNvSpPr>
          <p:nvPr/>
        </p:nvSpPr>
        <p:spPr bwMode="auto">
          <a:xfrm>
            <a:off x="7407530" y="3808020"/>
            <a:ext cx="570863" cy="271611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SDK</a:t>
            </a:r>
          </a:p>
        </p:txBody>
      </p:sp>
      <p:sp>
        <p:nvSpPr>
          <p:cNvPr id="14" name="Text Box 88"/>
          <p:cNvSpPr txBox="1">
            <a:spLocks noChangeArrowheads="1"/>
          </p:cNvSpPr>
          <p:nvPr/>
        </p:nvSpPr>
        <p:spPr bwMode="auto">
          <a:xfrm>
            <a:off x="4755553" y="2067677"/>
            <a:ext cx="2308926" cy="151334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2. Invoke IP Integrator to create Block Diagram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5. Generate Top-Level HDL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Add Constraints</a:t>
            </a: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7. 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Generate </a:t>
            </a:r>
            <a:r>
              <a:rPr kumimoji="0" lang="en-US" sz="13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Bitstream</a:t>
            </a:r>
            <a:r>
              <a:rPr kumimoji="0" lang="en-US" sz="1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=&gt; .bit</a:t>
            </a:r>
            <a:endParaRPr kumimoji="0" lang="en-US" sz="1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8. Export hardware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9. Launch</a:t>
            </a:r>
            <a:r>
              <a:rPr kumimoji="0" lang="en-US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SDK</a:t>
            </a:r>
            <a:endParaRPr kumimoji="0" lang="en-US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 Box 85"/>
          <p:cNvSpPr txBox="1">
            <a:spLocks noChangeArrowheads="1"/>
          </p:cNvSpPr>
          <p:nvPr/>
        </p:nvSpPr>
        <p:spPr bwMode="auto">
          <a:xfrm>
            <a:off x="2331219" y="2219011"/>
            <a:ext cx="2039815" cy="832338"/>
          </a:xfrm>
          <a:prstGeom prst="rect">
            <a:avLst/>
          </a:prstGeom>
          <a:solidFill>
            <a:srgbClr val="FFCCCC"/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3. Configure PS settings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4. </a:t>
            </a:r>
            <a:r>
              <a:rPr lang="en-US" sz="1300" i="1" dirty="0" smtClean="0">
                <a:ea typeface="Calibri" pitchFamily="34" charset="0"/>
                <a:cs typeface="Times New Roman" pitchFamily="18" charset="0"/>
              </a:rPr>
              <a:t>Add IP</a:t>
            </a:r>
            <a:r>
              <a:rPr lang="en-US" sz="13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&amp; configure</a:t>
            </a:r>
            <a:endParaRPr lang="en-US" sz="1300" i="1" dirty="0" smtClean="0">
              <a:ea typeface="Calibri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300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8" name="Text Box 83"/>
          <p:cNvSpPr txBox="1">
            <a:spLocks noChangeArrowheads="1"/>
          </p:cNvSpPr>
          <p:nvPr/>
        </p:nvSpPr>
        <p:spPr bwMode="auto">
          <a:xfrm>
            <a:off x="7543392" y="2430453"/>
            <a:ext cx="1952301" cy="12315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10. Specify hardware description from Vivado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11. Create Software </a:t>
            </a: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Platform (BSP)</a:t>
            </a:r>
            <a:endParaRPr lang="en-US" sz="1300" dirty="0" smtClean="0">
              <a:ea typeface="Calibri" pitchFamily="34" charset="0"/>
              <a:cs typeface="Times New Roman" pitchFamily="18" charset="0"/>
            </a:endParaRP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12. Create Software Project &amp; Build =&gt; .elf</a:t>
            </a:r>
          </a:p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300" dirty="0" smtClean="0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9" name="Picture 18" descr="ZedBoard_RevA_side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1777" y="4413357"/>
            <a:ext cx="1871505" cy="1582356"/>
          </a:xfrm>
          <a:prstGeom prst="rect">
            <a:avLst/>
          </a:prstGeom>
          <a:solidFill>
            <a:schemeClr val="accent2"/>
          </a:solidFill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" name="TextBox 98"/>
          <p:cNvSpPr txBox="1"/>
          <p:nvPr/>
        </p:nvSpPr>
        <p:spPr>
          <a:xfrm>
            <a:off x="4924852" y="1538007"/>
            <a:ext cx="1922261" cy="37833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1. Launch </a:t>
            </a:r>
            <a:r>
              <a:rPr lang="en-US" sz="1300" dirty="0" err="1" smtClean="0">
                <a:ea typeface="Calibri" pitchFamily="34" charset="0"/>
                <a:cs typeface="Times New Roman" pitchFamily="18" charset="0"/>
              </a:rPr>
              <a:t>Vivado</a:t>
            </a:r>
            <a:endParaRPr lang="en-US" sz="1300" dirty="0" smtClean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4" name="Text Box 91"/>
          <p:cNvSpPr txBox="1">
            <a:spLocks noChangeArrowheads="1"/>
          </p:cNvSpPr>
          <p:nvPr/>
        </p:nvSpPr>
        <p:spPr bwMode="auto">
          <a:xfrm>
            <a:off x="6471777" y="6002366"/>
            <a:ext cx="1169691" cy="302668"/>
          </a:xfrm>
          <a:prstGeom prst="rect">
            <a:avLst/>
          </a:prstGeom>
          <a:solidFill>
            <a:srgbClr val="92D050"/>
          </a:solidFill>
          <a:ln w="19050">
            <a:solidFill>
              <a:schemeClr val="tx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300" dirty="0" smtClean="0">
                <a:ea typeface="Calibri" pitchFamily="34" charset="0"/>
                <a:cs typeface="Times New Roman" pitchFamily="18" charset="0"/>
              </a:rPr>
              <a:t>ZedBoard</a:t>
            </a:r>
          </a:p>
        </p:txBody>
      </p:sp>
      <p:sp>
        <p:nvSpPr>
          <p:cNvPr id="29" name="Right Arrow 28"/>
          <p:cNvSpPr/>
          <p:nvPr/>
        </p:nvSpPr>
        <p:spPr bwMode="auto">
          <a:xfrm>
            <a:off x="4411227" y="2545469"/>
            <a:ext cx="271305" cy="231112"/>
          </a:xfrm>
          <a:prstGeom prst="rightArrow">
            <a:avLst/>
          </a:prstGeom>
          <a:solidFill>
            <a:schemeClr val="tx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0" name="Right Arrow 29"/>
          <p:cNvSpPr/>
          <p:nvPr/>
        </p:nvSpPr>
        <p:spPr bwMode="auto">
          <a:xfrm>
            <a:off x="7224668" y="2441747"/>
            <a:ext cx="242840" cy="192602"/>
          </a:xfrm>
          <a:prstGeom prst="rightArrow">
            <a:avLst/>
          </a:prstGeom>
          <a:solidFill>
            <a:schemeClr val="tx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1" name="Down Arrow 30"/>
          <p:cNvSpPr/>
          <p:nvPr/>
        </p:nvSpPr>
        <p:spPr bwMode="auto">
          <a:xfrm>
            <a:off x="6501285" y="3727938"/>
            <a:ext cx="221062" cy="381838"/>
          </a:xfrm>
          <a:prstGeom prst="downArrow">
            <a:avLst/>
          </a:prstGeom>
          <a:solidFill>
            <a:schemeClr val="tx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2" name="Down Arrow 31"/>
          <p:cNvSpPr/>
          <p:nvPr/>
        </p:nvSpPr>
        <p:spPr bwMode="auto">
          <a:xfrm>
            <a:off x="8261422" y="3820048"/>
            <a:ext cx="239484" cy="339970"/>
          </a:xfrm>
          <a:prstGeom prst="downArrow">
            <a:avLst/>
          </a:prstGeom>
          <a:solidFill>
            <a:schemeClr val="tx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4" name="Left Arrow 33"/>
          <p:cNvSpPr/>
          <p:nvPr/>
        </p:nvSpPr>
        <p:spPr bwMode="auto">
          <a:xfrm>
            <a:off x="4401177" y="2291026"/>
            <a:ext cx="261258" cy="251209"/>
          </a:xfrm>
          <a:prstGeom prst="leftArrow">
            <a:avLst/>
          </a:prstGeom>
          <a:solidFill>
            <a:schemeClr val="tx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7214716" y="2502040"/>
            <a:ext cx="90437" cy="743578"/>
          </a:xfrm>
          <a:prstGeom prst="rect">
            <a:avLst/>
          </a:prstGeom>
          <a:solidFill>
            <a:schemeClr val="tx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980903" y="3136492"/>
            <a:ext cx="250722" cy="108155"/>
          </a:xfrm>
          <a:prstGeom prst="rect">
            <a:avLst/>
          </a:prstGeom>
          <a:solidFill>
            <a:schemeClr val="tx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Add IP Integrator Block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IE" dirty="0" smtClean="0">
                <a:solidFill>
                  <a:schemeClr val="tx1"/>
                </a:solidFill>
              </a:rPr>
              <a:t>IP Integrator Block Diagram opens a blank canvas</a:t>
            </a:r>
          </a:p>
          <a:p>
            <a:r>
              <a:rPr lang="en-IE" dirty="0" smtClean="0">
                <a:solidFill>
                  <a:schemeClr val="tx1"/>
                </a:solidFill>
              </a:rPr>
              <a:t>IP can be added from the IP </a:t>
            </a:r>
            <a:r>
              <a:rPr lang="en-IE" dirty="0" err="1" smtClean="0">
                <a:solidFill>
                  <a:schemeClr val="tx1"/>
                </a:solidFill>
              </a:rPr>
              <a:t>catalog</a:t>
            </a:r>
            <a:endParaRPr lang="en-IE" dirty="0" smtClean="0">
              <a:solidFill>
                <a:schemeClr val="tx1"/>
              </a:solidFill>
            </a:endParaRPr>
          </a:p>
          <a:p>
            <a:r>
              <a:rPr lang="en-IE" dirty="0" smtClean="0">
                <a:solidFill>
                  <a:schemeClr val="tx1"/>
                </a:solidFill>
              </a:rPr>
              <a:t>Drag and drop interface</a:t>
            </a:r>
          </a:p>
          <a:p>
            <a:r>
              <a:rPr lang="en-IE" dirty="0" smtClean="0">
                <a:solidFill>
                  <a:schemeClr val="tx1"/>
                </a:solidFill>
              </a:rPr>
              <a:t>Intelligent Design environment</a:t>
            </a:r>
          </a:p>
          <a:p>
            <a:pPr lvl="1"/>
            <a:r>
              <a:rPr lang="en-IE" dirty="0"/>
              <a:t>Design </a:t>
            </a:r>
            <a:r>
              <a:rPr lang="en-IE" dirty="0" smtClean="0"/>
              <a:t>Assistance</a:t>
            </a:r>
          </a:p>
          <a:p>
            <a:pPr lvl="1"/>
            <a:r>
              <a:rPr lang="en-IE" dirty="0" smtClean="0"/>
              <a:t>Connection </a:t>
            </a:r>
            <a:r>
              <a:rPr lang="en-IE" dirty="0"/>
              <a:t>automation</a:t>
            </a:r>
          </a:p>
          <a:p>
            <a:pPr lvl="1"/>
            <a:r>
              <a:rPr lang="en-IE" dirty="0" smtClean="0"/>
              <a:t>Highlights valid connections</a:t>
            </a:r>
          </a:p>
          <a:p>
            <a:pPr lvl="1"/>
            <a:r>
              <a:rPr lang="en-IE" dirty="0" smtClean="0"/>
              <a:t>Group, create hierarchal blocks</a:t>
            </a:r>
          </a:p>
          <a:p>
            <a:r>
              <a:rPr lang="en-IE" dirty="0" smtClean="0">
                <a:solidFill>
                  <a:schemeClr val="tx1"/>
                </a:solidFill>
              </a:rPr>
              <a:t>Can import custom IP using IP Packager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437" y="1447800"/>
            <a:ext cx="6389788" cy="486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82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Configuring </a:t>
            </a:r>
            <a:r>
              <a:rPr lang="en-US" dirty="0" smtClean="0"/>
              <a:t>and Connecting Hardware </a:t>
            </a:r>
            <a:r>
              <a:rPr lang="en-US" dirty="0"/>
              <a:t>in IP Integrator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2" y="1600202"/>
            <a:ext cx="4600734" cy="4525963"/>
          </a:xfrm>
        </p:spPr>
        <p:txBody>
          <a:bodyPr/>
          <a:lstStyle/>
          <a:p>
            <a:r>
              <a:rPr lang="en-IE" dirty="0" smtClean="0"/>
              <a:t>Double click blocks to access configuration options</a:t>
            </a:r>
          </a:p>
          <a:p>
            <a:r>
              <a:rPr lang="en-IE" dirty="0" smtClean="0"/>
              <a:t>Drag pointer to make connections</a:t>
            </a:r>
          </a:p>
          <a:p>
            <a:pPr lvl="1"/>
            <a:r>
              <a:rPr lang="en-IE" dirty="0" smtClean="0"/>
              <a:t>Highlights valid connections</a:t>
            </a:r>
          </a:p>
          <a:p>
            <a:r>
              <a:rPr lang="en-IE" dirty="0" smtClean="0"/>
              <a:t>Connection Automation</a:t>
            </a:r>
          </a:p>
          <a:p>
            <a:pPr lvl="1"/>
            <a:r>
              <a:rPr lang="en-IE" dirty="0" smtClean="0"/>
              <a:t>Automatically connect recognised interfaces</a:t>
            </a:r>
          </a:p>
          <a:p>
            <a:r>
              <a:rPr lang="en-IE" smtClean="0"/>
              <a:t>Automatically redraw </a:t>
            </a:r>
            <a:r>
              <a:rPr lang="en-IE" dirty="0" smtClean="0"/>
              <a:t>system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34" b="22123"/>
          <a:stretch/>
        </p:blipFill>
        <p:spPr bwMode="auto">
          <a:xfrm>
            <a:off x="5143500" y="3346450"/>
            <a:ext cx="4610100" cy="3009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0450" y="870903"/>
            <a:ext cx="3220813" cy="3980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29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Exporting to XSDK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Export hardware first</a:t>
            </a:r>
          </a:p>
          <a:p>
            <a:pPr lvl="1"/>
            <a:r>
              <a:rPr lang="en-US" dirty="0" smtClean="0"/>
              <a:t>The Hardware Description File (</a:t>
            </a:r>
            <a:r>
              <a:rPr lang="en-US" dirty="0" err="1" smtClean="0"/>
              <a:t>hdf</a:t>
            </a:r>
            <a:r>
              <a:rPr lang="en-US" dirty="0" smtClean="0"/>
              <a:t>) format file containing all the relevant information will be created and placed under the *.</a:t>
            </a:r>
            <a:r>
              <a:rPr lang="en-US" dirty="0" err="1" smtClean="0"/>
              <a:t>sdk</a:t>
            </a:r>
            <a:r>
              <a:rPr lang="en-US" dirty="0" smtClean="0"/>
              <a:t> directory</a:t>
            </a:r>
          </a:p>
          <a:p>
            <a:pPr lvl="1"/>
            <a:r>
              <a:rPr lang="en-IE" dirty="0" smtClean="0"/>
              <a:t>Include </a:t>
            </a:r>
            <a:r>
              <a:rPr lang="en-IE" dirty="0" err="1" smtClean="0"/>
              <a:t>bitstream</a:t>
            </a:r>
            <a:r>
              <a:rPr lang="en-IE" dirty="0" smtClean="0"/>
              <a:t> if generated</a:t>
            </a: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Launch XSDK</a:t>
            </a:r>
          </a:p>
          <a:p>
            <a:pPr lvl="1"/>
            <a:r>
              <a:rPr lang="en-US" dirty="0" smtClean="0"/>
              <a:t>Software </a:t>
            </a:r>
            <a:r>
              <a:rPr lang="en-US" dirty="0"/>
              <a:t>development is performed with the Xilinx Software Development Kit tool </a:t>
            </a:r>
            <a:r>
              <a:rPr lang="en-US" dirty="0" smtClean="0"/>
              <a:t>(XSDK</a:t>
            </a:r>
            <a:r>
              <a:rPr lang="en-US" dirty="0"/>
              <a:t>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XSDK </a:t>
            </a:r>
            <a:r>
              <a:rPr lang="en-US" dirty="0">
                <a:solidFill>
                  <a:schemeClr val="tx1"/>
                </a:solidFill>
              </a:rPr>
              <a:t>tool will then associate user software projects to hardware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438" y="1676400"/>
            <a:ext cx="3224103" cy="473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temp\SNAGHTML50960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5250" y="4367212"/>
            <a:ext cx="2667000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7524750" y="1679575"/>
            <a:ext cx="2495550" cy="135890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275" y="3342848"/>
            <a:ext cx="3643312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7773194" y="1598780"/>
            <a:ext cx="3879056" cy="1520487"/>
            <a:chOff x="7298531" y="2506236"/>
            <a:chExt cx="4699109" cy="1841926"/>
          </a:xfrm>
        </p:grpSpPr>
        <p:pic>
          <p:nvPicPr>
            <p:cNvPr id="1031" name="Picture 7" descr="c:\temp\SNAGHTML55b710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55931" y="2506236"/>
              <a:ext cx="2641709" cy="18419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8531" y="2506236"/>
              <a:ext cx="2057400" cy="350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Development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Create/Import </a:t>
            </a:r>
            <a:r>
              <a:rPr lang="en-US" dirty="0">
                <a:solidFill>
                  <a:schemeClr val="tx1"/>
                </a:solidFill>
              </a:rPr>
              <a:t>hardware </a:t>
            </a:r>
            <a:r>
              <a:rPr lang="en-US" dirty="0" smtClean="0">
                <a:solidFill>
                  <a:schemeClr val="tx1"/>
                </a:solidFill>
              </a:rPr>
              <a:t>platform project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Automatically performed when </a:t>
            </a:r>
            <a:r>
              <a:rPr lang="en-US" dirty="0" smtClean="0"/>
              <a:t>XSDK </a:t>
            </a:r>
            <a:r>
              <a:rPr lang="en-US" dirty="0"/>
              <a:t>tool is launched from </a:t>
            </a:r>
            <a:r>
              <a:rPr lang="en-US" dirty="0" err="1" smtClean="0"/>
              <a:t>Vivado</a:t>
            </a:r>
            <a:r>
              <a:rPr lang="en-US" dirty="0" smtClean="0"/>
              <a:t> project</a:t>
            </a:r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Create </a:t>
            </a:r>
            <a:r>
              <a:rPr lang="en-US" dirty="0" smtClean="0">
                <a:solidFill>
                  <a:schemeClr val="tx1"/>
                </a:solidFill>
              </a:rPr>
              <a:t>BSP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System software, board support package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Create </a:t>
            </a:r>
            <a:r>
              <a:rPr lang="en-US" dirty="0">
                <a:solidFill>
                  <a:schemeClr val="tx1"/>
                </a:solidFill>
              </a:rPr>
              <a:t>software application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Update </a:t>
            </a:r>
            <a:r>
              <a:rPr lang="en-US" dirty="0">
                <a:solidFill>
                  <a:schemeClr val="tx1"/>
                </a:solidFill>
              </a:rPr>
              <a:t>linker </a:t>
            </a:r>
            <a:r>
              <a:rPr lang="en-US" dirty="0" smtClean="0">
                <a:solidFill>
                  <a:schemeClr val="tx1"/>
                </a:solidFill>
              </a:rPr>
              <a:t>script, if needed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Build </a:t>
            </a:r>
            <a:r>
              <a:rPr lang="en-US" dirty="0" smtClean="0">
                <a:solidFill>
                  <a:schemeClr val="tx1"/>
                </a:solidFill>
              </a:rPr>
              <a:t>project </a:t>
            </a:r>
          </a:p>
          <a:p>
            <a:pPr lvl="1"/>
            <a:r>
              <a:rPr lang="en-US" dirty="0" smtClean="0"/>
              <a:t>compile</a:t>
            </a:r>
            <a:r>
              <a:rPr lang="en-US" dirty="0"/>
              <a:t>, assemble, </a:t>
            </a:r>
            <a:r>
              <a:rPr lang="en-US" dirty="0" smtClean="0"/>
              <a:t>link output </a:t>
            </a:r>
            <a:r>
              <a:rPr lang="en-US" dirty="0"/>
              <a:t>file </a:t>
            </a:r>
            <a:r>
              <a:rPr lang="en-US" i="1" dirty="0" smtClean="0"/>
              <a:t>&lt;</a:t>
            </a:r>
            <a:r>
              <a:rPr lang="en-US" i="1" dirty="0" err="1" smtClean="0"/>
              <a:t>app_project</a:t>
            </a:r>
            <a:r>
              <a:rPr lang="en-US" i="1" dirty="0"/>
              <a:t>&gt;.elf</a:t>
            </a:r>
            <a:endParaRPr lang="en-US" dirty="0"/>
          </a:p>
        </p:txBody>
      </p:sp>
      <p:pic>
        <p:nvPicPr>
          <p:cNvPr id="8" name="Picture 7" descr="11-2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853" y="1647825"/>
            <a:ext cx="6349546" cy="451413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Embedded System Design </a:t>
            </a:r>
            <a:r>
              <a:rPr lang="en-US" dirty="0">
                <a:solidFill>
                  <a:schemeClr val="bg2"/>
                </a:solidFill>
              </a:rPr>
              <a:t>in </a:t>
            </a:r>
            <a:r>
              <a:rPr lang="en-US" dirty="0" err="1" smtClean="0">
                <a:solidFill>
                  <a:schemeClr val="bg2"/>
                </a:solidFill>
              </a:rPr>
              <a:t>Zynq</a:t>
            </a:r>
            <a:r>
              <a:rPr lang="en-US" dirty="0" smtClean="0">
                <a:solidFill>
                  <a:schemeClr val="bg2"/>
                </a:solidFill>
              </a:rPr>
              <a:t> using IP </a:t>
            </a:r>
            <a:r>
              <a:rPr lang="en-US" dirty="0">
                <a:solidFill>
                  <a:schemeClr val="bg2"/>
                </a:solidFill>
              </a:rPr>
              <a:t>Integrator 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i="1" dirty="0" smtClean="0">
                <a:solidFill>
                  <a:schemeClr val="tx1"/>
                </a:solidFill>
              </a:rPr>
              <a:t>Creating IP-XACT Hardware Accelerator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Integrating the IP-XACT </a:t>
            </a:r>
            <a:r>
              <a:rPr lang="en-US" dirty="0">
                <a:solidFill>
                  <a:schemeClr val="bg2"/>
                </a:solidFill>
              </a:rPr>
              <a:t>Hardware Accelerator in </a:t>
            </a:r>
            <a:r>
              <a:rPr lang="en-US" dirty="0" smtClean="0">
                <a:solidFill>
                  <a:schemeClr val="bg2"/>
                </a:solidFill>
              </a:rPr>
              <a:t>AXI System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the array is an argument of the top-level function</a:t>
            </a:r>
          </a:p>
          <a:p>
            <a:pPr lvl="1"/>
            <a:r>
              <a:rPr lang="en-US" dirty="0" smtClean="0"/>
              <a:t>The array/RAM is “off-chip”</a:t>
            </a:r>
          </a:p>
          <a:p>
            <a:pPr lvl="1"/>
            <a:r>
              <a:rPr lang="en-US" dirty="0" smtClean="0"/>
              <a:t>The type of RESOURCE determines the top-level IO ports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/>
              <a:t>Default RAM resource</a:t>
            </a:r>
          </a:p>
          <a:p>
            <a:pPr lvl="1"/>
            <a:r>
              <a:rPr lang="en-US" dirty="0"/>
              <a:t>Dual port RAM if performance can be improved otherwise Single Port RAM</a:t>
            </a:r>
          </a:p>
          <a:p>
            <a:r>
              <a:rPr lang="en-US" dirty="0" smtClean="0"/>
              <a:t>Use RESOURCE directive on arrays in the model to use specific type of memory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RESOURCE for external connections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176393" y="3183736"/>
            <a:ext cx="1740573" cy="384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Synthesis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5582479" y="2991711"/>
            <a:ext cx="3393908" cy="10753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090953" y="3375761"/>
            <a:ext cx="122613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039759" y="3644597"/>
            <a:ext cx="1277326" cy="78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9319593" y="2876497"/>
            <a:ext cx="1433413" cy="1113745"/>
          </a:xfrm>
          <a:prstGeom prst="rect">
            <a:avLst/>
          </a:prstGeom>
          <a:solidFill>
            <a:srgbClr val="E06262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0753004" y="3183736"/>
            <a:ext cx="409547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83588" y="2991712"/>
            <a:ext cx="750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foo_top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270150" y="3068522"/>
            <a:ext cx="5485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b="1" dirty="0" smtClean="0"/>
              <a:t>DOUT</a:t>
            </a:r>
            <a:endParaRPr lang="en-US" sz="1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284781" y="3068522"/>
            <a:ext cx="4058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DIN</a:t>
            </a:r>
            <a:endParaRPr 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9309869" y="3244756"/>
            <a:ext cx="5565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ADDR</a:t>
            </a:r>
            <a:endParaRPr lang="en-US" sz="1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277575" y="3513591"/>
            <a:ext cx="3625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CE</a:t>
            </a:r>
            <a:endParaRPr lang="en-US" sz="100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8039759" y="3798216"/>
            <a:ext cx="1279832" cy="165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284884" y="3683002"/>
            <a:ext cx="39145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WE</a:t>
            </a:r>
            <a:endParaRPr lang="en-US" sz="1000" b="1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193340" y="3222141"/>
            <a:ext cx="11262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704990" y="2838091"/>
            <a:ext cx="8499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SPRAMB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1284508" y="3030115"/>
            <a:ext cx="64152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A_out1</a:t>
            </a:r>
            <a:endParaRPr lang="en-US" sz="105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892628" y="2838091"/>
            <a:ext cx="2437343" cy="92333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void foo_top( </a:t>
            </a:r>
            <a:r>
              <a:rPr lang="en-US" sz="900" b="1" dirty="0" smtClean="0"/>
              <a:t>int A[3*N]</a:t>
            </a:r>
            <a:r>
              <a:rPr lang="en-US" sz="900" dirty="0" smtClean="0"/>
              <a:t> , int x)</a:t>
            </a:r>
          </a:p>
          <a:p>
            <a:pPr algn="l"/>
            <a:r>
              <a:rPr lang="en-US" sz="900" dirty="0" smtClean="0"/>
              <a:t>{</a:t>
            </a:r>
          </a:p>
          <a:p>
            <a:pPr algn="l"/>
            <a:r>
              <a:rPr lang="en-US" sz="900" dirty="0" smtClean="0"/>
              <a:t>   L1: for (i = 0; i &lt; N; i++)</a:t>
            </a:r>
          </a:p>
          <a:p>
            <a:pPr algn="l"/>
            <a:r>
              <a:rPr lang="en-US" sz="900" dirty="0" smtClean="0"/>
              <a:t>           A[i+x] = A[i] + i; </a:t>
            </a:r>
          </a:p>
          <a:p>
            <a:pPr algn="l"/>
            <a:r>
              <a:rPr lang="en-US" sz="900" dirty="0" smtClean="0"/>
              <a:t>}</a:t>
            </a:r>
          </a:p>
          <a:p>
            <a:pPr algn="l"/>
            <a:endParaRPr lang="en-US" sz="900" dirty="0"/>
          </a:p>
        </p:txBody>
      </p:sp>
      <p:sp>
        <p:nvSpPr>
          <p:cNvPr id="22" name="Trapezoid 21"/>
          <p:cNvSpPr/>
          <p:nvPr/>
        </p:nvSpPr>
        <p:spPr>
          <a:xfrm rot="5400000">
            <a:off x="6964638" y="3311801"/>
            <a:ext cx="460860" cy="358353"/>
          </a:xfrm>
          <a:prstGeom prst="trapezoid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+</a:t>
            </a:r>
            <a:endParaRPr lang="en-US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452766" y="3414166"/>
            <a:ext cx="56312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374246" y="349097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6" idx="20"/>
          </p:cNvCxnSpPr>
          <p:nvPr/>
        </p:nvCxnSpPr>
        <p:spPr>
          <a:xfrm flipV="1">
            <a:off x="6602487" y="3606192"/>
            <a:ext cx="413406" cy="11603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Freeform 25"/>
          <p:cNvSpPr/>
          <p:nvPr/>
        </p:nvSpPr>
        <p:spPr>
          <a:xfrm>
            <a:off x="6094413" y="3222142"/>
            <a:ext cx="603552" cy="567211"/>
          </a:xfrm>
          <a:custGeom>
            <a:avLst/>
            <a:gdLst>
              <a:gd name="connsiteX0" fmla="*/ 205309 w 452782"/>
              <a:gd name="connsiteY0" fmla="*/ 0 h 567211"/>
              <a:gd name="connsiteX1" fmla="*/ 205309 w 452782"/>
              <a:gd name="connsiteY1" fmla="*/ 0 h 567211"/>
              <a:gd name="connsiteX2" fmla="*/ 170139 w 452782"/>
              <a:gd name="connsiteY2" fmla="*/ 70338 h 567211"/>
              <a:gd name="connsiteX3" fmla="*/ 38255 w 452782"/>
              <a:gd name="connsiteY3" fmla="*/ 105507 h 567211"/>
              <a:gd name="connsiteX4" fmla="*/ 47047 w 452782"/>
              <a:gd name="connsiteY4" fmla="*/ 131884 h 567211"/>
              <a:gd name="connsiteX5" fmla="*/ 55839 w 452782"/>
              <a:gd name="connsiteY5" fmla="*/ 184638 h 567211"/>
              <a:gd name="connsiteX6" fmla="*/ 29463 w 452782"/>
              <a:gd name="connsiteY6" fmla="*/ 202223 h 567211"/>
              <a:gd name="connsiteX7" fmla="*/ 20670 w 452782"/>
              <a:gd name="connsiteY7" fmla="*/ 290146 h 567211"/>
              <a:gd name="connsiteX8" fmla="*/ 47047 w 452782"/>
              <a:gd name="connsiteY8" fmla="*/ 307730 h 567211"/>
              <a:gd name="connsiteX9" fmla="*/ 55839 w 452782"/>
              <a:gd name="connsiteY9" fmla="*/ 422030 h 567211"/>
              <a:gd name="connsiteX10" fmla="*/ 82216 w 452782"/>
              <a:gd name="connsiteY10" fmla="*/ 439615 h 567211"/>
              <a:gd name="connsiteX11" fmla="*/ 99801 w 452782"/>
              <a:gd name="connsiteY11" fmla="*/ 465992 h 567211"/>
              <a:gd name="connsiteX12" fmla="*/ 91009 w 452782"/>
              <a:gd name="connsiteY12" fmla="*/ 492369 h 567211"/>
              <a:gd name="connsiteX13" fmla="*/ 99801 w 452782"/>
              <a:gd name="connsiteY13" fmla="*/ 536330 h 567211"/>
              <a:gd name="connsiteX14" fmla="*/ 126178 w 452782"/>
              <a:gd name="connsiteY14" fmla="*/ 545123 h 567211"/>
              <a:gd name="connsiteX15" fmla="*/ 187724 w 452782"/>
              <a:gd name="connsiteY15" fmla="*/ 562707 h 567211"/>
              <a:gd name="connsiteX16" fmla="*/ 214101 w 452782"/>
              <a:gd name="connsiteY16" fmla="*/ 545123 h 567211"/>
              <a:gd name="connsiteX17" fmla="*/ 354778 w 452782"/>
              <a:gd name="connsiteY17" fmla="*/ 527538 h 567211"/>
              <a:gd name="connsiteX18" fmla="*/ 363570 w 452782"/>
              <a:gd name="connsiteY18" fmla="*/ 492369 h 567211"/>
              <a:gd name="connsiteX19" fmla="*/ 416324 w 452782"/>
              <a:gd name="connsiteY19" fmla="*/ 483576 h 567211"/>
              <a:gd name="connsiteX20" fmla="*/ 381155 w 452782"/>
              <a:gd name="connsiteY20" fmla="*/ 395653 h 567211"/>
              <a:gd name="connsiteX21" fmla="*/ 372363 w 452782"/>
              <a:gd name="connsiteY21" fmla="*/ 369276 h 567211"/>
              <a:gd name="connsiteX22" fmla="*/ 381155 w 452782"/>
              <a:gd name="connsiteY22" fmla="*/ 334107 h 567211"/>
              <a:gd name="connsiteX23" fmla="*/ 407532 w 452782"/>
              <a:gd name="connsiteY23" fmla="*/ 281353 h 567211"/>
              <a:gd name="connsiteX24" fmla="*/ 389947 w 452782"/>
              <a:gd name="connsiteY24" fmla="*/ 237392 h 567211"/>
              <a:gd name="connsiteX25" fmla="*/ 425116 w 452782"/>
              <a:gd name="connsiteY25" fmla="*/ 184638 h 567211"/>
              <a:gd name="connsiteX26" fmla="*/ 416324 w 452782"/>
              <a:gd name="connsiteY26" fmla="*/ 105507 h 567211"/>
              <a:gd name="connsiteX27" fmla="*/ 363570 w 452782"/>
              <a:gd name="connsiteY27" fmla="*/ 87923 h 567211"/>
              <a:gd name="connsiteX28" fmla="*/ 345986 w 452782"/>
              <a:gd name="connsiteY28" fmla="*/ 35169 h 567211"/>
              <a:gd name="connsiteX29" fmla="*/ 293232 w 452782"/>
              <a:gd name="connsiteY29" fmla="*/ 17584 h 567211"/>
              <a:gd name="connsiteX30" fmla="*/ 266855 w 452782"/>
              <a:gd name="connsiteY30" fmla="*/ 8792 h 567211"/>
              <a:gd name="connsiteX31" fmla="*/ 205309 w 452782"/>
              <a:gd name="connsiteY31" fmla="*/ 0 h 56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52782" h="567211">
                <a:moveTo>
                  <a:pt x="205309" y="0"/>
                </a:moveTo>
                <a:lnTo>
                  <a:pt x="205309" y="0"/>
                </a:lnTo>
                <a:cubicBezTo>
                  <a:pt x="193586" y="23446"/>
                  <a:pt x="193585" y="58615"/>
                  <a:pt x="170139" y="70338"/>
                </a:cubicBezTo>
                <a:cubicBezTo>
                  <a:pt x="15118" y="147848"/>
                  <a:pt x="65166" y="24772"/>
                  <a:pt x="38255" y="105507"/>
                </a:cubicBezTo>
                <a:cubicBezTo>
                  <a:pt x="41186" y="114299"/>
                  <a:pt x="42902" y="123595"/>
                  <a:pt x="47047" y="131884"/>
                </a:cubicBezTo>
                <a:cubicBezTo>
                  <a:pt x="58828" y="155445"/>
                  <a:pt x="77574" y="157469"/>
                  <a:pt x="55839" y="184638"/>
                </a:cubicBezTo>
                <a:cubicBezTo>
                  <a:pt x="49238" y="192889"/>
                  <a:pt x="38255" y="196361"/>
                  <a:pt x="29463" y="202223"/>
                </a:cubicBezTo>
                <a:cubicBezTo>
                  <a:pt x="19381" y="232469"/>
                  <a:pt x="0" y="259141"/>
                  <a:pt x="20670" y="290146"/>
                </a:cubicBezTo>
                <a:cubicBezTo>
                  <a:pt x="26531" y="298938"/>
                  <a:pt x="38255" y="301869"/>
                  <a:pt x="47047" y="307730"/>
                </a:cubicBezTo>
                <a:cubicBezTo>
                  <a:pt x="49978" y="345830"/>
                  <a:pt x="45993" y="385108"/>
                  <a:pt x="55839" y="422030"/>
                </a:cubicBezTo>
                <a:cubicBezTo>
                  <a:pt x="58562" y="432240"/>
                  <a:pt x="74744" y="432143"/>
                  <a:pt x="82216" y="439615"/>
                </a:cubicBezTo>
                <a:cubicBezTo>
                  <a:pt x="89688" y="447087"/>
                  <a:pt x="93939" y="457200"/>
                  <a:pt x="99801" y="465992"/>
                </a:cubicBezTo>
                <a:cubicBezTo>
                  <a:pt x="96870" y="474784"/>
                  <a:pt x="91009" y="483101"/>
                  <a:pt x="91009" y="492369"/>
                </a:cubicBezTo>
                <a:cubicBezTo>
                  <a:pt x="91009" y="507313"/>
                  <a:pt x="91512" y="523896"/>
                  <a:pt x="99801" y="536330"/>
                </a:cubicBezTo>
                <a:cubicBezTo>
                  <a:pt x="104942" y="544041"/>
                  <a:pt x="117267" y="542577"/>
                  <a:pt x="126178" y="545123"/>
                </a:cubicBezTo>
                <a:cubicBezTo>
                  <a:pt x="203485" y="567211"/>
                  <a:pt x="124461" y="541620"/>
                  <a:pt x="187724" y="562707"/>
                </a:cubicBezTo>
                <a:cubicBezTo>
                  <a:pt x="196516" y="556846"/>
                  <a:pt x="203715" y="547070"/>
                  <a:pt x="214101" y="545123"/>
                </a:cubicBezTo>
                <a:cubicBezTo>
                  <a:pt x="431319" y="504395"/>
                  <a:pt x="269429" y="555987"/>
                  <a:pt x="354778" y="527538"/>
                </a:cubicBezTo>
                <a:cubicBezTo>
                  <a:pt x="357709" y="515815"/>
                  <a:pt x="353737" y="499393"/>
                  <a:pt x="363570" y="492369"/>
                </a:cubicBezTo>
                <a:cubicBezTo>
                  <a:pt x="378077" y="482007"/>
                  <a:pt x="408351" y="499521"/>
                  <a:pt x="416324" y="483576"/>
                </a:cubicBezTo>
                <a:cubicBezTo>
                  <a:pt x="452782" y="410660"/>
                  <a:pt x="416549" y="407452"/>
                  <a:pt x="381155" y="395653"/>
                </a:cubicBezTo>
                <a:cubicBezTo>
                  <a:pt x="378224" y="386861"/>
                  <a:pt x="372363" y="378544"/>
                  <a:pt x="372363" y="369276"/>
                </a:cubicBezTo>
                <a:cubicBezTo>
                  <a:pt x="372363" y="357192"/>
                  <a:pt x="377835" y="345726"/>
                  <a:pt x="381155" y="334107"/>
                </a:cubicBezTo>
                <a:cubicBezTo>
                  <a:pt x="390255" y="302255"/>
                  <a:pt x="388264" y="310254"/>
                  <a:pt x="407532" y="281353"/>
                </a:cubicBezTo>
                <a:cubicBezTo>
                  <a:pt x="429631" y="215053"/>
                  <a:pt x="412673" y="294205"/>
                  <a:pt x="389947" y="237392"/>
                </a:cubicBezTo>
                <a:cubicBezTo>
                  <a:pt x="382676" y="219214"/>
                  <a:pt x="419012" y="190742"/>
                  <a:pt x="425116" y="184638"/>
                </a:cubicBezTo>
                <a:cubicBezTo>
                  <a:pt x="422185" y="158261"/>
                  <a:pt x="430572" y="127897"/>
                  <a:pt x="416324" y="105507"/>
                </a:cubicBezTo>
                <a:cubicBezTo>
                  <a:pt x="406373" y="89869"/>
                  <a:pt x="363570" y="87923"/>
                  <a:pt x="363570" y="87923"/>
                </a:cubicBezTo>
                <a:cubicBezTo>
                  <a:pt x="357709" y="70338"/>
                  <a:pt x="363571" y="41031"/>
                  <a:pt x="345986" y="35169"/>
                </a:cubicBezTo>
                <a:lnTo>
                  <a:pt x="293232" y="17584"/>
                </a:lnTo>
                <a:lnTo>
                  <a:pt x="266855" y="8792"/>
                </a:lnTo>
                <a:cubicBezTo>
                  <a:pt x="234917" y="19438"/>
                  <a:pt x="215567" y="1465"/>
                  <a:pt x="205309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Freeform 26"/>
          <p:cNvSpPr/>
          <p:nvPr/>
        </p:nvSpPr>
        <p:spPr>
          <a:xfrm>
            <a:off x="7732599" y="3068522"/>
            <a:ext cx="819093" cy="883315"/>
          </a:xfrm>
          <a:custGeom>
            <a:avLst/>
            <a:gdLst>
              <a:gd name="connsiteX0" fmla="*/ 205309 w 452782"/>
              <a:gd name="connsiteY0" fmla="*/ 0 h 567211"/>
              <a:gd name="connsiteX1" fmla="*/ 205309 w 452782"/>
              <a:gd name="connsiteY1" fmla="*/ 0 h 567211"/>
              <a:gd name="connsiteX2" fmla="*/ 170139 w 452782"/>
              <a:gd name="connsiteY2" fmla="*/ 70338 h 567211"/>
              <a:gd name="connsiteX3" fmla="*/ 38255 w 452782"/>
              <a:gd name="connsiteY3" fmla="*/ 105507 h 567211"/>
              <a:gd name="connsiteX4" fmla="*/ 47047 w 452782"/>
              <a:gd name="connsiteY4" fmla="*/ 131884 h 567211"/>
              <a:gd name="connsiteX5" fmla="*/ 55839 w 452782"/>
              <a:gd name="connsiteY5" fmla="*/ 184638 h 567211"/>
              <a:gd name="connsiteX6" fmla="*/ 29463 w 452782"/>
              <a:gd name="connsiteY6" fmla="*/ 202223 h 567211"/>
              <a:gd name="connsiteX7" fmla="*/ 20670 w 452782"/>
              <a:gd name="connsiteY7" fmla="*/ 290146 h 567211"/>
              <a:gd name="connsiteX8" fmla="*/ 47047 w 452782"/>
              <a:gd name="connsiteY8" fmla="*/ 307730 h 567211"/>
              <a:gd name="connsiteX9" fmla="*/ 55839 w 452782"/>
              <a:gd name="connsiteY9" fmla="*/ 422030 h 567211"/>
              <a:gd name="connsiteX10" fmla="*/ 82216 w 452782"/>
              <a:gd name="connsiteY10" fmla="*/ 439615 h 567211"/>
              <a:gd name="connsiteX11" fmla="*/ 99801 w 452782"/>
              <a:gd name="connsiteY11" fmla="*/ 465992 h 567211"/>
              <a:gd name="connsiteX12" fmla="*/ 91009 w 452782"/>
              <a:gd name="connsiteY12" fmla="*/ 492369 h 567211"/>
              <a:gd name="connsiteX13" fmla="*/ 99801 w 452782"/>
              <a:gd name="connsiteY13" fmla="*/ 536330 h 567211"/>
              <a:gd name="connsiteX14" fmla="*/ 126178 w 452782"/>
              <a:gd name="connsiteY14" fmla="*/ 545123 h 567211"/>
              <a:gd name="connsiteX15" fmla="*/ 187724 w 452782"/>
              <a:gd name="connsiteY15" fmla="*/ 562707 h 567211"/>
              <a:gd name="connsiteX16" fmla="*/ 214101 w 452782"/>
              <a:gd name="connsiteY16" fmla="*/ 545123 h 567211"/>
              <a:gd name="connsiteX17" fmla="*/ 354778 w 452782"/>
              <a:gd name="connsiteY17" fmla="*/ 527538 h 567211"/>
              <a:gd name="connsiteX18" fmla="*/ 363570 w 452782"/>
              <a:gd name="connsiteY18" fmla="*/ 492369 h 567211"/>
              <a:gd name="connsiteX19" fmla="*/ 416324 w 452782"/>
              <a:gd name="connsiteY19" fmla="*/ 483576 h 567211"/>
              <a:gd name="connsiteX20" fmla="*/ 381155 w 452782"/>
              <a:gd name="connsiteY20" fmla="*/ 395653 h 567211"/>
              <a:gd name="connsiteX21" fmla="*/ 372363 w 452782"/>
              <a:gd name="connsiteY21" fmla="*/ 369276 h 567211"/>
              <a:gd name="connsiteX22" fmla="*/ 381155 w 452782"/>
              <a:gd name="connsiteY22" fmla="*/ 334107 h 567211"/>
              <a:gd name="connsiteX23" fmla="*/ 407532 w 452782"/>
              <a:gd name="connsiteY23" fmla="*/ 281353 h 567211"/>
              <a:gd name="connsiteX24" fmla="*/ 389947 w 452782"/>
              <a:gd name="connsiteY24" fmla="*/ 237392 h 567211"/>
              <a:gd name="connsiteX25" fmla="*/ 425116 w 452782"/>
              <a:gd name="connsiteY25" fmla="*/ 184638 h 567211"/>
              <a:gd name="connsiteX26" fmla="*/ 416324 w 452782"/>
              <a:gd name="connsiteY26" fmla="*/ 105507 h 567211"/>
              <a:gd name="connsiteX27" fmla="*/ 363570 w 452782"/>
              <a:gd name="connsiteY27" fmla="*/ 87923 h 567211"/>
              <a:gd name="connsiteX28" fmla="*/ 345986 w 452782"/>
              <a:gd name="connsiteY28" fmla="*/ 35169 h 567211"/>
              <a:gd name="connsiteX29" fmla="*/ 293232 w 452782"/>
              <a:gd name="connsiteY29" fmla="*/ 17584 h 567211"/>
              <a:gd name="connsiteX30" fmla="*/ 266855 w 452782"/>
              <a:gd name="connsiteY30" fmla="*/ 8792 h 567211"/>
              <a:gd name="connsiteX31" fmla="*/ 205309 w 452782"/>
              <a:gd name="connsiteY31" fmla="*/ 0 h 567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52782" h="567211">
                <a:moveTo>
                  <a:pt x="205309" y="0"/>
                </a:moveTo>
                <a:lnTo>
                  <a:pt x="205309" y="0"/>
                </a:lnTo>
                <a:cubicBezTo>
                  <a:pt x="193586" y="23446"/>
                  <a:pt x="193585" y="58615"/>
                  <a:pt x="170139" y="70338"/>
                </a:cubicBezTo>
                <a:cubicBezTo>
                  <a:pt x="15118" y="147848"/>
                  <a:pt x="65166" y="24772"/>
                  <a:pt x="38255" y="105507"/>
                </a:cubicBezTo>
                <a:cubicBezTo>
                  <a:pt x="41186" y="114299"/>
                  <a:pt x="42902" y="123595"/>
                  <a:pt x="47047" y="131884"/>
                </a:cubicBezTo>
                <a:cubicBezTo>
                  <a:pt x="58828" y="155445"/>
                  <a:pt x="77574" y="157469"/>
                  <a:pt x="55839" y="184638"/>
                </a:cubicBezTo>
                <a:cubicBezTo>
                  <a:pt x="49238" y="192889"/>
                  <a:pt x="38255" y="196361"/>
                  <a:pt x="29463" y="202223"/>
                </a:cubicBezTo>
                <a:cubicBezTo>
                  <a:pt x="19381" y="232469"/>
                  <a:pt x="0" y="259141"/>
                  <a:pt x="20670" y="290146"/>
                </a:cubicBezTo>
                <a:cubicBezTo>
                  <a:pt x="26531" y="298938"/>
                  <a:pt x="38255" y="301869"/>
                  <a:pt x="47047" y="307730"/>
                </a:cubicBezTo>
                <a:cubicBezTo>
                  <a:pt x="49978" y="345830"/>
                  <a:pt x="45993" y="385108"/>
                  <a:pt x="55839" y="422030"/>
                </a:cubicBezTo>
                <a:cubicBezTo>
                  <a:pt x="58562" y="432240"/>
                  <a:pt x="74744" y="432143"/>
                  <a:pt x="82216" y="439615"/>
                </a:cubicBezTo>
                <a:cubicBezTo>
                  <a:pt x="89688" y="447087"/>
                  <a:pt x="93939" y="457200"/>
                  <a:pt x="99801" y="465992"/>
                </a:cubicBezTo>
                <a:cubicBezTo>
                  <a:pt x="96870" y="474784"/>
                  <a:pt x="91009" y="483101"/>
                  <a:pt x="91009" y="492369"/>
                </a:cubicBezTo>
                <a:cubicBezTo>
                  <a:pt x="91009" y="507313"/>
                  <a:pt x="91512" y="523896"/>
                  <a:pt x="99801" y="536330"/>
                </a:cubicBezTo>
                <a:cubicBezTo>
                  <a:pt x="104942" y="544041"/>
                  <a:pt x="117267" y="542577"/>
                  <a:pt x="126178" y="545123"/>
                </a:cubicBezTo>
                <a:cubicBezTo>
                  <a:pt x="203485" y="567211"/>
                  <a:pt x="124461" y="541620"/>
                  <a:pt x="187724" y="562707"/>
                </a:cubicBezTo>
                <a:cubicBezTo>
                  <a:pt x="196516" y="556846"/>
                  <a:pt x="203715" y="547070"/>
                  <a:pt x="214101" y="545123"/>
                </a:cubicBezTo>
                <a:cubicBezTo>
                  <a:pt x="431319" y="504395"/>
                  <a:pt x="269429" y="555987"/>
                  <a:pt x="354778" y="527538"/>
                </a:cubicBezTo>
                <a:cubicBezTo>
                  <a:pt x="357709" y="515815"/>
                  <a:pt x="353737" y="499393"/>
                  <a:pt x="363570" y="492369"/>
                </a:cubicBezTo>
                <a:cubicBezTo>
                  <a:pt x="378077" y="482007"/>
                  <a:pt x="408351" y="499521"/>
                  <a:pt x="416324" y="483576"/>
                </a:cubicBezTo>
                <a:cubicBezTo>
                  <a:pt x="452782" y="410660"/>
                  <a:pt x="416549" y="407452"/>
                  <a:pt x="381155" y="395653"/>
                </a:cubicBezTo>
                <a:cubicBezTo>
                  <a:pt x="378224" y="386861"/>
                  <a:pt x="372363" y="378544"/>
                  <a:pt x="372363" y="369276"/>
                </a:cubicBezTo>
                <a:cubicBezTo>
                  <a:pt x="372363" y="357192"/>
                  <a:pt x="377835" y="345726"/>
                  <a:pt x="381155" y="334107"/>
                </a:cubicBezTo>
                <a:cubicBezTo>
                  <a:pt x="390255" y="302255"/>
                  <a:pt x="388264" y="310254"/>
                  <a:pt x="407532" y="281353"/>
                </a:cubicBezTo>
                <a:cubicBezTo>
                  <a:pt x="429631" y="215053"/>
                  <a:pt x="412673" y="294205"/>
                  <a:pt x="389947" y="237392"/>
                </a:cubicBezTo>
                <a:cubicBezTo>
                  <a:pt x="382676" y="219214"/>
                  <a:pt x="419012" y="190742"/>
                  <a:pt x="425116" y="184638"/>
                </a:cubicBezTo>
                <a:cubicBezTo>
                  <a:pt x="422185" y="158261"/>
                  <a:pt x="430572" y="127897"/>
                  <a:pt x="416324" y="105507"/>
                </a:cubicBezTo>
                <a:cubicBezTo>
                  <a:pt x="406373" y="89869"/>
                  <a:pt x="363570" y="87923"/>
                  <a:pt x="363570" y="87923"/>
                </a:cubicBezTo>
                <a:cubicBezTo>
                  <a:pt x="357709" y="70338"/>
                  <a:pt x="363571" y="41031"/>
                  <a:pt x="345986" y="35169"/>
                </a:cubicBezTo>
                <a:lnTo>
                  <a:pt x="293232" y="17584"/>
                </a:lnTo>
                <a:lnTo>
                  <a:pt x="266855" y="8792"/>
                </a:lnTo>
                <a:cubicBezTo>
                  <a:pt x="234917" y="19438"/>
                  <a:pt x="215567" y="1465"/>
                  <a:pt x="205309" y="0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019353" y="3529381"/>
            <a:ext cx="11262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 flipH="1" flipV="1">
            <a:off x="4596898" y="3106926"/>
            <a:ext cx="84491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019353" y="2684471"/>
            <a:ext cx="609200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10861727" y="2934104"/>
            <a:ext cx="4992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588000" y="4106066"/>
            <a:ext cx="3475625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Number of ports is defined by the RAM resource specified for array A[ ]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09441" y="1600201"/>
            <a:ext cx="7998809" cy="4268337"/>
          </a:xfrm>
        </p:spPr>
        <p:txBody>
          <a:bodyPr/>
          <a:lstStyle/>
          <a:p>
            <a:r>
              <a:rPr lang="en-US" dirty="0"/>
              <a:t>The AXI4 interfaces supported by Vivado HLS include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AXI4-Stream (</a:t>
            </a:r>
            <a:r>
              <a:rPr lang="en-US" dirty="0" smtClean="0"/>
              <a:t>axis)</a:t>
            </a:r>
          </a:p>
          <a:p>
            <a:pPr lvl="2"/>
            <a:r>
              <a:rPr lang="en-US" b="0" dirty="0"/>
              <a:t>Specify on input arguments or output arguments only, not </a:t>
            </a:r>
            <a:r>
              <a:rPr lang="en-US" b="0" dirty="0" smtClean="0"/>
              <a:t>on input/output </a:t>
            </a:r>
            <a:r>
              <a:rPr lang="en-US" b="0" dirty="0"/>
              <a:t>arguments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AXI4 master (</a:t>
            </a:r>
            <a:r>
              <a:rPr lang="en-US" dirty="0" err="1"/>
              <a:t>m_axi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Specify on arrays and pointers (and references in C++) only. You can group multiple arguments into the same AXI4-Lite interface using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bundle</a:t>
            </a:r>
            <a:r>
              <a:rPr lang="en-US" dirty="0"/>
              <a:t> option</a:t>
            </a:r>
          </a:p>
          <a:p>
            <a:pPr lvl="1"/>
            <a:r>
              <a:rPr lang="en-US" dirty="0" smtClean="0"/>
              <a:t>The AXI4-Lite (</a:t>
            </a:r>
            <a:r>
              <a:rPr lang="en-US" dirty="0" err="1" smtClean="0"/>
              <a:t>s_axilite</a:t>
            </a:r>
            <a:r>
              <a:rPr lang="en-US" dirty="0" smtClean="0"/>
              <a:t>)</a:t>
            </a:r>
          </a:p>
          <a:p>
            <a:pPr lvl="2"/>
            <a:r>
              <a:rPr lang="en-US" b="0" dirty="0"/>
              <a:t>Specify on any type of argument except arrays. You can </a:t>
            </a:r>
            <a:r>
              <a:rPr lang="en-US" b="0" dirty="0" smtClean="0"/>
              <a:t>group multiple </a:t>
            </a:r>
            <a:r>
              <a:rPr lang="en-US" b="0" dirty="0"/>
              <a:t>arguments into the same AXI4-Lite </a:t>
            </a:r>
            <a:r>
              <a:rPr lang="en-US" b="0" dirty="0" smtClean="0"/>
              <a:t>interface using the </a:t>
            </a:r>
            <a:r>
              <a:rPr lang="en-US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bundle</a:t>
            </a:r>
            <a:r>
              <a:rPr lang="en-US" b="0" dirty="0" smtClean="0"/>
              <a:t> option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Port-Level Interfaces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183" y="4944203"/>
            <a:ext cx="5917067" cy="1686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8250" y="1756907"/>
            <a:ext cx="3230562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06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Modes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Native AXI Interfaces</a:t>
            </a:r>
          </a:p>
          <a:p>
            <a:pPr lvl="1"/>
            <a:r>
              <a:rPr lang="en-US" dirty="0" smtClean="0"/>
              <a:t>AXI4 Slave Lite and AXI4 Master supported by INTERFACE directive</a:t>
            </a:r>
          </a:p>
          <a:p>
            <a:pPr lvl="1"/>
            <a:r>
              <a:rPr lang="en-US" dirty="0" smtClean="0"/>
              <a:t>Provided in RTL after Synthesis</a:t>
            </a:r>
          </a:p>
          <a:p>
            <a:pPr lvl="1"/>
            <a:r>
              <a:rPr lang="en-US" dirty="0" smtClean="0"/>
              <a:t>Supported by C/RTL Co-simulation</a:t>
            </a:r>
          </a:p>
          <a:p>
            <a:pPr lvl="1"/>
            <a:r>
              <a:rPr lang="en-US" dirty="0" smtClean="0"/>
              <a:t>Supported for Verilog and VHDL</a:t>
            </a:r>
          </a:p>
          <a:p>
            <a:r>
              <a:rPr lang="en-US" dirty="0" smtClean="0"/>
              <a:t>BRAM Memory Interface</a:t>
            </a:r>
          </a:p>
          <a:p>
            <a:pPr lvl="1"/>
            <a:r>
              <a:rPr lang="en-US" dirty="0" smtClean="0"/>
              <a:t>Identical IO protocol to </a:t>
            </a:r>
            <a:r>
              <a:rPr lang="en-US" dirty="0" err="1" smtClean="0"/>
              <a:t>ap_memory</a:t>
            </a:r>
            <a:endParaRPr lang="en-US" dirty="0" smtClean="0"/>
          </a:p>
          <a:p>
            <a:pPr lvl="1"/>
            <a:r>
              <a:rPr lang="en-US" dirty="0" smtClean="0"/>
              <a:t>Bundled differently in IP Integrator</a:t>
            </a:r>
          </a:p>
          <a:p>
            <a:pPr lvl="2"/>
            <a:r>
              <a:rPr lang="en-US" dirty="0" smtClean="0"/>
              <a:t>Provides easier integration to memories with BRAM interface</a:t>
            </a:r>
          </a:p>
          <a:p>
            <a:pPr lvl="1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7002123" y="1551858"/>
            <a:ext cx="4773055" cy="3843439"/>
            <a:chOff x="2568130" y="1200912"/>
            <a:chExt cx="4833648" cy="4849279"/>
          </a:xfrm>
        </p:grpSpPr>
        <p:grpSp>
          <p:nvGrpSpPr>
            <p:cNvPr id="5" name="Group 4"/>
            <p:cNvGrpSpPr/>
            <p:nvPr/>
          </p:nvGrpSpPr>
          <p:grpSpPr>
            <a:xfrm>
              <a:off x="2578341" y="1200912"/>
              <a:ext cx="4816065" cy="4849279"/>
              <a:chOff x="2578341" y="1200912"/>
              <a:chExt cx="4816065" cy="4849279"/>
            </a:xfrm>
          </p:grpSpPr>
          <p:sp>
            <p:nvSpPr>
              <p:cNvPr id="19" name="Rectangle 18"/>
              <p:cNvSpPr/>
              <p:nvPr/>
            </p:nvSpPr>
            <p:spPr bwMode="auto">
              <a:xfrm>
                <a:off x="3947824" y="1200912"/>
                <a:ext cx="1148037" cy="448056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b="1" dirty="0" smtClean="0">
                    <a:solidFill>
                      <a:schemeClr val="bg1"/>
                    </a:solidFill>
                  </a:rPr>
                  <a:t>Scalar</a:t>
                </a:r>
                <a:endParaRPr lang="en-US" sz="9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 bwMode="auto">
              <a:xfrm>
                <a:off x="2578341" y="1200912"/>
                <a:ext cx="1371953" cy="665292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Argument </a:t>
                </a:r>
                <a:r>
                  <a:rPr lang="en-US" sz="900" b="1" dirty="0" smtClean="0">
                    <a:solidFill>
                      <a:schemeClr val="bg1"/>
                    </a:solidFill>
                  </a:rPr>
                  <a:t>Type</a:t>
                </a:r>
                <a:endParaRPr lang="en-US" sz="9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2578342" y="1868424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b="1" dirty="0">
                    <a:solidFill>
                      <a:srgbClr val="000000"/>
                    </a:solidFill>
                  </a:rPr>
                  <a:t>Interface </a:t>
                </a:r>
                <a:r>
                  <a:rPr lang="en-US" sz="900" b="1" dirty="0" smtClean="0">
                    <a:solidFill>
                      <a:srgbClr val="000000"/>
                    </a:solidFill>
                  </a:rPr>
                  <a:t>Mode</a:t>
                </a:r>
                <a:endParaRPr lang="en-US" sz="9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3950295" y="1642176"/>
                <a:ext cx="1148037" cy="22402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dirty="0" smtClean="0">
                    <a:solidFill>
                      <a:srgbClr val="000000"/>
                    </a:solidFill>
                  </a:rPr>
                  <a:t>pass-by-value</a:t>
                </a:r>
                <a:endParaRPr lang="en-US" sz="5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5098333" y="1642176"/>
                <a:ext cx="1145568" cy="224028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dirty="0" smtClean="0">
                    <a:solidFill>
                      <a:srgbClr val="000000"/>
                    </a:solidFill>
                  </a:rPr>
                  <a:t>pass-by-reference</a:t>
                </a:r>
                <a:endParaRPr lang="en-US" sz="5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6246369" y="1642176"/>
                <a:ext cx="1148037" cy="2286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dirty="0" smtClean="0">
                    <a:solidFill>
                      <a:srgbClr val="000000"/>
                    </a:solidFill>
                  </a:rPr>
                  <a:t>pass-by-reference</a:t>
                </a:r>
                <a:endParaRPr lang="en-US" sz="5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 bwMode="auto">
              <a:xfrm>
                <a:off x="2578342" y="2092452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ap_ctrl_none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 bwMode="auto">
              <a:xfrm>
                <a:off x="3947825" y="2092452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 bwMode="auto">
              <a:xfrm>
                <a:off x="4524313" y="2092452"/>
                <a:ext cx="574019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 bwMode="auto">
              <a:xfrm>
                <a:off x="5095863" y="2092452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28"/>
              <p:cNvSpPr/>
              <p:nvPr/>
            </p:nvSpPr>
            <p:spPr bwMode="auto">
              <a:xfrm>
                <a:off x="5478542" y="2092452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 bwMode="auto">
              <a:xfrm>
                <a:off x="5861221" y="2092452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6243900" y="2092452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 bwMode="auto">
              <a:xfrm>
                <a:off x="6626579" y="2092452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 bwMode="auto">
              <a:xfrm>
                <a:off x="7009258" y="2092452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33"/>
              <p:cNvSpPr/>
              <p:nvPr/>
            </p:nvSpPr>
            <p:spPr bwMode="auto">
              <a:xfrm>
                <a:off x="2578342" y="2316480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 smtClean="0">
                    <a:solidFill>
                      <a:srgbClr val="000000"/>
                    </a:solidFill>
                  </a:rPr>
                  <a:t>ap_ctrl_hs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 bwMode="auto">
              <a:xfrm>
                <a:off x="3947825" y="2316480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35"/>
              <p:cNvSpPr/>
              <p:nvPr/>
            </p:nvSpPr>
            <p:spPr bwMode="auto">
              <a:xfrm>
                <a:off x="4524313" y="2316480"/>
                <a:ext cx="574019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smtClean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 bwMode="auto">
              <a:xfrm>
                <a:off x="5095863" y="231648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37"/>
              <p:cNvSpPr/>
              <p:nvPr/>
            </p:nvSpPr>
            <p:spPr bwMode="auto">
              <a:xfrm>
                <a:off x="5478542" y="231648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38"/>
              <p:cNvSpPr/>
              <p:nvPr/>
            </p:nvSpPr>
            <p:spPr bwMode="auto">
              <a:xfrm>
                <a:off x="5861221" y="231648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 bwMode="auto">
              <a:xfrm>
                <a:off x="6243900" y="231648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40"/>
              <p:cNvSpPr/>
              <p:nvPr/>
            </p:nvSpPr>
            <p:spPr bwMode="auto">
              <a:xfrm>
                <a:off x="6626579" y="231648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41"/>
              <p:cNvSpPr/>
              <p:nvPr/>
            </p:nvSpPr>
            <p:spPr bwMode="auto">
              <a:xfrm>
                <a:off x="7009258" y="231648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 bwMode="auto">
              <a:xfrm>
                <a:off x="2578342" y="2540508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</a:rPr>
                  <a:t>ap_ctrl_chain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43"/>
              <p:cNvSpPr/>
              <p:nvPr/>
            </p:nvSpPr>
            <p:spPr bwMode="auto">
              <a:xfrm>
                <a:off x="3947825" y="2540508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44"/>
              <p:cNvSpPr/>
              <p:nvPr/>
            </p:nvSpPr>
            <p:spPr bwMode="auto">
              <a:xfrm>
                <a:off x="4524313" y="2540508"/>
                <a:ext cx="574019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45"/>
              <p:cNvSpPr/>
              <p:nvPr/>
            </p:nvSpPr>
            <p:spPr bwMode="auto">
              <a:xfrm>
                <a:off x="5095863" y="254050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 bwMode="auto">
              <a:xfrm>
                <a:off x="5478542" y="254050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 bwMode="auto">
              <a:xfrm>
                <a:off x="5861221" y="254050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 bwMode="auto">
              <a:xfrm>
                <a:off x="6243900" y="254050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 bwMode="auto">
              <a:xfrm>
                <a:off x="6626579" y="254050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 bwMode="auto">
              <a:xfrm>
                <a:off x="7009258" y="254050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 bwMode="auto">
              <a:xfrm>
                <a:off x="2578342" y="2764536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</a:rPr>
                  <a:t>axis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 bwMode="auto">
              <a:xfrm>
                <a:off x="2769811" y="5819815"/>
                <a:ext cx="2697739" cy="230375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smtClean="0">
                    <a:solidFill>
                      <a:srgbClr val="000000"/>
                    </a:solidFill>
                  </a:rPr>
                  <a:t>Supported. </a:t>
                </a:r>
                <a:r>
                  <a:rPr lang="en-US" sz="900" dirty="0">
                    <a:solidFill>
                      <a:srgbClr val="000000"/>
                    </a:solidFill>
                  </a:rPr>
                  <a:t>D = </a:t>
                </a:r>
                <a:r>
                  <a:rPr lang="en-US" sz="900" dirty="0" smtClean="0">
                    <a:solidFill>
                      <a:srgbClr val="000000"/>
                    </a:solidFill>
                  </a:rPr>
                  <a:t>Default Interface 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 bwMode="auto">
              <a:xfrm>
                <a:off x="4524313" y="2764536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 bwMode="auto">
              <a:xfrm>
                <a:off x="5095863" y="276453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 bwMode="auto">
              <a:xfrm>
                <a:off x="5478542" y="2764536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 bwMode="auto">
              <a:xfrm>
                <a:off x="5861221" y="276453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 bwMode="auto">
              <a:xfrm>
                <a:off x="6243900" y="276453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>
                <a:off x="6626579" y="2764536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59"/>
              <p:cNvSpPr/>
              <p:nvPr/>
            </p:nvSpPr>
            <p:spPr bwMode="auto">
              <a:xfrm>
                <a:off x="7009258" y="276453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 bwMode="auto">
              <a:xfrm>
                <a:off x="2578342" y="2988564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 smtClean="0">
                    <a:solidFill>
                      <a:srgbClr val="000000"/>
                    </a:solidFill>
                  </a:rPr>
                  <a:t>s_axilite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61"/>
              <p:cNvSpPr/>
              <p:nvPr/>
            </p:nvSpPr>
            <p:spPr bwMode="auto">
              <a:xfrm>
                <a:off x="3947825" y="2988564"/>
                <a:ext cx="576487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 bwMode="auto">
              <a:xfrm>
                <a:off x="4524313" y="2988564"/>
                <a:ext cx="574019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 bwMode="auto">
              <a:xfrm>
                <a:off x="5095863" y="2988564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 bwMode="auto">
              <a:xfrm>
                <a:off x="5478542" y="2988564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 bwMode="auto">
              <a:xfrm>
                <a:off x="5861221" y="2988564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 bwMode="auto">
              <a:xfrm>
                <a:off x="6243900" y="298856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 bwMode="auto">
              <a:xfrm>
                <a:off x="6626579" y="298856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 bwMode="auto">
              <a:xfrm>
                <a:off x="7009258" y="298856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 bwMode="auto">
              <a:xfrm>
                <a:off x="2578342" y="3212592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 smtClean="0">
                    <a:solidFill>
                      <a:srgbClr val="000000"/>
                    </a:solidFill>
                  </a:rPr>
                  <a:t>m_axi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 bwMode="auto">
              <a:xfrm>
                <a:off x="3947825" y="3212592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 bwMode="auto">
              <a:xfrm>
                <a:off x="4524313" y="3212592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 bwMode="auto">
              <a:xfrm>
                <a:off x="5095863" y="321259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 bwMode="auto">
              <a:xfrm>
                <a:off x="5478542" y="321259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 bwMode="auto">
              <a:xfrm>
                <a:off x="5861221" y="321259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 bwMode="auto">
              <a:xfrm>
                <a:off x="6243900" y="321259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 bwMode="auto">
              <a:xfrm>
                <a:off x="6626579" y="321259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 bwMode="auto">
              <a:xfrm>
                <a:off x="7009258" y="321259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 bwMode="auto">
              <a:xfrm>
                <a:off x="2578342" y="3436620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 smtClean="0">
                    <a:solidFill>
                      <a:srgbClr val="000000"/>
                    </a:solidFill>
                  </a:rPr>
                  <a:t>ap_none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79"/>
              <p:cNvSpPr/>
              <p:nvPr/>
            </p:nvSpPr>
            <p:spPr bwMode="auto">
              <a:xfrm>
                <a:off x="3947825" y="3436620"/>
                <a:ext cx="576487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smtClean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 bwMode="auto">
              <a:xfrm>
                <a:off x="4524313" y="3436620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81"/>
              <p:cNvSpPr/>
              <p:nvPr/>
            </p:nvSpPr>
            <p:spPr bwMode="auto">
              <a:xfrm>
                <a:off x="5095863" y="343662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82"/>
              <p:cNvSpPr/>
              <p:nvPr/>
            </p:nvSpPr>
            <p:spPr bwMode="auto">
              <a:xfrm>
                <a:off x="5478542" y="343662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83"/>
              <p:cNvSpPr/>
              <p:nvPr/>
            </p:nvSpPr>
            <p:spPr bwMode="auto">
              <a:xfrm>
                <a:off x="5861221" y="343662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84"/>
              <p:cNvSpPr/>
              <p:nvPr/>
            </p:nvSpPr>
            <p:spPr bwMode="auto">
              <a:xfrm>
                <a:off x="6243900" y="3436620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smtClean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86" name="Rectangle 85"/>
              <p:cNvSpPr/>
              <p:nvPr/>
            </p:nvSpPr>
            <p:spPr bwMode="auto">
              <a:xfrm>
                <a:off x="6626579" y="3436620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86"/>
              <p:cNvSpPr/>
              <p:nvPr/>
            </p:nvSpPr>
            <p:spPr bwMode="auto">
              <a:xfrm>
                <a:off x="7009258" y="3436620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87"/>
              <p:cNvSpPr/>
              <p:nvPr/>
            </p:nvSpPr>
            <p:spPr bwMode="auto">
              <a:xfrm>
                <a:off x="2578342" y="3660648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 smtClean="0">
                    <a:solidFill>
                      <a:srgbClr val="000000"/>
                    </a:solidFill>
                  </a:rPr>
                  <a:t>ap_stable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88"/>
              <p:cNvSpPr/>
              <p:nvPr/>
            </p:nvSpPr>
            <p:spPr bwMode="auto">
              <a:xfrm>
                <a:off x="3947825" y="3660648"/>
                <a:ext cx="576487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89"/>
              <p:cNvSpPr/>
              <p:nvPr/>
            </p:nvSpPr>
            <p:spPr bwMode="auto">
              <a:xfrm>
                <a:off x="4524313" y="3660648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 bwMode="auto">
              <a:xfrm>
                <a:off x="5095863" y="366064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 bwMode="auto">
              <a:xfrm>
                <a:off x="5478542" y="366064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 bwMode="auto">
              <a:xfrm>
                <a:off x="5861221" y="366064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 bwMode="auto">
              <a:xfrm>
                <a:off x="6243900" y="3660648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 bwMode="auto">
              <a:xfrm>
                <a:off x="6626579" y="366064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 bwMode="auto">
              <a:xfrm>
                <a:off x="7009258" y="366064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 bwMode="auto">
              <a:xfrm>
                <a:off x="2578342" y="3889248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ap_ack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 bwMode="auto">
              <a:xfrm>
                <a:off x="3947825" y="3889248"/>
                <a:ext cx="576487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 bwMode="auto">
              <a:xfrm>
                <a:off x="4524313" y="3889248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99"/>
              <p:cNvSpPr/>
              <p:nvPr/>
            </p:nvSpPr>
            <p:spPr bwMode="auto">
              <a:xfrm>
                <a:off x="5095863" y="388924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00"/>
              <p:cNvSpPr/>
              <p:nvPr/>
            </p:nvSpPr>
            <p:spPr bwMode="auto">
              <a:xfrm>
                <a:off x="5478542" y="388924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 bwMode="auto">
              <a:xfrm>
                <a:off x="5861221" y="388924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02"/>
              <p:cNvSpPr/>
              <p:nvPr/>
            </p:nvSpPr>
            <p:spPr bwMode="auto">
              <a:xfrm>
                <a:off x="6243900" y="3889248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03"/>
              <p:cNvSpPr/>
              <p:nvPr/>
            </p:nvSpPr>
            <p:spPr bwMode="auto">
              <a:xfrm>
                <a:off x="6626579" y="3889248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 bwMode="auto">
              <a:xfrm>
                <a:off x="7009258" y="3889248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 bwMode="auto">
              <a:xfrm>
                <a:off x="2578342" y="4113276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ap_vld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06"/>
              <p:cNvSpPr/>
              <p:nvPr/>
            </p:nvSpPr>
            <p:spPr bwMode="auto">
              <a:xfrm>
                <a:off x="3947825" y="4113276"/>
                <a:ext cx="576487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07"/>
              <p:cNvSpPr/>
              <p:nvPr/>
            </p:nvSpPr>
            <p:spPr bwMode="auto">
              <a:xfrm>
                <a:off x="4524313" y="4113276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08"/>
              <p:cNvSpPr/>
              <p:nvPr/>
            </p:nvSpPr>
            <p:spPr bwMode="auto">
              <a:xfrm>
                <a:off x="5095863" y="4113276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 bwMode="auto">
              <a:xfrm>
                <a:off x="5478542" y="4113276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 bwMode="auto">
              <a:xfrm>
                <a:off x="5861221" y="4113276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 bwMode="auto">
              <a:xfrm>
                <a:off x="6243900" y="411327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 bwMode="auto">
              <a:xfrm>
                <a:off x="6626579" y="411327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13"/>
              <p:cNvSpPr/>
              <p:nvPr/>
            </p:nvSpPr>
            <p:spPr bwMode="auto">
              <a:xfrm>
                <a:off x="7009258" y="411327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smtClean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115" name="Rectangle 114"/>
              <p:cNvSpPr/>
              <p:nvPr/>
            </p:nvSpPr>
            <p:spPr bwMode="auto">
              <a:xfrm>
                <a:off x="2578342" y="4337304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ap_ovld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 bwMode="auto">
              <a:xfrm>
                <a:off x="3947825" y="4337304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16"/>
              <p:cNvSpPr/>
              <p:nvPr/>
            </p:nvSpPr>
            <p:spPr bwMode="auto">
              <a:xfrm>
                <a:off x="4524313" y="4337304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5095863" y="4337304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18"/>
              <p:cNvSpPr/>
              <p:nvPr/>
            </p:nvSpPr>
            <p:spPr bwMode="auto">
              <a:xfrm>
                <a:off x="5478542" y="4337304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5861221" y="4337304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6243900" y="4337304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 bwMode="auto">
              <a:xfrm>
                <a:off x="6626579" y="433730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smtClean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123" name="Rectangle 122"/>
              <p:cNvSpPr/>
              <p:nvPr/>
            </p:nvSpPr>
            <p:spPr bwMode="auto">
              <a:xfrm>
                <a:off x="7009258" y="433730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 bwMode="auto">
              <a:xfrm>
                <a:off x="2578342" y="4561332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ap_hs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 bwMode="auto">
              <a:xfrm>
                <a:off x="3947825" y="4561332"/>
                <a:ext cx="576487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 bwMode="auto">
              <a:xfrm>
                <a:off x="4524313" y="4561332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Rectangle 126"/>
              <p:cNvSpPr/>
              <p:nvPr/>
            </p:nvSpPr>
            <p:spPr bwMode="auto">
              <a:xfrm>
                <a:off x="5095863" y="456133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Rectangle 127"/>
              <p:cNvSpPr/>
              <p:nvPr/>
            </p:nvSpPr>
            <p:spPr bwMode="auto">
              <a:xfrm>
                <a:off x="5478542" y="4561332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Rectangle 128"/>
              <p:cNvSpPr/>
              <p:nvPr/>
            </p:nvSpPr>
            <p:spPr bwMode="auto">
              <a:xfrm>
                <a:off x="5861221" y="456133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 bwMode="auto">
              <a:xfrm>
                <a:off x="6243900" y="456133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 bwMode="auto">
              <a:xfrm>
                <a:off x="6626579" y="456133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Rectangle 131"/>
              <p:cNvSpPr/>
              <p:nvPr/>
            </p:nvSpPr>
            <p:spPr bwMode="auto">
              <a:xfrm>
                <a:off x="7009258" y="4561332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Rectangle 132"/>
              <p:cNvSpPr/>
              <p:nvPr/>
            </p:nvSpPr>
            <p:spPr bwMode="auto">
              <a:xfrm>
                <a:off x="2578342" y="4785360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ap_memory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 bwMode="auto">
              <a:xfrm>
                <a:off x="3947825" y="4785360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Rectangle 134"/>
              <p:cNvSpPr/>
              <p:nvPr/>
            </p:nvSpPr>
            <p:spPr bwMode="auto">
              <a:xfrm>
                <a:off x="4524313" y="4785360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35"/>
              <p:cNvSpPr/>
              <p:nvPr/>
            </p:nvSpPr>
            <p:spPr bwMode="auto">
              <a:xfrm>
                <a:off x="5095863" y="4785360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smtClean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137" name="Rectangle 136"/>
              <p:cNvSpPr/>
              <p:nvPr/>
            </p:nvSpPr>
            <p:spPr bwMode="auto">
              <a:xfrm>
                <a:off x="5478542" y="4785360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smtClean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138" name="Rectangle 137"/>
              <p:cNvSpPr/>
              <p:nvPr/>
            </p:nvSpPr>
            <p:spPr bwMode="auto">
              <a:xfrm>
                <a:off x="5861221" y="4785360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900" dirty="0" smtClean="0">
                    <a:solidFill>
                      <a:srgbClr val="000000"/>
                    </a:solidFill>
                  </a:rPr>
                  <a:t>D</a:t>
                </a:r>
              </a:p>
            </p:txBody>
          </p:sp>
          <p:sp>
            <p:nvSpPr>
              <p:cNvPr id="139" name="Rectangle 138"/>
              <p:cNvSpPr/>
              <p:nvPr/>
            </p:nvSpPr>
            <p:spPr bwMode="auto">
              <a:xfrm>
                <a:off x="6243900" y="478536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Rectangle 139"/>
              <p:cNvSpPr/>
              <p:nvPr/>
            </p:nvSpPr>
            <p:spPr bwMode="auto">
              <a:xfrm>
                <a:off x="6626579" y="478536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Rectangle 140"/>
              <p:cNvSpPr/>
              <p:nvPr/>
            </p:nvSpPr>
            <p:spPr bwMode="auto">
              <a:xfrm>
                <a:off x="7009258" y="4785360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2" name="Rectangle 141"/>
              <p:cNvSpPr/>
              <p:nvPr/>
            </p:nvSpPr>
            <p:spPr bwMode="auto">
              <a:xfrm>
                <a:off x="2578342" y="5009388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bram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Rectangle 142"/>
              <p:cNvSpPr/>
              <p:nvPr/>
            </p:nvSpPr>
            <p:spPr bwMode="auto">
              <a:xfrm>
                <a:off x="3947825" y="5009388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Rectangle 143"/>
              <p:cNvSpPr/>
              <p:nvPr/>
            </p:nvSpPr>
            <p:spPr bwMode="auto">
              <a:xfrm>
                <a:off x="4524313" y="5009388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Rectangle 144"/>
              <p:cNvSpPr/>
              <p:nvPr/>
            </p:nvSpPr>
            <p:spPr bwMode="auto">
              <a:xfrm>
                <a:off x="5095863" y="5009388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Rectangle 145"/>
              <p:cNvSpPr/>
              <p:nvPr/>
            </p:nvSpPr>
            <p:spPr bwMode="auto">
              <a:xfrm>
                <a:off x="5478542" y="5009388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Rectangle 146"/>
              <p:cNvSpPr/>
              <p:nvPr/>
            </p:nvSpPr>
            <p:spPr bwMode="auto">
              <a:xfrm>
                <a:off x="5861221" y="5009388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 bwMode="auto">
              <a:xfrm>
                <a:off x="6243900" y="500938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Rectangle 148"/>
              <p:cNvSpPr/>
              <p:nvPr/>
            </p:nvSpPr>
            <p:spPr bwMode="auto">
              <a:xfrm>
                <a:off x="6626579" y="500938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 bwMode="auto">
              <a:xfrm>
                <a:off x="7009258" y="5009388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Rectangle 150"/>
              <p:cNvSpPr/>
              <p:nvPr/>
            </p:nvSpPr>
            <p:spPr bwMode="auto">
              <a:xfrm>
                <a:off x="2578342" y="5233416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ap_fifo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 bwMode="auto">
              <a:xfrm>
                <a:off x="3947825" y="5233416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 bwMode="auto">
              <a:xfrm>
                <a:off x="4524313" y="5233416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 bwMode="auto">
              <a:xfrm>
                <a:off x="5095863" y="523341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 bwMode="auto">
              <a:xfrm>
                <a:off x="5478542" y="5233416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 bwMode="auto">
              <a:xfrm>
                <a:off x="5861221" y="523341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 bwMode="auto">
              <a:xfrm>
                <a:off x="6243900" y="523341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6626579" y="5233416"/>
                <a:ext cx="38514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 bwMode="auto">
              <a:xfrm>
                <a:off x="7009258" y="5233416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0" name="Rectangle 159"/>
              <p:cNvSpPr/>
              <p:nvPr/>
            </p:nvSpPr>
            <p:spPr bwMode="auto">
              <a:xfrm>
                <a:off x="2578342" y="5457444"/>
                <a:ext cx="1371953" cy="2286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 err="1">
                    <a:solidFill>
                      <a:srgbClr val="000000"/>
                    </a:solidFill>
                  </a:rPr>
                  <a:t>ap_bus</a:t>
                </a:r>
                <a:endParaRPr lang="en-US" sz="9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 bwMode="auto">
              <a:xfrm>
                <a:off x="3947825" y="5457444"/>
                <a:ext cx="576487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 bwMode="auto">
              <a:xfrm>
                <a:off x="4524313" y="5457444"/>
                <a:ext cx="574019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3" name="Rectangle 162"/>
              <p:cNvSpPr/>
              <p:nvPr/>
            </p:nvSpPr>
            <p:spPr bwMode="auto">
              <a:xfrm>
                <a:off x="5095863" y="545744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Rectangle 163"/>
              <p:cNvSpPr/>
              <p:nvPr/>
            </p:nvSpPr>
            <p:spPr bwMode="auto">
              <a:xfrm>
                <a:off x="5478542" y="545744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5" name="Rectangle 164"/>
              <p:cNvSpPr/>
              <p:nvPr/>
            </p:nvSpPr>
            <p:spPr bwMode="auto">
              <a:xfrm>
                <a:off x="5861221" y="545744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Rectangle 165"/>
              <p:cNvSpPr/>
              <p:nvPr/>
            </p:nvSpPr>
            <p:spPr bwMode="auto">
              <a:xfrm>
                <a:off x="6243900" y="545744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 bwMode="auto">
              <a:xfrm>
                <a:off x="6626579" y="545744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 bwMode="auto">
              <a:xfrm>
                <a:off x="7009258" y="5457444"/>
                <a:ext cx="385148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Rectangle 168"/>
              <p:cNvSpPr/>
              <p:nvPr/>
            </p:nvSpPr>
            <p:spPr bwMode="auto">
              <a:xfrm>
                <a:off x="5098331" y="1200912"/>
                <a:ext cx="1148037" cy="441264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b="1" dirty="0" smtClean="0">
                    <a:solidFill>
                      <a:schemeClr val="bg1"/>
                    </a:solidFill>
                  </a:rPr>
                  <a:t>Array</a:t>
                </a:r>
                <a:endParaRPr lang="en-US" sz="9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 bwMode="auto">
              <a:xfrm>
                <a:off x="6246368" y="1200912"/>
                <a:ext cx="1148037" cy="441264"/>
              </a:xfrm>
              <a:prstGeom prst="rect">
                <a:avLst/>
              </a:prstGeom>
              <a:solidFill>
                <a:schemeClr val="accent3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Pointer or </a:t>
                </a:r>
                <a:r>
                  <a:rPr lang="en-US" sz="900" b="1" dirty="0" smtClean="0">
                    <a:solidFill>
                      <a:schemeClr val="bg1"/>
                    </a:solidFill>
                  </a:rPr>
                  <a:t>Reference</a:t>
                </a:r>
                <a:endParaRPr lang="en-US" sz="9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71" name="Rectangle 170"/>
              <p:cNvSpPr/>
              <p:nvPr/>
            </p:nvSpPr>
            <p:spPr bwMode="auto">
              <a:xfrm>
                <a:off x="3950294" y="1868424"/>
                <a:ext cx="576487" cy="2286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b="1" dirty="0">
                    <a:solidFill>
                      <a:srgbClr val="000000"/>
                    </a:solidFill>
                  </a:rPr>
                  <a:t>Input</a:t>
                </a:r>
              </a:p>
            </p:txBody>
          </p:sp>
          <p:sp>
            <p:nvSpPr>
              <p:cNvPr id="172" name="Rectangle 171"/>
              <p:cNvSpPr/>
              <p:nvPr/>
            </p:nvSpPr>
            <p:spPr bwMode="auto">
              <a:xfrm>
                <a:off x="4526782" y="1868424"/>
                <a:ext cx="574019" cy="2286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b="1" dirty="0">
                    <a:solidFill>
                      <a:srgbClr val="000000"/>
                    </a:solidFill>
                  </a:rPr>
                  <a:t>Return</a:t>
                </a:r>
              </a:p>
            </p:txBody>
          </p:sp>
          <p:sp>
            <p:nvSpPr>
              <p:cNvPr id="173" name="Rectangle 172"/>
              <p:cNvSpPr/>
              <p:nvPr/>
            </p:nvSpPr>
            <p:spPr bwMode="auto">
              <a:xfrm>
                <a:off x="5098332" y="1868424"/>
                <a:ext cx="385148" cy="2286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b="1" dirty="0" smtClean="0">
                    <a:solidFill>
                      <a:srgbClr val="000000"/>
                    </a:solidFill>
                  </a:rPr>
                  <a:t>I</a:t>
                </a:r>
                <a:endParaRPr lang="en-US" sz="5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 bwMode="auto">
              <a:xfrm>
                <a:off x="5481011" y="1868424"/>
                <a:ext cx="385148" cy="2286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b="1" dirty="0" smtClean="0">
                    <a:solidFill>
                      <a:srgbClr val="000000"/>
                    </a:solidFill>
                  </a:rPr>
                  <a:t>IO</a:t>
                </a:r>
                <a:endParaRPr lang="en-US" sz="5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5" name="Rectangle 174"/>
              <p:cNvSpPr/>
              <p:nvPr/>
            </p:nvSpPr>
            <p:spPr bwMode="auto">
              <a:xfrm>
                <a:off x="5863690" y="1868424"/>
                <a:ext cx="380210" cy="2286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b="1" dirty="0" smtClean="0">
                    <a:solidFill>
                      <a:srgbClr val="000000"/>
                    </a:solidFill>
                  </a:rPr>
                  <a:t>O</a:t>
                </a:r>
                <a:endParaRPr lang="en-US" sz="5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6" name="Rectangle 175"/>
              <p:cNvSpPr/>
              <p:nvPr/>
            </p:nvSpPr>
            <p:spPr bwMode="auto">
              <a:xfrm>
                <a:off x="6243901" y="1868424"/>
                <a:ext cx="387616" cy="22402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b="1" dirty="0" smtClean="0">
                    <a:solidFill>
                      <a:srgbClr val="000000"/>
                    </a:solidFill>
                  </a:rPr>
                  <a:t>I</a:t>
                </a:r>
                <a:endParaRPr lang="en-US" sz="5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7" name="Rectangle 176"/>
              <p:cNvSpPr/>
              <p:nvPr/>
            </p:nvSpPr>
            <p:spPr bwMode="auto">
              <a:xfrm>
                <a:off x="6629048" y="1868424"/>
                <a:ext cx="385148" cy="2286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b="1" dirty="0" smtClean="0">
                    <a:solidFill>
                      <a:srgbClr val="000000"/>
                    </a:solidFill>
                  </a:rPr>
                  <a:t>IO</a:t>
                </a:r>
                <a:endParaRPr lang="en-US" sz="5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8" name="Rectangle 177"/>
              <p:cNvSpPr/>
              <p:nvPr/>
            </p:nvSpPr>
            <p:spPr bwMode="auto">
              <a:xfrm>
                <a:off x="7011727" y="1868424"/>
                <a:ext cx="382678" cy="2286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500" b="1" dirty="0" smtClean="0">
                    <a:solidFill>
                      <a:srgbClr val="000000"/>
                    </a:solidFill>
                  </a:rPr>
                  <a:t>O</a:t>
                </a:r>
                <a:endParaRPr lang="en-US" sz="500" b="1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9" name="Rectangle 178"/>
              <p:cNvSpPr/>
              <p:nvPr/>
            </p:nvSpPr>
            <p:spPr bwMode="auto">
              <a:xfrm>
                <a:off x="5545471" y="5821591"/>
                <a:ext cx="1647838" cy="2286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en-US" sz="900" dirty="0">
                    <a:solidFill>
                      <a:srgbClr val="000000"/>
                    </a:solidFill>
                  </a:rPr>
                  <a:t>Not Supported</a:t>
                </a:r>
              </a:p>
            </p:txBody>
          </p:sp>
          <p:sp>
            <p:nvSpPr>
              <p:cNvPr id="180" name="Rectangle 179"/>
              <p:cNvSpPr/>
              <p:nvPr/>
            </p:nvSpPr>
            <p:spPr bwMode="auto">
              <a:xfrm>
                <a:off x="3951273" y="2764536"/>
                <a:ext cx="576487" cy="228600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900" dirty="0" smtClean="0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6" name="Straight Connector 5"/>
            <p:cNvCxnSpPr/>
            <p:nvPr/>
          </p:nvCxnSpPr>
          <p:spPr bwMode="auto">
            <a:xfrm flipH="1">
              <a:off x="3947825" y="2086421"/>
              <a:ext cx="2469" cy="358902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 flipH="1">
              <a:off x="5099566" y="2086497"/>
              <a:ext cx="2469" cy="358902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 flipH="1">
              <a:off x="6241880" y="2086573"/>
              <a:ext cx="2469" cy="358902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 flipH="1">
              <a:off x="7384195" y="1200912"/>
              <a:ext cx="10211" cy="4474757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>
              <a:off x="2578342" y="2760725"/>
              <a:ext cx="4816064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>
              <a:off x="2568130" y="3452895"/>
              <a:ext cx="4816064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2575502" y="3881159"/>
              <a:ext cx="4816064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2575502" y="5455726"/>
              <a:ext cx="4816064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2585714" y="4785360"/>
              <a:ext cx="4816064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2575502" y="2097024"/>
              <a:ext cx="4816064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flipH="1">
              <a:off x="2588231" y="1200912"/>
              <a:ext cx="2468" cy="4474315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2578342" y="1214179"/>
              <a:ext cx="4816064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2576922" y="5675227"/>
              <a:ext cx="4816064" cy="0"/>
            </a:xfrm>
            <a:prstGeom prst="line">
              <a:avLst/>
            </a:prstGeom>
            <a:solidFill>
              <a:schemeClr val="tx2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81" name="Rectangle 180"/>
          <p:cNvSpPr/>
          <p:nvPr/>
        </p:nvSpPr>
        <p:spPr bwMode="auto">
          <a:xfrm>
            <a:off x="7024410" y="2791153"/>
            <a:ext cx="1342552" cy="54558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>
                <a:solidFill>
                  <a:srgbClr val="000000"/>
                </a:solidFill>
              </a:rPr>
              <a:t>a</a:t>
            </a:r>
            <a:r>
              <a:rPr lang="en-US" sz="1050" b="1" dirty="0" smtClean="0">
                <a:solidFill>
                  <a:srgbClr val="000000"/>
                </a:solidFill>
              </a:rPr>
              <a:t>xis</a:t>
            </a:r>
          </a:p>
          <a:p>
            <a:r>
              <a:rPr lang="en-US" sz="1050" b="1" dirty="0" err="1">
                <a:solidFill>
                  <a:srgbClr val="000000"/>
                </a:solidFill>
              </a:rPr>
              <a:t>s</a:t>
            </a:r>
            <a:r>
              <a:rPr lang="en-US" sz="1050" b="1" dirty="0" err="1" smtClean="0">
                <a:solidFill>
                  <a:srgbClr val="000000"/>
                </a:solidFill>
              </a:rPr>
              <a:t>_axilite</a:t>
            </a:r>
            <a:endParaRPr lang="en-US" sz="1050" b="1" dirty="0" smtClean="0">
              <a:solidFill>
                <a:srgbClr val="000000"/>
              </a:solidFill>
            </a:endParaRPr>
          </a:p>
          <a:p>
            <a:r>
              <a:rPr lang="en-US" sz="1050" b="1" dirty="0" err="1" smtClean="0">
                <a:solidFill>
                  <a:srgbClr val="000000"/>
                </a:solidFill>
              </a:rPr>
              <a:t>m_axi</a:t>
            </a:r>
            <a:endParaRPr lang="en-US" sz="1050" b="1" dirty="0" smtClean="0">
              <a:solidFill>
                <a:srgbClr val="000000"/>
              </a:solidFill>
            </a:endParaRPr>
          </a:p>
        </p:txBody>
      </p:sp>
      <p:sp>
        <p:nvSpPr>
          <p:cNvPr id="182" name="Rectangle 181"/>
          <p:cNvSpPr/>
          <p:nvPr/>
        </p:nvSpPr>
        <p:spPr bwMode="auto">
          <a:xfrm>
            <a:off x="7024411" y="4569759"/>
            <a:ext cx="1343517" cy="17817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r>
              <a:rPr lang="en-US" sz="1050" b="1" dirty="0" err="1" smtClean="0">
                <a:solidFill>
                  <a:srgbClr val="000000"/>
                </a:solidFill>
              </a:rPr>
              <a:t>bram</a:t>
            </a:r>
            <a:endParaRPr lang="en-US" sz="1050" b="1" dirty="0" smtClean="0">
              <a:solidFill>
                <a:srgbClr val="000000"/>
              </a:solidFill>
            </a:endParaRPr>
          </a:p>
        </p:txBody>
      </p:sp>
      <p:sp>
        <p:nvSpPr>
          <p:cNvPr id="184" name="Footer Placeholder 18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185" name="Slide Number Placeholder 18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72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" grpId="0" animBg="1"/>
      <p:bldP spid="18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AXI Slave Lite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0" y="1600206"/>
            <a:ext cx="7492707" cy="4525963"/>
          </a:xfrm>
        </p:spPr>
        <p:txBody>
          <a:bodyPr/>
          <a:lstStyle/>
          <a:p>
            <a:r>
              <a:rPr lang="en-US" dirty="0" smtClean="0"/>
              <a:t>Interface Mode: </a:t>
            </a:r>
            <a:r>
              <a:rPr lang="en-US" dirty="0" err="1" smtClean="0"/>
              <a:t>s_axilite</a:t>
            </a:r>
            <a:endParaRPr lang="en-US" dirty="0" smtClean="0"/>
          </a:p>
          <a:p>
            <a:pPr lvl="1"/>
            <a:r>
              <a:rPr lang="en-US" dirty="0" smtClean="0"/>
              <a:t>Supported with INTERFACE directive</a:t>
            </a:r>
          </a:p>
          <a:p>
            <a:pPr lvl="1"/>
            <a:r>
              <a:rPr lang="en-US" dirty="0" smtClean="0"/>
              <a:t>Multiple ports may be grouped into the same Slave Lite interface </a:t>
            </a:r>
          </a:p>
          <a:p>
            <a:pPr lvl="2"/>
            <a:r>
              <a:rPr lang="en-US" dirty="0" smtClean="0"/>
              <a:t>All ports which use the same bundle name are grouped</a:t>
            </a:r>
          </a:p>
          <a:p>
            <a:r>
              <a:rPr lang="en-US" dirty="0" smtClean="0"/>
              <a:t>Grouped Ports</a:t>
            </a:r>
          </a:p>
          <a:p>
            <a:pPr lvl="1"/>
            <a:r>
              <a:rPr lang="en-US" dirty="0" smtClean="0"/>
              <a:t>Default mode is </a:t>
            </a:r>
            <a:r>
              <a:rPr lang="en-US" dirty="0" err="1" smtClean="0"/>
              <a:t>ap_none</a:t>
            </a:r>
            <a:r>
              <a:rPr lang="en-US" dirty="0" smtClean="0"/>
              <a:t> for input ports </a:t>
            </a:r>
          </a:p>
          <a:p>
            <a:pPr lvl="1"/>
            <a:r>
              <a:rPr lang="en-US" dirty="0" smtClean="0"/>
              <a:t>Default mode is </a:t>
            </a:r>
            <a:r>
              <a:rPr lang="en-US" dirty="0" err="1" smtClean="0"/>
              <a:t>ap_vld</a:t>
            </a:r>
            <a:r>
              <a:rPr lang="en-US" dirty="0" smtClean="0"/>
              <a:t> for output ports</a:t>
            </a:r>
          </a:p>
          <a:p>
            <a:pPr lvl="1"/>
            <a:r>
              <a:rPr lang="en-US" dirty="0" smtClean="0"/>
              <a:t>Default mode </a:t>
            </a:r>
            <a:r>
              <a:rPr lang="en-US" dirty="0" err="1" smtClean="0"/>
              <a:t>ap_ctrl_hs</a:t>
            </a:r>
            <a:r>
              <a:rPr lang="en-US" dirty="0" smtClean="0"/>
              <a:t> for function (return port)</a:t>
            </a:r>
          </a:p>
          <a:p>
            <a:pPr lvl="1"/>
            <a:r>
              <a:rPr lang="en-US" dirty="0" smtClean="0"/>
              <a:t>Default mode can be changed with additional INTERFACE directives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14768" y="4945778"/>
            <a:ext cx="4112059" cy="13388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dk1"/>
                </a:solidFill>
                <a:latin typeface="Courier New" pitchFamily="49" charset="0"/>
                <a:cs typeface="Courier New" pitchFamily="49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/>
            <a:r>
              <a:rPr lang="en-US" sz="900" dirty="0"/>
              <a:t>void example(char *a, char *b, char *c)</a:t>
            </a:r>
          </a:p>
          <a:p>
            <a:pPr algn="l"/>
            <a:r>
              <a:rPr lang="en-US" sz="900" dirty="0"/>
              <a:t>{</a:t>
            </a:r>
          </a:p>
          <a:p>
            <a:pPr algn="l"/>
            <a:r>
              <a:rPr lang="en-US" sz="900" dirty="0"/>
              <a:t>#pragma HLS INTERFACE </a:t>
            </a:r>
            <a:r>
              <a:rPr lang="en-US" sz="900" dirty="0" err="1"/>
              <a:t>s_axilite</a:t>
            </a:r>
            <a:r>
              <a:rPr lang="en-US" sz="900" dirty="0"/>
              <a:t> port=return  bundle=BUS_A</a:t>
            </a:r>
          </a:p>
          <a:p>
            <a:pPr algn="l"/>
            <a:r>
              <a:rPr lang="en-US" sz="900" dirty="0"/>
              <a:t>#pragma HLS INTERFACE </a:t>
            </a:r>
            <a:r>
              <a:rPr lang="en-US" sz="900" dirty="0" err="1"/>
              <a:t>s_axilite</a:t>
            </a:r>
            <a:r>
              <a:rPr lang="en-US" sz="900" dirty="0"/>
              <a:t> port=a       </a:t>
            </a:r>
            <a:r>
              <a:rPr lang="en-US" sz="900" dirty="0" smtClean="0"/>
              <a:t>bundle=BUS_A</a:t>
            </a:r>
            <a:endParaRPr lang="en-US" sz="900" dirty="0"/>
          </a:p>
          <a:p>
            <a:pPr algn="l"/>
            <a:r>
              <a:rPr lang="en-US" sz="900" dirty="0"/>
              <a:t>#pragma HLS INTERFACE </a:t>
            </a:r>
            <a:r>
              <a:rPr lang="en-US" sz="900" dirty="0" err="1"/>
              <a:t>s_axilite</a:t>
            </a:r>
            <a:r>
              <a:rPr lang="en-US" sz="900" dirty="0"/>
              <a:t> port=b       </a:t>
            </a:r>
            <a:r>
              <a:rPr lang="en-US" sz="900" dirty="0" smtClean="0"/>
              <a:t>bundle=BUS_A</a:t>
            </a:r>
            <a:endParaRPr lang="en-US" sz="900" dirty="0"/>
          </a:p>
          <a:p>
            <a:pPr algn="l"/>
            <a:r>
              <a:rPr lang="en-US" sz="900" dirty="0"/>
              <a:t>#pragma HLS INTERFACE </a:t>
            </a:r>
            <a:r>
              <a:rPr lang="en-US" sz="900" dirty="0" err="1"/>
              <a:t>s_axilite</a:t>
            </a:r>
            <a:r>
              <a:rPr lang="en-US" sz="900" dirty="0"/>
              <a:t> port=c       </a:t>
            </a:r>
            <a:r>
              <a:rPr lang="en-US" sz="900" dirty="0" smtClean="0"/>
              <a:t>bundle=BUS_A</a:t>
            </a:r>
            <a:endParaRPr lang="en-US" sz="900" dirty="0"/>
          </a:p>
          <a:p>
            <a:pPr algn="l"/>
            <a:r>
              <a:rPr lang="en-US" sz="900" dirty="0"/>
              <a:t>#pragma HLS INTERFACE </a:t>
            </a:r>
            <a:r>
              <a:rPr lang="en-US" sz="900" dirty="0" err="1"/>
              <a:t>ap_hs</a:t>
            </a:r>
            <a:r>
              <a:rPr lang="en-US" sz="900" dirty="0"/>
              <a:t>     port=a</a:t>
            </a:r>
          </a:p>
          <a:p>
            <a:pPr algn="l"/>
            <a:r>
              <a:rPr lang="en-US" sz="900" dirty="0"/>
              <a:t>#pragma HLS INTERFACE </a:t>
            </a:r>
            <a:r>
              <a:rPr lang="en-US" sz="900" dirty="0" err="1"/>
              <a:t>ap_vld</a:t>
            </a:r>
            <a:r>
              <a:rPr lang="en-US" sz="900" dirty="0"/>
              <a:t>    port=b</a:t>
            </a:r>
          </a:p>
          <a:p>
            <a:pPr algn="l"/>
            <a:r>
              <a:rPr lang="en-US" sz="900" dirty="0"/>
              <a:t>#pragma HLS INTERFACE </a:t>
            </a:r>
            <a:r>
              <a:rPr lang="en-US" sz="900" dirty="0" err="1"/>
              <a:t>ap_none</a:t>
            </a:r>
            <a:r>
              <a:rPr lang="en-US" sz="900" dirty="0"/>
              <a:t> </a:t>
            </a:r>
            <a:r>
              <a:rPr lang="en-US" sz="900" dirty="0" smtClean="0"/>
              <a:t>  port=c </a:t>
            </a:r>
            <a:r>
              <a:rPr lang="en-US" sz="900" dirty="0"/>
              <a:t>register</a:t>
            </a:r>
          </a:p>
        </p:txBody>
      </p:sp>
      <p:pic>
        <p:nvPicPr>
          <p:cNvPr id="4098" name="Picture 2" descr="c:\temp\SNAGHTML1d661d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148" y="1598315"/>
            <a:ext cx="3599995" cy="492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71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module,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Describe embedded system development </a:t>
            </a:r>
            <a:r>
              <a:rPr lang="en-US" dirty="0" smtClean="0"/>
              <a:t>flow in </a:t>
            </a:r>
            <a:r>
              <a:rPr lang="en-US" dirty="0" err="1" smtClean="0"/>
              <a:t>Zynq</a:t>
            </a:r>
            <a:endParaRPr lang="en-US" dirty="0"/>
          </a:p>
          <a:p>
            <a:pPr lvl="1"/>
            <a:r>
              <a:rPr lang="en-US" dirty="0"/>
              <a:t>List the steps involved in creating </a:t>
            </a:r>
            <a:r>
              <a:rPr lang="en-US" dirty="0" smtClean="0"/>
              <a:t>hardware accelerator</a:t>
            </a:r>
            <a:endParaRPr lang="en-US" dirty="0"/>
          </a:p>
          <a:p>
            <a:pPr lvl="1"/>
            <a:r>
              <a:rPr lang="en-US" dirty="0"/>
              <a:t>State how hardware accelerator created </a:t>
            </a:r>
            <a:r>
              <a:rPr lang="en-US" dirty="0" smtClean="0"/>
              <a:t>in </a:t>
            </a:r>
            <a:r>
              <a:rPr lang="en-US" dirty="0" err="1" smtClean="0"/>
              <a:t>Vivado</a:t>
            </a:r>
            <a:r>
              <a:rPr lang="en-US" dirty="0" smtClean="0"/>
              <a:t> HLS is used in </a:t>
            </a:r>
            <a:r>
              <a:rPr lang="en-US" dirty="0" err="1" smtClean="0"/>
              <a:t>Vivado</a:t>
            </a:r>
            <a:r>
              <a:rPr lang="en-US" dirty="0" smtClean="0"/>
              <a:t> Design Suite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 bwMode="auto">
          <a:xfrm>
            <a:off x="1185351" y="2849566"/>
            <a:ext cx="9296921" cy="122341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050" b="1">
                <a:solidFill>
                  <a:schemeClr val="dk1"/>
                </a:solidFill>
                <a:latin typeface="Courier New" pitchFamily="49" charset="0"/>
                <a:cs typeface="Courier New" pitchFamily="49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/>
            <a:r>
              <a:rPr lang="en-US" dirty="0"/>
              <a:t>void hls_sig_gen_bram2axis(</a:t>
            </a:r>
            <a:r>
              <a:rPr lang="en-US" dirty="0" err="1"/>
              <a:t>hls</a:t>
            </a:r>
            <a:r>
              <a:rPr lang="en-US" dirty="0"/>
              <a:t>::stream&lt;</a:t>
            </a:r>
            <a:r>
              <a:rPr lang="en-US" dirty="0" err="1"/>
              <a:t>axis_last_t</a:t>
            </a:r>
            <a:r>
              <a:rPr lang="en-US" dirty="0"/>
              <a:t>&lt;</a:t>
            </a:r>
            <a:r>
              <a:rPr lang="en-US" dirty="0" err="1"/>
              <a:t>data_t</a:t>
            </a:r>
            <a:r>
              <a:rPr lang="en-US" dirty="0"/>
              <a:t>&gt; &gt;&amp; </a:t>
            </a:r>
            <a:r>
              <a:rPr lang="en-US" dirty="0" err="1"/>
              <a:t>dout</a:t>
            </a:r>
            <a:r>
              <a:rPr lang="en-US" dirty="0"/>
              <a:t>,</a:t>
            </a:r>
          </a:p>
          <a:p>
            <a:pPr algn="l"/>
            <a:r>
              <a:rPr lang="en-US" dirty="0"/>
              <a:t>                           </a:t>
            </a:r>
            <a:r>
              <a:rPr lang="en-US" dirty="0" err="1"/>
              <a:t>data_t</a:t>
            </a:r>
            <a:r>
              <a:rPr lang="en-US" dirty="0"/>
              <a:t> </a:t>
            </a:r>
            <a:r>
              <a:rPr lang="en-US" dirty="0" err="1"/>
              <a:t>sig_buf</a:t>
            </a:r>
            <a:r>
              <a:rPr lang="en-US" dirty="0"/>
              <a:t>[MAX_SIG_PERIOD], short </a:t>
            </a:r>
            <a:r>
              <a:rPr lang="en-US" dirty="0" err="1"/>
              <a:t>sig_period</a:t>
            </a:r>
            <a:r>
              <a:rPr lang="en-US" dirty="0"/>
              <a:t>)</a:t>
            </a:r>
          </a:p>
          <a:p>
            <a:pPr algn="l"/>
            <a:r>
              <a:rPr lang="en-US" dirty="0"/>
              <a:t>{</a:t>
            </a:r>
          </a:p>
          <a:p>
            <a:pPr algn="l"/>
            <a:r>
              <a:rPr lang="en-US" dirty="0"/>
              <a:t>#pragma HLS INTERFACE port=return     </a:t>
            </a:r>
            <a:r>
              <a:rPr lang="en-US" dirty="0" err="1"/>
              <a:t>s_axilite</a:t>
            </a:r>
            <a:r>
              <a:rPr lang="en-US" dirty="0"/>
              <a:t> bundle=ctrl</a:t>
            </a:r>
          </a:p>
          <a:p>
            <a:pPr algn="l"/>
            <a:r>
              <a:rPr lang="en-US" dirty="0"/>
              <a:t>#pragma HLS INTERFACE port=</a:t>
            </a:r>
            <a:r>
              <a:rPr lang="en-US" dirty="0" err="1"/>
              <a:t>sig_buf</a:t>
            </a:r>
            <a:r>
              <a:rPr lang="en-US" dirty="0"/>
              <a:t>    </a:t>
            </a:r>
            <a:r>
              <a:rPr lang="en-US" dirty="0" err="1"/>
              <a:t>s_axilite</a:t>
            </a:r>
            <a:r>
              <a:rPr lang="en-US" dirty="0"/>
              <a:t> bundle=ctrl offset=0x1000</a:t>
            </a:r>
          </a:p>
          <a:p>
            <a:pPr algn="l"/>
            <a:r>
              <a:rPr lang="en-US" dirty="0"/>
              <a:t>#pragma HLS INTERFACE port=</a:t>
            </a:r>
            <a:r>
              <a:rPr lang="en-US" dirty="0" err="1"/>
              <a:t>sig_period</a:t>
            </a:r>
            <a:r>
              <a:rPr lang="en-US" dirty="0"/>
              <a:t> </a:t>
            </a:r>
            <a:r>
              <a:rPr lang="en-US" dirty="0" err="1"/>
              <a:t>s_axilite</a:t>
            </a:r>
            <a:r>
              <a:rPr lang="en-US" dirty="0"/>
              <a:t> bundle=ctrl offset=0x0400</a:t>
            </a:r>
          </a:p>
          <a:p>
            <a:pPr algn="l"/>
            <a:endParaRPr lang="en-US" dirty="0" err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Assigning offset to array (RAM) interfaces</a:t>
            </a:r>
          </a:p>
          <a:p>
            <a:pPr lvl="1"/>
            <a:r>
              <a:rPr lang="en-US" dirty="0" smtClean="0"/>
              <a:t>Specified value is offset to base of array</a:t>
            </a:r>
          </a:p>
          <a:p>
            <a:pPr lvl="1"/>
            <a:r>
              <a:rPr lang="en-US" dirty="0" smtClean="0"/>
              <a:t>Array’s address space is always contiguous and linear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C Driver Files include offset information</a:t>
            </a:r>
          </a:p>
          <a:p>
            <a:pPr lvl="1"/>
            <a:r>
              <a:rPr lang="en-US" dirty="0"/>
              <a:t>In generated driver file </a:t>
            </a:r>
            <a:r>
              <a:rPr lang="en-US" dirty="0" smtClean="0"/>
              <a:t>xhls_sig_gen_bram2axis.h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Controllable Register Maps in AXI4 Lite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969101" y="3688662"/>
            <a:ext cx="1106613" cy="1862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1160074" y="4937355"/>
            <a:ext cx="9347477" cy="10618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050" b="1">
                <a:solidFill>
                  <a:schemeClr val="dk1"/>
                </a:solidFill>
                <a:latin typeface="Courier New" pitchFamily="49" charset="0"/>
                <a:cs typeface="Courier New" pitchFamily="49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l"/>
            <a:r>
              <a:rPr lang="en-US" dirty="0"/>
              <a:t>...</a:t>
            </a:r>
          </a:p>
          <a:p>
            <a:pPr algn="l"/>
            <a:r>
              <a:rPr lang="en-US" dirty="0"/>
              <a:t>#define XHLS_SIG_GEN_BRAM2AXIS_CTRL_ADDR_SIG_PERIOD_DATA 0x0400</a:t>
            </a:r>
          </a:p>
          <a:p>
            <a:pPr algn="l"/>
            <a:r>
              <a:rPr lang="en-US" dirty="0"/>
              <a:t>...</a:t>
            </a:r>
          </a:p>
          <a:p>
            <a:pPr algn="l"/>
            <a:r>
              <a:rPr lang="en-US" dirty="0"/>
              <a:t>#define XHLS_SIG_GEN_BRAM2AXIS_CTRL_ADDR_SIG_BUF_BASE    0x1000</a:t>
            </a:r>
          </a:p>
          <a:p>
            <a:pPr algn="l"/>
            <a:r>
              <a:rPr lang="en-US" dirty="0"/>
              <a:t>#define XHLS_SIG_GEN_BRAM2AXIS_CTRL_ADDR_SIG_BUF_HIGH    0x17ff</a:t>
            </a:r>
          </a:p>
          <a:p>
            <a:pPr algn="l"/>
            <a:r>
              <a:rPr lang="en-US" dirty="0"/>
              <a:t>...</a:t>
            </a:r>
          </a:p>
        </p:txBody>
      </p:sp>
      <p:sp>
        <p:nvSpPr>
          <p:cNvPr id="8" name="Slide Number Placeholder 2"/>
          <p:cNvSpPr txBox="1">
            <a:spLocks/>
          </p:cNvSpPr>
          <p:nvPr/>
        </p:nvSpPr>
        <p:spPr>
          <a:xfrm>
            <a:off x="609441" y="6577014"/>
            <a:ext cx="1117309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lang="en-US" sz="800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693233" y="5144334"/>
            <a:ext cx="735105" cy="186267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51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temp\SNAGHTML1da873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9347" y="1480453"/>
            <a:ext cx="3053175" cy="4178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685" y="4891719"/>
            <a:ext cx="4367662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AXI4 Master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6531588" cy="4525963"/>
          </a:xfrm>
        </p:spPr>
        <p:txBody>
          <a:bodyPr/>
          <a:lstStyle/>
          <a:p>
            <a:r>
              <a:rPr lang="en-US" dirty="0"/>
              <a:t>Interface Mode: </a:t>
            </a:r>
            <a:r>
              <a:rPr lang="en-US" dirty="0" err="1" smtClean="0"/>
              <a:t>m_axi</a:t>
            </a:r>
            <a:endParaRPr lang="en-US" dirty="0"/>
          </a:p>
          <a:p>
            <a:pPr lvl="1"/>
            <a:r>
              <a:rPr lang="en-US" dirty="0" smtClean="0"/>
              <a:t>Supported </a:t>
            </a:r>
            <a:r>
              <a:rPr lang="en-US" dirty="0"/>
              <a:t>with INTERFACE directive</a:t>
            </a:r>
          </a:p>
          <a:p>
            <a:r>
              <a:rPr lang="en-US" dirty="0" smtClean="0"/>
              <a:t>Options</a:t>
            </a:r>
          </a:p>
          <a:p>
            <a:pPr lvl="1"/>
            <a:r>
              <a:rPr lang="en-US" dirty="0"/>
              <a:t>Multiple ports may be grouped into the same AXI4 M</a:t>
            </a:r>
            <a:r>
              <a:rPr lang="en-US" dirty="0" smtClean="0"/>
              <a:t>aster interface </a:t>
            </a:r>
            <a:endParaRPr lang="en-US" dirty="0"/>
          </a:p>
          <a:p>
            <a:pPr lvl="2"/>
            <a:r>
              <a:rPr lang="en-US" dirty="0"/>
              <a:t>All ports which use the same bundle name are grouped</a:t>
            </a:r>
          </a:p>
          <a:p>
            <a:pPr lvl="1"/>
            <a:r>
              <a:rPr lang="en-US" dirty="0" smtClean="0"/>
              <a:t>Depth option is required for C/RTL co-simulation</a:t>
            </a:r>
          </a:p>
          <a:p>
            <a:pPr lvl="2"/>
            <a:r>
              <a:rPr lang="en-US" dirty="0" smtClean="0"/>
              <a:t>Required for pointers, not arrays</a:t>
            </a:r>
          </a:p>
          <a:p>
            <a:pPr lvl="2"/>
            <a:r>
              <a:rPr lang="en-US" dirty="0" smtClean="0"/>
              <a:t>Set to the number of values read/written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ption to support offset or base address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8485" y="5194314"/>
            <a:ext cx="3528715" cy="70788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b="1" dirty="0">
                <a:latin typeface="Courier New" pitchFamily="49" charset="0"/>
                <a:cs typeface="Courier New" pitchFamily="49" charset="0"/>
              </a:rPr>
              <a:t>void example(volatile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*a</a:t>
            </a:r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l"/>
            <a:r>
              <a:rPr lang="en-US" sz="100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1000" b="1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000" b="1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l"/>
            <a:r>
              <a:rPr lang="en-US" sz="1000" b="1" dirty="0">
                <a:latin typeface="Courier New" pitchFamily="49" charset="0"/>
                <a:cs typeface="Courier New" pitchFamily="49" charset="0"/>
              </a:rPr>
              <a:t>#pragma HLS INTERFACE </a:t>
            </a:r>
            <a:r>
              <a:rPr lang="en-US" sz="1000" b="1" dirty="0" err="1">
                <a:latin typeface="Courier New" pitchFamily="49" charset="0"/>
                <a:cs typeface="Courier New" pitchFamily="49" charset="0"/>
              </a:rPr>
              <a:t>m_axi</a:t>
            </a:r>
            <a:r>
              <a:rPr lang="en-US" sz="1000" b="1" dirty="0">
                <a:latin typeface="Courier New" pitchFamily="49" charset="0"/>
                <a:cs typeface="Courier New" pitchFamily="49" charset="0"/>
              </a:rPr>
              <a:t> depth=50 port=a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50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Native AXI4 </a:t>
            </a:r>
            <a:r>
              <a:rPr lang="en-US" dirty="0" smtClean="0"/>
              <a:t>Master : Offset Support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Address Offset / Base Address Support </a:t>
            </a:r>
          </a:p>
          <a:p>
            <a:pPr lvl="1"/>
            <a:r>
              <a:rPr lang="en-US" dirty="0"/>
              <a:t>Support provided for address </a:t>
            </a:r>
            <a:r>
              <a:rPr lang="en-US" dirty="0" smtClean="0"/>
              <a:t>offset</a:t>
            </a:r>
          </a:p>
          <a:p>
            <a:r>
              <a:rPr lang="en-US" dirty="0" smtClean="0"/>
              <a:t>Port Offset</a:t>
            </a:r>
          </a:p>
          <a:p>
            <a:pPr lvl="1"/>
            <a:r>
              <a:rPr lang="en-US" dirty="0" smtClean="0"/>
              <a:t>Defines the offset for the port</a:t>
            </a:r>
          </a:p>
          <a:p>
            <a:pPr lvl="1"/>
            <a:r>
              <a:rPr lang="en-US" dirty="0" smtClean="0"/>
              <a:t>May be set on individual interfaces using the INTERFACE directive</a:t>
            </a:r>
            <a:endParaRPr lang="en-US" dirty="0"/>
          </a:p>
          <a:p>
            <a:r>
              <a:rPr lang="en-US" dirty="0" smtClean="0"/>
              <a:t>Global Offset</a:t>
            </a:r>
            <a:endParaRPr lang="en-US" dirty="0"/>
          </a:p>
          <a:p>
            <a:pPr lvl="1"/>
            <a:r>
              <a:rPr lang="en-US" dirty="0"/>
              <a:t>Globally controls the offset ports of all M_AXI interface in the design</a:t>
            </a:r>
          </a:p>
          <a:p>
            <a:pPr lvl="1"/>
            <a:r>
              <a:rPr lang="en-US" dirty="0" smtClean="0"/>
              <a:t>May be set using the interface configuration</a:t>
            </a:r>
            <a:endParaRPr lang="en-US" dirty="0"/>
          </a:p>
          <a:p>
            <a:pPr lvl="2"/>
            <a:r>
              <a:rPr lang="en-US" dirty="0"/>
              <a:t>Using </a:t>
            </a:r>
            <a:r>
              <a:rPr lang="en-US" dirty="0" smtClean="0"/>
              <a:t>Tcl command </a:t>
            </a:r>
            <a:r>
              <a:rPr lang="en-US" dirty="0" err="1" smtClean="0"/>
              <a:t>config_interface</a:t>
            </a:r>
            <a:r>
              <a:rPr lang="en-US" dirty="0" smtClean="0"/>
              <a:t> </a:t>
            </a:r>
            <a:r>
              <a:rPr lang="en-US" dirty="0"/>
              <a:t>-</a:t>
            </a:r>
            <a:r>
              <a:rPr lang="en-US" dirty="0" err="1"/>
              <a:t>m_axi_offset</a:t>
            </a:r>
            <a:r>
              <a:rPr lang="en-US" dirty="0"/>
              <a:t> option </a:t>
            </a:r>
          </a:p>
          <a:p>
            <a:endParaRPr lang="en-US" dirty="0"/>
          </a:p>
        </p:txBody>
      </p:sp>
      <p:pic>
        <p:nvPicPr>
          <p:cNvPr id="6146" name="Picture 2" descr="c:\temp\SNAGHTML1dc17e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457" y="1632856"/>
            <a:ext cx="3476055" cy="475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temp\SNAGHTML1df673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2119" y="3979486"/>
            <a:ext cx="3077482" cy="241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25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Default AXI4 Master Interface</a:t>
            </a:r>
          </a:p>
          <a:p>
            <a:pPr lvl="1"/>
            <a:r>
              <a:rPr lang="en-US" dirty="0"/>
              <a:t>No offset is provided for the address</a:t>
            </a:r>
          </a:p>
          <a:p>
            <a:pPr lvl="2"/>
            <a:r>
              <a:rPr lang="en-US" dirty="0"/>
              <a:t>Same as existing behavior</a:t>
            </a:r>
          </a:p>
          <a:p>
            <a:pPr lvl="1"/>
            <a:r>
              <a:rPr lang="en-US" dirty="0"/>
              <a:t>The offset (BASEADDR) is set IPI </a:t>
            </a:r>
          </a:p>
          <a:p>
            <a:pPr lvl="2"/>
            <a:r>
              <a:rPr lang="en-US" dirty="0"/>
              <a:t>Using IP customization GUI </a:t>
            </a:r>
          </a:p>
          <a:p>
            <a:pPr lvl="1"/>
            <a:r>
              <a:rPr lang="en-US" dirty="0"/>
              <a:t>The offset can </a:t>
            </a:r>
            <a:r>
              <a:rPr lang="en-US" u="sng" dirty="0"/>
              <a:t>not</a:t>
            </a:r>
            <a:r>
              <a:rPr lang="en-US" dirty="0"/>
              <a:t> be changed on the fly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AXI4 Master: Offset=off (default)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25" y="4085433"/>
            <a:ext cx="4376312" cy="257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74832" y="5609256"/>
            <a:ext cx="3198971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config_interface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m_axi_offset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off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72479" y="4746458"/>
            <a:ext cx="1476065" cy="2308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AXI4 Master Interface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4809422" y="4867055"/>
            <a:ext cx="409021" cy="0"/>
          </a:xfrm>
          <a:prstGeom prst="straightConnector1">
            <a:avLst/>
          </a:prstGeom>
          <a:solidFill>
            <a:schemeClr val="tx2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7170" name="Picture 2" descr="c:\temp\SNAGHTML1e15dc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4832" y="1650833"/>
            <a:ext cx="4494617" cy="351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7996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AXI4 Master: Offset=direct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Direct Interface</a:t>
            </a:r>
          </a:p>
          <a:p>
            <a:pPr lvl="1"/>
            <a:r>
              <a:rPr lang="en-US" dirty="0"/>
              <a:t>Generates a scalar input offset port</a:t>
            </a:r>
          </a:p>
          <a:p>
            <a:pPr lvl="1"/>
            <a:r>
              <a:rPr lang="en-US" dirty="0"/>
              <a:t>The offset is set by driving the input port </a:t>
            </a:r>
          </a:p>
          <a:p>
            <a:pPr lvl="1"/>
            <a:r>
              <a:rPr lang="en-US" dirty="0"/>
              <a:t>It can be changed on the fly by driving the port with a different </a:t>
            </a:r>
            <a:r>
              <a:rPr lang="en-US" dirty="0" smtClean="0"/>
              <a:t>value</a:t>
            </a:r>
            <a:endParaRPr lang="en-US" dirty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61377" y="5008067"/>
            <a:ext cx="1617700" cy="2308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AXI4 Master Interface …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8123" y="4347043"/>
            <a:ext cx="5449218" cy="2289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flipH="1">
            <a:off x="6998320" y="5128664"/>
            <a:ext cx="409021" cy="0"/>
          </a:xfrm>
          <a:prstGeom prst="straightConnector1">
            <a:avLst/>
          </a:prstGeom>
          <a:solidFill>
            <a:schemeClr val="tx2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7202830" y="5687205"/>
            <a:ext cx="3606684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config_interface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m_axi_offset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direct</a:t>
            </a:r>
            <a:endParaRPr lang="en-US" sz="11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5553" y="5764149"/>
            <a:ext cx="1928912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…Plus port to specify address offset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2339135" y="5854541"/>
            <a:ext cx="473353" cy="0"/>
          </a:xfrm>
          <a:prstGeom prst="straightConnector1">
            <a:avLst/>
          </a:prstGeom>
          <a:solidFill>
            <a:schemeClr val="tx2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8194" name="Picture 2" descr="c:\temp\SNAGHTML1e345f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1377" y="1638300"/>
            <a:ext cx="395287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90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091" y="4194419"/>
            <a:ext cx="4893545" cy="206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Native AXI4 Master: Offset=slave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Direct Interface</a:t>
            </a:r>
          </a:p>
          <a:p>
            <a:pPr lvl="1"/>
            <a:r>
              <a:rPr lang="en-US" dirty="0"/>
              <a:t>Generates an offset port and automatically maps it to an AXI4 Slave Lite interface</a:t>
            </a:r>
          </a:p>
          <a:p>
            <a:pPr lvl="1"/>
            <a:r>
              <a:rPr lang="en-US" dirty="0"/>
              <a:t>User must program the offset before starting transactions on the AXI4 Master interface </a:t>
            </a:r>
          </a:p>
          <a:p>
            <a:pPr lvl="1"/>
            <a:r>
              <a:rPr lang="en-US" dirty="0"/>
              <a:t>It can changed on the fly by re-programming the offset register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95509" y="4749013"/>
            <a:ext cx="1617700" cy="2308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AXI4 Master Interface …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7132452" y="4869610"/>
            <a:ext cx="409021" cy="0"/>
          </a:xfrm>
          <a:prstGeom prst="straightConnector1">
            <a:avLst/>
          </a:prstGeom>
          <a:solidFill>
            <a:schemeClr val="tx2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7556735" y="5671634"/>
            <a:ext cx="3220122" cy="2616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config_interface</a:t>
            </a:r>
            <a:r>
              <a:rPr lang="en-US" sz="11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1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m_axi_offset</a:t>
            </a:r>
            <a:r>
              <a:rPr lang="en-US" sz="110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100" b="1" dirty="0" smtClean="0">
                <a:latin typeface="Courier New" pitchFamily="49" charset="0"/>
                <a:cs typeface="Courier New" pitchFamily="49" charset="0"/>
              </a:rPr>
              <a:t>slave</a:t>
            </a:r>
            <a:endParaRPr lang="en-US" sz="11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685" y="5505096"/>
            <a:ext cx="1928912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/>
              <a:t>…Plus AXI4 Slave Lite interface to program the address offset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1834241" y="4889920"/>
            <a:ext cx="781031" cy="552092"/>
          </a:xfrm>
          <a:prstGeom prst="straightConnector1">
            <a:avLst/>
          </a:prstGeom>
          <a:solidFill>
            <a:schemeClr val="tx2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9218" name="Picture 2" descr="c:\temp\SNAGHTML1e47d0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735" y="1540329"/>
            <a:ext cx="395287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99D29FBF-A473-46DA-BC14-675AC1C8F9A5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7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two types of accesses on an AXI Master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Burst accesses are more efficient</a:t>
            </a:r>
          </a:p>
          <a:p>
            <a:pPr lvl="1"/>
            <a:r>
              <a:rPr lang="en-US" dirty="0" smtClean="0"/>
              <a:t>Burst access has until now required the use of </a:t>
            </a:r>
            <a:r>
              <a:rPr lang="en-US" dirty="0" err="1" smtClean="0"/>
              <a:t>memcpy</a:t>
            </a:r>
            <a:r>
              <a:rPr lang="en-US" dirty="0" smtClean="0"/>
              <a:t>()</a:t>
            </a:r>
          </a:p>
          <a:p>
            <a:r>
              <a:rPr lang="en-US" dirty="0" smtClean="0"/>
              <a:t>Burst Accesses are now inferred</a:t>
            </a:r>
          </a:p>
          <a:p>
            <a:pPr lvl="1"/>
            <a:r>
              <a:rPr lang="en-US" dirty="0" smtClean="0"/>
              <a:t>From operations in a for-loop and from sequential operations in the code</a:t>
            </a:r>
          </a:p>
          <a:p>
            <a:pPr lvl="1"/>
            <a:r>
              <a:rPr lang="en-US" dirty="0" smtClean="0"/>
              <a:t>However: there are some limitations</a:t>
            </a:r>
          </a:p>
          <a:p>
            <a:pPr lvl="2"/>
            <a:r>
              <a:rPr lang="en-US" dirty="0" smtClean="0"/>
              <a:t>Single for-loops only, no nested loops</a:t>
            </a:r>
          </a:p>
          <a:p>
            <a:endParaRPr lang="en-US" dirty="0"/>
          </a:p>
          <a:p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914400" lvl="2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Burst Accesses Inferred for AXI4 Master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 bwMode="auto">
          <a:xfrm>
            <a:off x="2316053" y="1920188"/>
            <a:ext cx="1134285" cy="29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</a:t>
            </a: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Access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8103828" y="1920188"/>
            <a:ext cx="1115049" cy="27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Burst </a:t>
            </a:r>
            <a:r>
              <a:rPr lang="en-US" sz="1200" b="1" kern="0" dirty="0" smtClean="0">
                <a:solidFill>
                  <a:schemeClr val="accent4"/>
                </a:solidFill>
              </a:rPr>
              <a:t>A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ccess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442" y="2200003"/>
            <a:ext cx="4975041" cy="10618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void 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example(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50" b="1" dirty="0">
                <a:latin typeface="Courier New" pitchFamily="49" charset="0"/>
                <a:cs typeface="Courier New" pitchFamily="49" charset="0"/>
              </a:rPr>
              <a:t>*a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algn="l"/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{</a:t>
            </a:r>
            <a:endParaRPr lang="en-US" sz="1050" b="1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#pragma HLS INTERFACE 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m_axi</a:t>
            </a:r>
            <a:r>
              <a:rPr lang="en-US" sz="1050" b="1" dirty="0">
                <a:latin typeface="Courier New" pitchFamily="49" charset="0"/>
                <a:cs typeface="Courier New" pitchFamily="49" charset="0"/>
              </a:rPr>
              <a:t> port=a depth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=...</a:t>
            </a:r>
          </a:p>
          <a:p>
            <a:pPr algn="l"/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   ... </a:t>
            </a:r>
          </a:p>
          <a:p>
            <a:pPr algn="l"/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] = *(a + 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  ...</a:t>
            </a:r>
            <a:endParaRPr 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3885" y="2200003"/>
            <a:ext cx="4975041" cy="10618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void example(</a:t>
            </a:r>
            <a:r>
              <a:rPr lang="en-US" sz="1050" b="1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50" b="1" dirty="0">
                <a:latin typeface="Courier New" pitchFamily="49" charset="0"/>
                <a:cs typeface="Courier New" pitchFamily="49" charset="0"/>
              </a:rPr>
              <a:t> *a)</a:t>
            </a:r>
          </a:p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#pragma HLS INTERFACE </a:t>
            </a:r>
            <a:r>
              <a:rPr lang="en-US" sz="1050" b="1" dirty="0" err="1">
                <a:latin typeface="Courier New" pitchFamily="49" charset="0"/>
                <a:cs typeface="Courier New" pitchFamily="49" charset="0"/>
              </a:rPr>
              <a:t>m_axi</a:t>
            </a:r>
            <a:r>
              <a:rPr lang="en-US" sz="1050" b="1" dirty="0">
                <a:latin typeface="Courier New" pitchFamily="49" charset="0"/>
                <a:cs typeface="Courier New" pitchFamily="49" charset="0"/>
              </a:rPr>
              <a:t> port=a depth=...</a:t>
            </a:r>
          </a:p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   ... </a:t>
            </a:r>
          </a:p>
          <a:p>
            <a:pPr algn="l"/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memcpy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vals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, a, N * 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sizeof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050" b="1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));</a:t>
            </a:r>
          </a:p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  ...</a:t>
            </a:r>
            <a:endParaRPr lang="en-US" sz="105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Slide Number Placeholder 2"/>
          <p:cNvSpPr txBox="1">
            <a:spLocks/>
          </p:cNvSpPr>
          <p:nvPr/>
        </p:nvSpPr>
        <p:spPr>
          <a:xfrm>
            <a:off x="609441" y="6577014"/>
            <a:ext cx="1117309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lang="en-US" sz="800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7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Byte-Enable Accesses Support on AXI4 Master Interfaces</a:t>
            </a:r>
          </a:p>
          <a:p>
            <a:pPr lvl="1"/>
            <a:r>
              <a:rPr lang="en-US" dirty="0"/>
              <a:t>Single bytes are now written and read</a:t>
            </a:r>
          </a:p>
          <a:p>
            <a:pPr lvl="1"/>
            <a:r>
              <a:rPr lang="en-US" dirty="0"/>
              <a:t>Improved AXI4 Master performance</a:t>
            </a:r>
          </a:p>
          <a:p>
            <a:r>
              <a:rPr lang="en-US" dirty="0" smtClean="0"/>
              <a:t>Improved Performance</a:t>
            </a:r>
            <a:endParaRPr lang="en-US" dirty="0"/>
          </a:p>
          <a:p>
            <a:pPr lvl="1"/>
            <a:r>
              <a:rPr lang="en-US" dirty="0"/>
              <a:t>This code uses 8-bit data 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2"/>
            <a:r>
              <a:rPr lang="en-US" dirty="0" smtClean="0"/>
              <a:t>Previously, accessing this required reading/writing full 32-bit</a:t>
            </a:r>
          </a:p>
          <a:p>
            <a:pPr lvl="2"/>
            <a:r>
              <a:rPr lang="en-US" dirty="0" smtClean="0"/>
              <a:t>This implied a required read-modify-write behavior: Impacted performance</a:t>
            </a:r>
          </a:p>
          <a:p>
            <a:pPr lvl="1"/>
            <a:r>
              <a:rPr lang="en-US" dirty="0" smtClean="0"/>
              <a:t>Similar performance improvement when accessing struct members</a:t>
            </a:r>
          </a:p>
          <a:p>
            <a:pPr lvl="2"/>
            <a:r>
              <a:rPr lang="en-US" dirty="0" smtClean="0"/>
              <a:t>Also often implied read-modify-write behavior</a:t>
            </a:r>
          </a:p>
          <a:p>
            <a:pPr lvl="1"/>
            <a:r>
              <a:rPr lang="en-US" dirty="0" smtClean="0"/>
              <a:t>Improved Port Bundling</a:t>
            </a:r>
            <a:endParaRPr lang="en-US" dirty="0"/>
          </a:p>
          <a:p>
            <a:pPr lvl="2"/>
            <a:r>
              <a:rPr lang="en-US" dirty="0" smtClean="0"/>
              <a:t>Variables of different sizes can be grouped into same AXI4 Master port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Byte-Enable Accesses on AXI4 Master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293960" y="3510749"/>
            <a:ext cx="4975041" cy="5770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void example(volatile </a:t>
            </a:r>
            <a:r>
              <a:rPr lang="en-US" sz="1050" b="1" dirty="0" smtClean="0">
                <a:latin typeface="Courier New" pitchFamily="49" charset="0"/>
                <a:cs typeface="Courier New" pitchFamily="49" charset="0"/>
              </a:rPr>
              <a:t>char *a) {</a:t>
            </a:r>
            <a:endParaRPr lang="en-US" sz="1050" b="1" dirty="0">
              <a:latin typeface="Courier New" pitchFamily="49" charset="0"/>
              <a:cs typeface="Courier New" pitchFamily="49" charset="0"/>
            </a:endParaRPr>
          </a:p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  </a:t>
            </a:r>
          </a:p>
          <a:p>
            <a:pPr algn="l"/>
            <a:r>
              <a:rPr lang="en-US" sz="1050" b="1" dirty="0">
                <a:latin typeface="Courier New" pitchFamily="49" charset="0"/>
                <a:cs typeface="Courier New" pitchFamily="49" charset="0"/>
              </a:rPr>
              <a:t>#pragma HLS INTERFACE </a:t>
            </a:r>
            <a:r>
              <a:rPr lang="en-US" sz="1050" b="1" dirty="0" err="1">
                <a:latin typeface="Courier New" pitchFamily="49" charset="0"/>
                <a:cs typeface="Courier New" pitchFamily="49" charset="0"/>
              </a:rPr>
              <a:t>m_axi</a:t>
            </a:r>
            <a:r>
              <a:rPr lang="en-US" sz="1050" b="1" dirty="0">
                <a:latin typeface="Courier New" pitchFamily="49" charset="0"/>
                <a:cs typeface="Courier New" pitchFamily="49" charset="0"/>
              </a:rPr>
              <a:t> depth=50 port=a</a:t>
            </a:r>
          </a:p>
        </p:txBody>
      </p:sp>
      <p:sp>
        <p:nvSpPr>
          <p:cNvPr id="6" name="Slide Number Placeholder 2"/>
          <p:cNvSpPr txBox="1">
            <a:spLocks/>
          </p:cNvSpPr>
          <p:nvPr/>
        </p:nvSpPr>
        <p:spPr>
          <a:xfrm>
            <a:off x="609441" y="6577014"/>
            <a:ext cx="1117309" cy="24447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0000"/>
                </a:solidFill>
              </a:rPr>
              <a:t>Page </a:t>
            </a:r>
            <a:fld id="{060BD193-E118-4B16-863C-C8C12C675E3E}" type="slidenum">
              <a:rPr lang="en-US" sz="800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en-US" sz="800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08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Transaction involving an AXI4 Master Interface is now Pipelined</a:t>
            </a:r>
          </a:p>
          <a:p>
            <a:pPr lvl="1"/>
            <a:r>
              <a:rPr lang="en-US" dirty="0" smtClean="0"/>
              <a:t>Prior to </a:t>
            </a:r>
            <a:r>
              <a:rPr lang="en-US" dirty="0" smtClean="0"/>
              <a:t>2015.4 </a:t>
            </a:r>
            <a:r>
              <a:rPr lang="en-US" dirty="0" smtClean="0"/>
              <a:t>this interface would not pipeline</a:t>
            </a:r>
          </a:p>
          <a:p>
            <a:pPr lvl="1"/>
            <a:r>
              <a:rPr lang="en-US" dirty="0" smtClean="0"/>
              <a:t>Each transfer was an “atomic” process</a:t>
            </a:r>
          </a:p>
          <a:p>
            <a:pPr lvl="2"/>
            <a:r>
              <a:rPr lang="en-US" dirty="0" smtClean="0"/>
              <a:t>The for-loop/</a:t>
            </a:r>
            <a:r>
              <a:rPr lang="en-US" dirty="0" err="1" smtClean="0"/>
              <a:t>memcpy</a:t>
            </a:r>
            <a:r>
              <a:rPr lang="en-US" dirty="0" smtClean="0"/>
              <a:t> waits until a transfer completes before starting next transfer</a:t>
            </a:r>
          </a:p>
          <a:p>
            <a:pPr lvl="2"/>
            <a:r>
              <a:rPr lang="en-US" dirty="0" smtClean="0"/>
              <a:t>This was the limiting factor in the pipeline interval</a:t>
            </a:r>
            <a:endParaRPr lang="en-US" dirty="0"/>
          </a:p>
          <a:p>
            <a:r>
              <a:rPr lang="en-US" dirty="0" smtClean="0"/>
              <a:t>Improved performance in </a:t>
            </a:r>
            <a:r>
              <a:rPr lang="en-US" dirty="0" smtClean="0"/>
              <a:t>2015.4</a:t>
            </a:r>
            <a:endParaRPr lang="en-US" dirty="0" smtClean="0"/>
          </a:p>
          <a:p>
            <a:pPr lvl="1"/>
            <a:r>
              <a:rPr lang="en-US" dirty="0" smtClean="0"/>
              <a:t>Accesses to an AXI master interface can now be pipelined</a:t>
            </a:r>
          </a:p>
          <a:p>
            <a:pPr lvl="2"/>
            <a:r>
              <a:rPr lang="en-US" dirty="0" smtClean="0"/>
              <a:t>The performance will be much better than before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AXI4 Master Interface: Pipeline Support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AXI4 Master and Lite Port Bundling</a:t>
            </a:r>
          </a:p>
          <a:p>
            <a:pPr lvl="1"/>
            <a:r>
              <a:rPr lang="en-US" dirty="0" smtClean="0"/>
              <a:t>The bundle options groups arguments into the same AXI4 port</a:t>
            </a:r>
          </a:p>
          <a:p>
            <a:pPr lvl="1"/>
            <a:r>
              <a:rPr lang="en-US" dirty="0" smtClean="0"/>
              <a:t>For example, group 3 arguments into AXI4 port “ctrl” 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Arguments can be Bundled into AXI4 Master and AXI4 Lite ports</a:t>
            </a:r>
            <a:endParaRPr lang="en-US" dirty="0"/>
          </a:p>
          <a:p>
            <a:pPr lvl="1"/>
            <a:r>
              <a:rPr lang="en-US" dirty="0"/>
              <a:t>If no bundle name is used a default name is used for all </a:t>
            </a:r>
            <a:r>
              <a:rPr lang="en-US" dirty="0" smtClean="0"/>
              <a:t>arguments</a:t>
            </a:r>
          </a:p>
          <a:p>
            <a:pPr lvl="2"/>
            <a:r>
              <a:rPr lang="en-US" dirty="0" smtClean="0"/>
              <a:t>All go into a single AXI4 Master or AXI4 Lite</a:t>
            </a:r>
          </a:p>
          <a:p>
            <a:pPr lvl="2"/>
            <a:r>
              <a:rPr lang="en-US" dirty="0" smtClean="0"/>
              <a:t>Default name applied if no –bundle option is used</a:t>
            </a:r>
          </a:p>
          <a:p>
            <a:pPr lvl="1"/>
            <a:r>
              <a:rPr lang="en-US" dirty="0" smtClean="0"/>
              <a:t>Group different sized variables into an AXI4 Master port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AXI4 Port Bundling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64205" y="2781012"/>
            <a:ext cx="6696008" cy="127727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void hls_sig_gen_bram2axis(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hls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::stream&lt;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data_t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&gt;&amp;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dout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</a:p>
          <a:p>
            <a:pPr algn="l"/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data_t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sig_buf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[MAX_SIG_PERIOD], short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sig_period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pPr algn="l"/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algn="l"/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#pragma HLS INTERFACE port=return    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s_axilite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bundle=ctrl</a:t>
            </a:r>
          </a:p>
          <a:p>
            <a:pPr algn="l"/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#pragma HLS INTERFACE port=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sig_buf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s_axilite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bundle=ctrl</a:t>
            </a:r>
          </a:p>
          <a:p>
            <a:pPr algn="l"/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#pragma HLS INTERFACE port=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sig_period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s_axilite</a:t>
            </a:r>
            <a:r>
              <a:rPr lang="en-US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bundle=ctrl</a:t>
            </a:r>
          </a:p>
          <a:p>
            <a:pPr algn="l"/>
            <a:r>
              <a:rPr lang="fr-FR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fr-FR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pragma</a:t>
            </a:r>
            <a:r>
              <a:rPr lang="fr-FR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HLS INTERFACE port=</a:t>
            </a:r>
            <a:r>
              <a:rPr lang="fr-FR" sz="11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dout</a:t>
            </a:r>
            <a:r>
              <a:rPr lang="fr-FR" sz="1100" b="1" dirty="0">
                <a:latin typeface="Consolas" panose="020B0609020204030204" pitchFamily="49" charset="0"/>
                <a:cs typeface="Consolas" panose="020B0609020204030204" pitchFamily="49" charset="0"/>
              </a:rPr>
              <a:t> axis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60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Embedded System Design </a:t>
            </a:r>
            <a:r>
              <a:rPr lang="en-US" i="1" dirty="0">
                <a:solidFill>
                  <a:schemeClr val="tx1"/>
                </a:solidFill>
              </a:rPr>
              <a:t>in </a:t>
            </a:r>
            <a:r>
              <a:rPr lang="en-US" i="1" dirty="0" err="1" smtClean="0">
                <a:solidFill>
                  <a:schemeClr val="tx1"/>
                </a:solidFill>
              </a:rPr>
              <a:t>Zynq</a:t>
            </a:r>
            <a:r>
              <a:rPr lang="en-US" i="1" dirty="0" smtClean="0">
                <a:solidFill>
                  <a:schemeClr val="tx1"/>
                </a:solidFill>
              </a:rPr>
              <a:t> using IP </a:t>
            </a:r>
            <a:r>
              <a:rPr lang="en-US" i="1" dirty="0">
                <a:solidFill>
                  <a:schemeClr val="tx1"/>
                </a:solidFill>
              </a:rPr>
              <a:t>Integrator 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Creating IP-XACT Hardware Accelerator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Integrating the IP-XACT </a:t>
            </a:r>
            <a:r>
              <a:rPr lang="en-US" dirty="0">
                <a:solidFill>
                  <a:schemeClr val="bg2"/>
                </a:solidFill>
              </a:rPr>
              <a:t>Hardware Accelerator in </a:t>
            </a:r>
            <a:r>
              <a:rPr lang="en-US" dirty="0" smtClean="0">
                <a:solidFill>
                  <a:schemeClr val="bg2"/>
                </a:solidFill>
              </a:rPr>
              <a:t>AXI System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Native Support for AXI4 Stream Interfaces</a:t>
            </a:r>
          </a:p>
          <a:p>
            <a:pPr lvl="1"/>
            <a:r>
              <a:rPr lang="en-US" dirty="0" smtClean="0"/>
              <a:t>Native = An AXI4 Stream can be specified with set_directive_interface</a:t>
            </a:r>
          </a:p>
          <a:p>
            <a:pPr lvl="2"/>
            <a:r>
              <a:rPr lang="en-US" dirty="0" smtClean="0"/>
              <a:t>No longer required to set the interface then add a resource</a:t>
            </a:r>
          </a:p>
          <a:p>
            <a:pPr lvl="2"/>
            <a:r>
              <a:rPr lang="en-US" dirty="0" smtClean="0"/>
              <a:t>This AXI4 Stream interface is part of the HDL after synthesis</a:t>
            </a:r>
          </a:p>
          <a:p>
            <a:pPr lvl="2"/>
            <a:r>
              <a:rPr lang="en-US" dirty="0" smtClean="0"/>
              <a:t>This AXI4 Stream interface is simulated by RTL co-simulation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AXI4 Stream Interface: Ease of Use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765" y="3536296"/>
            <a:ext cx="2990990" cy="29201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5194415" y="3536296"/>
            <a:ext cx="3237425" cy="32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marR="0" indent="-228600" algn="ctr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400" b="1" i="0" u="sng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Interface Type “axis” is AXI4 Stream 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5683951" y="4430475"/>
            <a:ext cx="3525965" cy="775597"/>
          </a:xfrm>
          <a:prstGeom prst="rect">
            <a:avLst/>
          </a:prstGeom>
          <a:solidFill>
            <a:srgbClr val="FFFF00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lang="en-US" sz="1200" b="1" kern="0" dirty="0">
                <a:solidFill>
                  <a:schemeClr val="tx1"/>
                </a:solidFill>
              </a:rPr>
              <a:t>s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et_directive_interface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–mode axis “foo”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portA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22860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lang="en-US" sz="1200" b="1" kern="0" dirty="0" smtClean="0">
                <a:solidFill>
                  <a:schemeClr val="tx1"/>
                </a:solidFill>
              </a:rPr>
              <a:t>Or</a:t>
            </a:r>
          </a:p>
          <a:p>
            <a:pPr marL="228600" indent="-22860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</a:pPr>
            <a:r>
              <a:rPr lang="fr-FR" sz="1200" b="1" dirty="0">
                <a:solidFill>
                  <a:schemeClr val="tx1"/>
                </a:solidFill>
              </a:rPr>
              <a:t>#</a:t>
            </a:r>
            <a:r>
              <a:rPr lang="fr-FR" sz="1200" b="1" dirty="0" err="1">
                <a:solidFill>
                  <a:schemeClr val="tx1"/>
                </a:solidFill>
              </a:rPr>
              <a:t>pragma</a:t>
            </a:r>
            <a:r>
              <a:rPr lang="fr-FR" sz="1200" b="1" dirty="0">
                <a:solidFill>
                  <a:schemeClr val="tx1"/>
                </a:solidFill>
              </a:rPr>
              <a:t> HLS interface axis </a:t>
            </a:r>
            <a:r>
              <a:rPr lang="fr-FR" sz="1200" b="1" dirty="0" smtClean="0">
                <a:solidFill>
                  <a:schemeClr val="tx1"/>
                </a:solidFill>
              </a:rPr>
              <a:t>port=</a:t>
            </a:r>
            <a:r>
              <a:rPr lang="fr-FR" sz="1200" b="1" dirty="0" err="1" smtClean="0">
                <a:solidFill>
                  <a:schemeClr val="tx1"/>
                </a:solidFill>
              </a:rPr>
              <a:t>portA</a:t>
            </a:r>
            <a:endParaRPr lang="fr-FR" sz="12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88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Solution &gt; Export RTL </a:t>
            </a:r>
          </a:p>
          <a:p>
            <a:r>
              <a:rPr lang="en-US" dirty="0" smtClean="0"/>
              <a:t>Select IP Catalog, System Generator for </a:t>
            </a:r>
            <a:r>
              <a:rPr lang="en-US" dirty="0" err="1" smtClean="0"/>
              <a:t>Vivado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</a:t>
            </a:r>
            <a:r>
              <a:rPr lang="en-US" dirty="0" err="1" smtClean="0"/>
              <a:t>PCore</a:t>
            </a:r>
            <a:r>
              <a:rPr lang="en-US" dirty="0" smtClean="0"/>
              <a:t> for EDK</a:t>
            </a:r>
          </a:p>
          <a:p>
            <a:r>
              <a:rPr lang="en-US" dirty="0" smtClean="0"/>
              <a:t>Click on Configuration… if you want to change</a:t>
            </a:r>
            <a:br>
              <a:rPr lang="en-US" dirty="0" smtClean="0"/>
            </a:br>
            <a:r>
              <a:rPr lang="en-US" dirty="0" smtClean="0"/>
              <a:t>the version number or other information</a:t>
            </a:r>
          </a:p>
          <a:p>
            <a:pPr lvl="1"/>
            <a:r>
              <a:rPr lang="en-US" dirty="0" smtClean="0"/>
              <a:t>Default is v1_00_a</a:t>
            </a:r>
          </a:p>
          <a:p>
            <a:r>
              <a:rPr lang="en-US" dirty="0" smtClean="0"/>
              <a:t>Click on OK</a:t>
            </a:r>
          </a:p>
          <a:p>
            <a:pPr lvl="1"/>
            <a:r>
              <a:rPr lang="en-US" dirty="0" smtClean="0"/>
              <a:t>The directory (</a:t>
            </a:r>
            <a:r>
              <a:rPr lang="en-US" dirty="0" err="1" smtClean="0"/>
              <a:t>ip</a:t>
            </a:r>
            <a:r>
              <a:rPr lang="en-US" dirty="0" smtClean="0"/>
              <a:t>) will be generated under the </a:t>
            </a:r>
            <a:r>
              <a:rPr lang="en-US" dirty="0" err="1" smtClean="0"/>
              <a:t>impl</a:t>
            </a:r>
            <a:r>
              <a:rPr lang="en-US" dirty="0" smtClean="0"/>
              <a:t> folder</a:t>
            </a:r>
            <a:br>
              <a:rPr lang="en-US" dirty="0" smtClean="0"/>
            </a:br>
            <a:r>
              <a:rPr lang="en-US" dirty="0" smtClean="0"/>
              <a:t>under the current project directory and current</a:t>
            </a:r>
            <a:br>
              <a:rPr lang="en-US" dirty="0" smtClean="0"/>
            </a:br>
            <a:r>
              <a:rPr lang="en-US" dirty="0" smtClean="0"/>
              <a:t>solution</a:t>
            </a:r>
          </a:p>
          <a:p>
            <a:pPr lvl="1"/>
            <a:r>
              <a:rPr lang="en-US" dirty="0" smtClean="0"/>
              <a:t>RTL code will be generated, both for Verilog and VHDL</a:t>
            </a:r>
            <a:br>
              <a:rPr lang="en-US" dirty="0" smtClean="0"/>
            </a:br>
            <a:r>
              <a:rPr lang="en-US" dirty="0" smtClean="0"/>
              <a:t>languages in their respective folders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 the hardware accelerator</a:t>
            </a:r>
            <a:endParaRPr lang="en-US" dirty="0"/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3315" y="1719943"/>
            <a:ext cx="4669971" cy="416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5431" y="1315612"/>
            <a:ext cx="1897062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343" y="2312034"/>
            <a:ext cx="1695336" cy="233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Generated </a:t>
            </a:r>
            <a:r>
              <a:rPr lang="en-US" dirty="0" err="1" smtClean="0"/>
              <a:t>impl</a:t>
            </a:r>
            <a:r>
              <a:rPr lang="en-US" dirty="0" smtClean="0"/>
              <a:t> Directory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814594" y="1625606"/>
            <a:ext cx="1942941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Point IP Catalog to point to the </a:t>
            </a:r>
            <a:r>
              <a:rPr lang="en-US" sz="1200" b="1" dirty="0" err="1" smtClean="0"/>
              <a:t>ip</a:t>
            </a:r>
            <a:r>
              <a:rPr lang="en-US" sz="1200" b="1" dirty="0" smtClean="0"/>
              <a:t> directory</a:t>
            </a: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 flipV="1">
            <a:off x="3271932" y="1565311"/>
            <a:ext cx="1542662" cy="291128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70172" y="5524031"/>
            <a:ext cx="2252507" cy="276999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Generated </a:t>
            </a:r>
            <a:r>
              <a:rPr lang="en-US" sz="1200" b="1" dirty="0" err="1" smtClean="0"/>
              <a:t>Verilog</a:t>
            </a:r>
            <a:r>
              <a:rPr lang="en-US" sz="1200" b="1" dirty="0" smtClean="0"/>
              <a:t> RTL Files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64250" y="4186945"/>
            <a:ext cx="2252507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Header file for slave interfaces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7875686" y="3751517"/>
            <a:ext cx="304801" cy="443965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938217" y="2781740"/>
            <a:ext cx="1942941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IP Integrator will use this file</a:t>
            </a:r>
          </a:p>
        </p:txBody>
      </p:sp>
      <p:cxnSp>
        <p:nvCxnSpPr>
          <p:cNvPr id="24" name="Straight Arrow Connector 23"/>
          <p:cNvCxnSpPr>
            <a:stCxn id="23" idx="1"/>
          </p:cNvCxnSpPr>
          <p:nvPr/>
        </p:nvCxnSpPr>
        <p:spPr>
          <a:xfrm flipH="1">
            <a:off x="4495031" y="3012573"/>
            <a:ext cx="443186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9222680" y="4768968"/>
            <a:ext cx="744191" cy="893562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938217" y="3458885"/>
            <a:ext cx="1942941" cy="461665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XSDK will use this directory</a:t>
            </a:r>
          </a:p>
        </p:txBody>
      </p:sp>
      <p:cxnSp>
        <p:nvCxnSpPr>
          <p:cNvPr id="26" name="Straight Arrow Connector 25"/>
          <p:cNvCxnSpPr>
            <a:stCxn id="25" idx="1"/>
          </p:cNvCxnSpPr>
          <p:nvPr/>
        </p:nvCxnSpPr>
        <p:spPr>
          <a:xfrm flipH="1">
            <a:off x="3592286" y="3689718"/>
            <a:ext cx="1345931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211" y="1656994"/>
            <a:ext cx="2232932" cy="4022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19" name="Picture 18"/>
          <p:cNvPicPr/>
          <p:nvPr/>
        </p:nvPicPr>
        <p:blipFill>
          <a:blip r:embed="rId6"/>
          <a:stretch>
            <a:fillRect/>
          </a:stretch>
        </p:blipFill>
        <p:spPr>
          <a:xfrm>
            <a:off x="1013210" y="1397952"/>
            <a:ext cx="1529450" cy="1383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Driver API for AXI4-Lite Interface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86581"/>
            <a:ext cx="5410200" cy="41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578" y="1486581"/>
            <a:ext cx="5418138" cy="281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576" y="4447495"/>
            <a:ext cx="5418138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54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Embedded System Design </a:t>
            </a:r>
            <a:r>
              <a:rPr lang="en-US" dirty="0">
                <a:solidFill>
                  <a:schemeClr val="bg2"/>
                </a:solidFill>
              </a:rPr>
              <a:t>in </a:t>
            </a:r>
            <a:r>
              <a:rPr lang="en-US" dirty="0" err="1" smtClean="0">
                <a:solidFill>
                  <a:schemeClr val="bg2"/>
                </a:solidFill>
              </a:rPr>
              <a:t>Zynq</a:t>
            </a:r>
            <a:r>
              <a:rPr lang="en-US" dirty="0" smtClean="0">
                <a:solidFill>
                  <a:schemeClr val="bg2"/>
                </a:solidFill>
              </a:rPr>
              <a:t> using IP </a:t>
            </a:r>
            <a:r>
              <a:rPr lang="en-US" dirty="0">
                <a:solidFill>
                  <a:schemeClr val="bg2"/>
                </a:solidFill>
              </a:rPr>
              <a:t>Integrator 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Creating IP-XACT </a:t>
            </a:r>
            <a:r>
              <a:rPr lang="en-US" dirty="0">
                <a:solidFill>
                  <a:schemeClr val="bg2"/>
                </a:solidFill>
              </a:rPr>
              <a:t>Hardware </a:t>
            </a:r>
            <a:r>
              <a:rPr lang="en-US" dirty="0" smtClean="0">
                <a:solidFill>
                  <a:schemeClr val="bg2"/>
                </a:solidFill>
              </a:rPr>
              <a:t>Accelerator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Integrating the IP-XACT Hardware Accelerator in AXI System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new </a:t>
            </a:r>
            <a:r>
              <a:rPr lang="en-US" dirty="0" err="1" smtClean="0"/>
              <a:t>Vivado</a:t>
            </a:r>
            <a:r>
              <a:rPr lang="en-US" dirty="0" smtClean="0"/>
              <a:t> project</a:t>
            </a:r>
            <a:r>
              <a:rPr lang="en-US" dirty="0"/>
              <a:t>, or open an existing project</a:t>
            </a:r>
          </a:p>
          <a:p>
            <a:r>
              <a:rPr lang="en-US" dirty="0" smtClean="0"/>
              <a:t>Invoke IP Integrator</a:t>
            </a:r>
            <a:endParaRPr lang="en-US" dirty="0"/>
          </a:p>
          <a:p>
            <a:r>
              <a:rPr lang="en-US" dirty="0" smtClean="0"/>
              <a:t>Construct(modify) </a:t>
            </a:r>
            <a:r>
              <a:rPr lang="en-US" dirty="0"/>
              <a:t>the hardware portion of the embedded </a:t>
            </a:r>
            <a:r>
              <a:rPr lang="en-US" dirty="0" smtClean="0"/>
              <a:t>design by adding the IP-XACT hardware accelerator created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  <a:endParaRPr lang="en-US" dirty="0"/>
          </a:p>
          <a:p>
            <a:r>
              <a:rPr lang="en-US" dirty="0" smtClean="0"/>
              <a:t>Create (Update) top level HDL wrapper</a:t>
            </a:r>
          </a:p>
          <a:p>
            <a:r>
              <a:rPr lang="en-US" dirty="0" smtClean="0"/>
              <a:t>Synthesize </a:t>
            </a:r>
            <a:r>
              <a:rPr lang="en-US" dirty="0"/>
              <a:t>any non-embedded </a:t>
            </a:r>
            <a:r>
              <a:rPr lang="en-US" dirty="0" smtClean="0"/>
              <a:t>components and implement in </a:t>
            </a:r>
            <a:r>
              <a:rPr lang="en-US" dirty="0" err="1" smtClean="0"/>
              <a:t>Vivado</a:t>
            </a:r>
            <a:endParaRPr lang="en-US" dirty="0"/>
          </a:p>
          <a:p>
            <a:r>
              <a:rPr lang="en-US" dirty="0"/>
              <a:t>Export </a:t>
            </a:r>
            <a:r>
              <a:rPr lang="en-US" dirty="0" smtClean="0"/>
              <a:t>the </a:t>
            </a:r>
            <a:r>
              <a:rPr lang="en-US" dirty="0"/>
              <a:t>hardware </a:t>
            </a:r>
            <a:r>
              <a:rPr lang="en-US" dirty="0" smtClean="0"/>
              <a:t>description, </a:t>
            </a:r>
            <a:r>
              <a:rPr lang="en-US" dirty="0"/>
              <a:t>and launch </a:t>
            </a:r>
            <a:r>
              <a:rPr lang="en-US" dirty="0" smtClean="0"/>
              <a:t>XSDK</a:t>
            </a:r>
            <a:endParaRPr lang="en-US" dirty="0"/>
          </a:p>
          <a:p>
            <a:r>
              <a:rPr lang="en-US" dirty="0"/>
              <a:t>Create a new </a:t>
            </a:r>
            <a:r>
              <a:rPr lang="en-US" dirty="0" smtClean="0"/>
              <a:t>software board support package and </a:t>
            </a:r>
            <a:r>
              <a:rPr lang="en-US" dirty="0"/>
              <a:t>application </a:t>
            </a:r>
            <a:r>
              <a:rPr lang="en-US" dirty="0" smtClean="0"/>
              <a:t>projects </a:t>
            </a:r>
            <a:r>
              <a:rPr lang="en-US" dirty="0"/>
              <a:t>in the </a:t>
            </a:r>
            <a:r>
              <a:rPr lang="en-US" dirty="0" smtClean="0"/>
              <a:t>XSDK</a:t>
            </a:r>
            <a:endParaRPr lang="en-US" dirty="0"/>
          </a:p>
          <a:p>
            <a:r>
              <a:rPr lang="en-US" dirty="0"/>
              <a:t>Compile the software with the GNU cross-compiler </a:t>
            </a:r>
            <a:r>
              <a:rPr lang="en-US" dirty="0" smtClean="0"/>
              <a:t>in XSDK</a:t>
            </a:r>
            <a:endParaRPr lang="en-US" dirty="0"/>
          </a:p>
          <a:p>
            <a:r>
              <a:rPr lang="en-US" dirty="0" smtClean="0"/>
              <a:t>Download </a:t>
            </a:r>
            <a:r>
              <a:rPr lang="en-US" dirty="0"/>
              <a:t>the programmable logic’s completed bitstream using </a:t>
            </a:r>
            <a:r>
              <a:rPr lang="en-US" dirty="0" smtClean="0"/>
              <a:t>Xilinx Tools &gt; Program FPGA in XSDK</a:t>
            </a:r>
            <a:endParaRPr lang="en-US" dirty="0"/>
          </a:p>
          <a:p>
            <a:r>
              <a:rPr lang="en-US" dirty="0" smtClean="0"/>
              <a:t>Use XSDK </a:t>
            </a:r>
            <a:r>
              <a:rPr lang="en-US" dirty="0"/>
              <a:t>to </a:t>
            </a:r>
            <a:r>
              <a:rPr lang="en-US" dirty="0" smtClean="0"/>
              <a:t>download and execute the program (the </a:t>
            </a:r>
            <a:r>
              <a:rPr lang="en-US" dirty="0"/>
              <a:t>ELF </a:t>
            </a:r>
            <a:r>
              <a:rPr lang="en-US" dirty="0" smtClean="0"/>
              <a:t>file)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Embedded System Design using </a:t>
            </a:r>
            <a:r>
              <a:rPr lang="en-US" dirty="0" err="1" smtClean="0"/>
              <a:t>Vivado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Embedded System Design </a:t>
            </a:r>
            <a:r>
              <a:rPr lang="en-US" dirty="0">
                <a:solidFill>
                  <a:schemeClr val="bg2"/>
                </a:solidFill>
              </a:rPr>
              <a:t>in </a:t>
            </a:r>
            <a:r>
              <a:rPr lang="en-US" dirty="0" err="1" smtClean="0">
                <a:solidFill>
                  <a:schemeClr val="bg2"/>
                </a:solidFill>
              </a:rPr>
              <a:t>Zynq</a:t>
            </a:r>
            <a:r>
              <a:rPr lang="en-US" dirty="0" smtClean="0">
                <a:solidFill>
                  <a:schemeClr val="bg2"/>
                </a:solidFill>
              </a:rPr>
              <a:t> using IP </a:t>
            </a:r>
            <a:r>
              <a:rPr lang="en-US" dirty="0">
                <a:solidFill>
                  <a:schemeClr val="bg2"/>
                </a:solidFill>
              </a:rPr>
              <a:t>Integrator 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Creating IP-XACT </a:t>
            </a:r>
            <a:r>
              <a:rPr lang="en-US" dirty="0">
                <a:solidFill>
                  <a:schemeClr val="bg2"/>
                </a:solidFill>
              </a:rPr>
              <a:t>Hardware Accelerator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Integrating the IP-XACT </a:t>
            </a:r>
            <a:r>
              <a:rPr lang="en-US" dirty="0">
                <a:solidFill>
                  <a:schemeClr val="bg2"/>
                </a:solidFill>
              </a:rPr>
              <a:t>Hardware Accelerator in </a:t>
            </a:r>
            <a:r>
              <a:rPr lang="en-US" dirty="0" smtClean="0">
                <a:solidFill>
                  <a:schemeClr val="bg2"/>
                </a:solidFill>
              </a:rPr>
              <a:t>AXI System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550228"/>
          </a:xfrm>
        </p:spPr>
        <p:txBody>
          <a:bodyPr>
            <a:normAutofit/>
          </a:bodyPr>
          <a:lstStyle/>
          <a:p>
            <a:r>
              <a:rPr lang="en-US" dirty="0" smtClean="0"/>
              <a:t>Embedded system development flow in FPGA involves</a:t>
            </a:r>
          </a:p>
          <a:p>
            <a:pPr lvl="1"/>
            <a:r>
              <a:rPr lang="en-US" dirty="0" smtClean="0"/>
              <a:t>Developing hardware using IP Integrator and </a:t>
            </a:r>
            <a:r>
              <a:rPr lang="en-US" dirty="0" err="1" smtClean="0"/>
              <a:t>Vivado</a:t>
            </a:r>
            <a:endParaRPr lang="en-US" dirty="0" smtClean="0"/>
          </a:p>
          <a:p>
            <a:pPr lvl="1"/>
            <a:r>
              <a:rPr lang="en-US" dirty="0" smtClean="0"/>
              <a:t>Developing software using XSDK</a:t>
            </a:r>
          </a:p>
          <a:p>
            <a:r>
              <a:rPr lang="en-US" dirty="0" smtClean="0"/>
              <a:t>hardware accelerator provides wide support of AXI interfaces, System Generator design, and </a:t>
            </a:r>
            <a:r>
              <a:rPr lang="en-US" dirty="0" err="1" smtClean="0"/>
              <a:t>Pcore</a:t>
            </a:r>
            <a:r>
              <a:rPr lang="en-US" dirty="0" smtClean="0"/>
              <a:t> for  EDK</a:t>
            </a:r>
          </a:p>
          <a:p>
            <a:pPr lvl="1"/>
            <a:r>
              <a:rPr lang="en-US" dirty="0" smtClean="0"/>
              <a:t>Use the INTERFACE directive</a:t>
            </a:r>
          </a:p>
          <a:p>
            <a:pPr lvl="1"/>
            <a:r>
              <a:rPr lang="en-US" dirty="0" smtClean="0"/>
              <a:t>The choice of hardware accelerator is a function of the C variable type (pointer, etc.)</a:t>
            </a:r>
          </a:p>
          <a:p>
            <a:pPr lvl="0"/>
            <a:r>
              <a:rPr lang="en-US" dirty="0"/>
              <a:t>Start with the correct C argument type</a:t>
            </a:r>
          </a:p>
          <a:p>
            <a:pPr lvl="1"/>
            <a:r>
              <a:rPr lang="en-US" dirty="0"/>
              <a:t>Verify the design at the C level</a:t>
            </a:r>
          </a:p>
          <a:p>
            <a:pPr lvl="1"/>
            <a:r>
              <a:rPr lang="en-US" dirty="0"/>
              <a:t>Accept the default block-level I/O protocol</a:t>
            </a:r>
          </a:p>
          <a:p>
            <a:pPr lvl="1"/>
            <a:r>
              <a:rPr lang="en-US" dirty="0"/>
              <a:t>Select the port-level I/O protocol that gives the required </a:t>
            </a:r>
            <a:r>
              <a:rPr lang="en-US" dirty="0" smtClean="0"/>
              <a:t>hardware accelerator </a:t>
            </a:r>
            <a:r>
              <a:rPr lang="en-US" dirty="0"/>
              <a:t>interface</a:t>
            </a:r>
          </a:p>
          <a:p>
            <a:pPr lvl="1"/>
            <a:r>
              <a:rPr lang="en-US" dirty="0" smtClean="0"/>
              <a:t>Optionally </a:t>
            </a:r>
            <a:r>
              <a:rPr lang="en-US" dirty="0"/>
              <a:t>group </a:t>
            </a:r>
            <a:r>
              <a:rPr lang="en-US" dirty="0" smtClean="0"/>
              <a:t>ports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Embedded design in </a:t>
            </a:r>
            <a:r>
              <a:rPr lang="en-US" dirty="0" err="1" smtClean="0">
                <a:solidFill>
                  <a:schemeClr val="tx1"/>
                </a:solidFill>
              </a:rPr>
              <a:t>Zynq</a:t>
            </a:r>
            <a:r>
              <a:rPr lang="en-US" dirty="0" smtClean="0">
                <a:solidFill>
                  <a:schemeClr val="tx1"/>
                </a:solidFill>
              </a:rPr>
              <a:t> is based on:</a:t>
            </a:r>
          </a:p>
          <a:p>
            <a:pPr lvl="1"/>
            <a:r>
              <a:rPr lang="en-US" dirty="0" smtClean="0"/>
              <a:t>Processor and peripherals</a:t>
            </a:r>
          </a:p>
          <a:p>
            <a:pPr lvl="2"/>
            <a:r>
              <a:rPr lang="en-US" dirty="0" smtClean="0"/>
              <a:t>Dual ARM</a:t>
            </a:r>
            <a:r>
              <a:rPr lang="en-US" altLang="zh-CN" dirty="0" smtClean="0">
                <a:cs typeface="Times New Roman" pitchFamily="18" charset="0"/>
              </a:rPr>
              <a:t>®</a:t>
            </a:r>
            <a:r>
              <a:rPr lang="en-US" dirty="0" smtClean="0"/>
              <a:t> Cortex</a:t>
            </a:r>
            <a:r>
              <a:rPr lang="en-US" altLang="zh-CN" dirty="0" smtClean="0">
                <a:cs typeface="Times New Roman" pitchFamily="18" charset="0"/>
              </a:rPr>
              <a:t>™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/>
              <a:t>-A9 processors of Zynq-7000 AP </a:t>
            </a:r>
            <a:r>
              <a:rPr lang="en-US" dirty="0" err="1" smtClean="0"/>
              <a:t>SoC</a:t>
            </a:r>
            <a:endParaRPr lang="en-US" dirty="0" smtClean="0"/>
          </a:p>
          <a:p>
            <a:pPr lvl="2"/>
            <a:r>
              <a:rPr lang="en-US" dirty="0" smtClean="0"/>
              <a:t>AXI interconnect</a:t>
            </a:r>
          </a:p>
          <a:p>
            <a:pPr lvl="2"/>
            <a:r>
              <a:rPr lang="en-US" dirty="0" smtClean="0"/>
              <a:t>AXI component peripherals</a:t>
            </a:r>
          </a:p>
          <a:p>
            <a:pPr lvl="2"/>
            <a:r>
              <a:rPr lang="en-US" dirty="0" smtClean="0"/>
              <a:t>Reset, clocking, debug ports</a:t>
            </a:r>
          </a:p>
          <a:p>
            <a:pPr lvl="1"/>
            <a:r>
              <a:rPr lang="en-US" dirty="0" smtClean="0"/>
              <a:t>Software platform for processing system</a:t>
            </a:r>
          </a:p>
          <a:p>
            <a:pPr lvl="2"/>
            <a:r>
              <a:rPr lang="en-US" dirty="0" smtClean="0"/>
              <a:t>Standalone OS</a:t>
            </a:r>
          </a:p>
          <a:p>
            <a:pPr lvl="2"/>
            <a:r>
              <a:rPr lang="en-US" dirty="0" smtClean="0"/>
              <a:t>C language support</a:t>
            </a:r>
          </a:p>
          <a:p>
            <a:pPr lvl="2"/>
            <a:r>
              <a:rPr lang="en-US" dirty="0" smtClean="0"/>
              <a:t>Processor services</a:t>
            </a:r>
          </a:p>
          <a:p>
            <a:pPr lvl="2"/>
            <a:r>
              <a:rPr lang="en-US" dirty="0" smtClean="0"/>
              <a:t>C drivers for hardware</a:t>
            </a:r>
          </a:p>
          <a:p>
            <a:pPr lvl="1"/>
            <a:r>
              <a:rPr lang="en-US" dirty="0" smtClean="0"/>
              <a:t>User application</a:t>
            </a:r>
          </a:p>
          <a:p>
            <a:pPr lvl="2"/>
            <a:r>
              <a:rPr lang="en-US" dirty="0" smtClean="0"/>
              <a:t>Interrupt service routines (optional)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100"/>
              </a:lnSpc>
              <a:tabLst/>
            </a:pP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Embedded</a:t>
            </a:r>
            <a:r>
              <a:rPr lang="en-US" altLang="zh-CN" dirty="0" smtClean="0"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Design</a:t>
            </a:r>
            <a:r>
              <a:rPr lang="en-US" altLang="zh-CN" dirty="0" smtClean="0"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Architecture</a:t>
            </a:r>
            <a:r>
              <a:rPr lang="en-US" altLang="zh-CN" dirty="0" smtClean="0"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in </a:t>
            </a:r>
            <a:r>
              <a:rPr lang="en-US" altLang="zh-CN" dirty="0" err="1" smtClean="0">
                <a:solidFill>
                  <a:srgbClr val="EE3424"/>
                </a:solidFill>
                <a:cs typeface="Arial" pitchFamily="34" charset="0"/>
              </a:rPr>
              <a:t>Zynq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The Zynq-7000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AP </a:t>
            </a:r>
            <a:r>
              <a:rPr lang="en-US" altLang="zh-CN" dirty="0" err="1" smtClean="0">
                <a:solidFill>
                  <a:schemeClr val="tx1"/>
                </a:solidFill>
                <a:cs typeface="Arial" pitchFamily="34" charset="0"/>
              </a:rPr>
              <a:t>SoC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architecture consists of two major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sections</a:t>
            </a:r>
          </a:p>
          <a:p>
            <a:pPr lvl="1">
              <a:lnSpc>
                <a:spcPts val="1600"/>
              </a:lnSpc>
              <a:tabLst>
                <a:tab pos="88900" algn="l"/>
                <a:tab pos="317500" algn="l"/>
                <a:tab pos="546100" algn="l"/>
              </a:tabLst>
            </a:pPr>
            <a:r>
              <a:rPr lang="en-US" altLang="zh-CN" dirty="0">
                <a:cs typeface="Arial" pitchFamily="34" charset="0"/>
              </a:rPr>
              <a:t>PS: Processing </a:t>
            </a:r>
            <a:r>
              <a:rPr lang="en-US" altLang="zh-CN" dirty="0" smtClean="0">
                <a:cs typeface="Arial" pitchFamily="34" charset="0"/>
              </a:rPr>
              <a:t>system</a:t>
            </a:r>
          </a:p>
          <a:p>
            <a:pPr lvl="2">
              <a:lnSpc>
                <a:spcPts val="1600"/>
              </a:lnSpc>
              <a:tabLst>
                <a:tab pos="88900" algn="l"/>
                <a:tab pos="317500" algn="l"/>
                <a:tab pos="546100" algn="l"/>
              </a:tabLst>
            </a:pPr>
            <a:r>
              <a:rPr lang="en-US" altLang="zh-CN" dirty="0" smtClean="0">
                <a:cs typeface="Arial" pitchFamily="34" charset="0"/>
              </a:rPr>
              <a:t>Dual </a:t>
            </a:r>
            <a:r>
              <a:rPr lang="en-US" altLang="zh-CN" dirty="0">
                <a:cs typeface="Arial" pitchFamily="34" charset="0"/>
              </a:rPr>
              <a:t>ARM Cortex-A9 processor </a:t>
            </a:r>
            <a:r>
              <a:rPr lang="en-US" altLang="zh-CN" dirty="0" smtClean="0">
                <a:cs typeface="Arial" pitchFamily="34" charset="0"/>
              </a:rPr>
              <a:t>based</a:t>
            </a:r>
          </a:p>
          <a:p>
            <a:pPr lvl="2">
              <a:lnSpc>
                <a:spcPts val="1600"/>
              </a:lnSpc>
              <a:tabLst>
                <a:tab pos="88900" algn="l"/>
                <a:tab pos="317500" algn="l"/>
                <a:tab pos="546100" algn="l"/>
              </a:tabLst>
            </a:pPr>
            <a:r>
              <a:rPr lang="en-US" altLang="zh-CN" dirty="0" smtClean="0">
                <a:cs typeface="Arial" pitchFamily="34" charset="0"/>
              </a:rPr>
              <a:t>Multiple peripherals</a:t>
            </a:r>
          </a:p>
          <a:p>
            <a:pPr lvl="2">
              <a:lnSpc>
                <a:spcPts val="1600"/>
              </a:lnSpc>
              <a:tabLst>
                <a:tab pos="88900" algn="l"/>
                <a:tab pos="317500" algn="l"/>
                <a:tab pos="546100" algn="l"/>
              </a:tabLst>
            </a:pPr>
            <a:r>
              <a:rPr lang="en-US" altLang="zh-CN" dirty="0" smtClean="0">
                <a:cs typeface="Arial" pitchFamily="34" charset="0"/>
              </a:rPr>
              <a:t>Hard </a:t>
            </a:r>
            <a:r>
              <a:rPr lang="en-US" altLang="zh-CN" dirty="0">
                <a:cs typeface="Arial" pitchFamily="34" charset="0"/>
              </a:rPr>
              <a:t>silicon </a:t>
            </a:r>
            <a:r>
              <a:rPr lang="en-US" altLang="zh-CN" dirty="0" smtClean="0">
                <a:cs typeface="Arial" pitchFamily="34" charset="0"/>
              </a:rPr>
              <a:t>core</a:t>
            </a:r>
          </a:p>
          <a:p>
            <a:pPr lvl="1">
              <a:lnSpc>
                <a:spcPts val="1600"/>
              </a:lnSpc>
              <a:tabLst>
                <a:tab pos="88900" algn="l"/>
                <a:tab pos="317500" algn="l"/>
                <a:tab pos="546100" algn="l"/>
              </a:tabLst>
            </a:pPr>
            <a:r>
              <a:rPr lang="en-US" altLang="zh-CN" dirty="0" smtClean="0">
                <a:cs typeface="Arial" pitchFamily="34" charset="0"/>
              </a:rPr>
              <a:t>PL</a:t>
            </a:r>
            <a:r>
              <a:rPr lang="en-US" altLang="zh-CN" dirty="0">
                <a:cs typeface="Arial" pitchFamily="34" charset="0"/>
              </a:rPr>
              <a:t>: Programmable </a:t>
            </a:r>
            <a:r>
              <a:rPr lang="en-US" altLang="zh-CN" dirty="0" smtClean="0">
                <a:cs typeface="Arial" pitchFamily="34" charset="0"/>
              </a:rPr>
              <a:t>logic</a:t>
            </a:r>
          </a:p>
          <a:p>
            <a:pPr lvl="2">
              <a:lnSpc>
                <a:spcPts val="1600"/>
              </a:lnSpc>
              <a:tabLst>
                <a:tab pos="88900" algn="l"/>
                <a:tab pos="317500" algn="l"/>
                <a:tab pos="546100" algn="l"/>
              </a:tabLst>
            </a:pPr>
            <a:r>
              <a:rPr lang="en-US" altLang="zh-CN" dirty="0" smtClean="0">
                <a:cs typeface="Arial" pitchFamily="34" charset="0"/>
              </a:rPr>
              <a:t>Uses the </a:t>
            </a:r>
            <a:r>
              <a:rPr lang="en-US" altLang="zh-CN" dirty="0">
                <a:cs typeface="Arial" pitchFamily="34" charset="0"/>
              </a:rPr>
              <a:t>same 7 series programmable logic </a:t>
            </a:r>
            <a:endParaRPr lang="en-US" altLang="zh-CN" dirty="0" smtClean="0">
              <a:cs typeface="Arial" pitchFamily="34" charset="0"/>
            </a:endParaRPr>
          </a:p>
          <a:p>
            <a:pPr lvl="3">
              <a:lnSpc>
                <a:spcPts val="1600"/>
              </a:lnSpc>
              <a:tabLst>
                <a:tab pos="88900" algn="l"/>
                <a:tab pos="317500" algn="l"/>
                <a:tab pos="546100" algn="l"/>
              </a:tabLst>
            </a:pPr>
            <a:r>
              <a:rPr lang="en-US" altLang="zh-CN" dirty="0" err="1" smtClean="0">
                <a:cs typeface="Arial" pitchFamily="34" charset="0"/>
              </a:rPr>
              <a:t>Artix</a:t>
            </a:r>
            <a:r>
              <a:rPr lang="en-US" altLang="zh-CN" dirty="0">
                <a:cs typeface="Arial" pitchFamily="34" charset="0"/>
              </a:rPr>
              <a:t>™-based devices: </a:t>
            </a:r>
            <a:r>
              <a:rPr lang="en-US" altLang="zh-CN" dirty="0" smtClean="0">
                <a:cs typeface="Arial" pitchFamily="34" charset="0"/>
              </a:rPr>
              <a:t>Z-7010, Z-7015, and </a:t>
            </a:r>
            <a:r>
              <a:rPr lang="en-US" altLang="zh-CN" dirty="0">
                <a:cs typeface="Arial" pitchFamily="34" charset="0"/>
              </a:rPr>
              <a:t>Z-7020 (high-range I/O banks </a:t>
            </a:r>
            <a:r>
              <a:rPr lang="en-US" altLang="zh-CN" dirty="0" smtClean="0">
                <a:cs typeface="Arial" pitchFamily="34" charset="0"/>
              </a:rPr>
              <a:t>only)</a:t>
            </a:r>
          </a:p>
          <a:p>
            <a:pPr lvl="3">
              <a:lnSpc>
                <a:spcPts val="1600"/>
              </a:lnSpc>
              <a:tabLst>
                <a:tab pos="88900" algn="l"/>
                <a:tab pos="317500" algn="l"/>
                <a:tab pos="546100" algn="l"/>
              </a:tabLst>
            </a:pPr>
            <a:r>
              <a:rPr lang="en-US" altLang="zh-CN" dirty="0" err="1" smtClean="0">
                <a:cs typeface="Arial" pitchFamily="34" charset="0"/>
              </a:rPr>
              <a:t>Kintex</a:t>
            </a:r>
            <a:r>
              <a:rPr lang="en-US" altLang="zh-CN" dirty="0">
                <a:cs typeface="Arial" pitchFamily="34" charset="0"/>
              </a:rPr>
              <a:t>™-based devices: </a:t>
            </a:r>
            <a:r>
              <a:rPr lang="en-US" altLang="zh-CN" dirty="0" smtClean="0">
                <a:cs typeface="Arial" pitchFamily="34" charset="0"/>
              </a:rPr>
              <a:t>Z-7030, </a:t>
            </a:r>
            <a:r>
              <a:rPr lang="en-US" altLang="zh-CN" dirty="0" smtClean="0">
                <a:cs typeface="Arial" pitchFamily="34" charset="0"/>
              </a:rPr>
              <a:t>Z-7035, Z-7045</a:t>
            </a:r>
            <a:r>
              <a:rPr lang="en-US" altLang="zh-CN" dirty="0" smtClean="0">
                <a:cs typeface="Arial" pitchFamily="34" charset="0"/>
              </a:rPr>
              <a:t>, and Z-7100 </a:t>
            </a:r>
            <a:r>
              <a:rPr lang="en-US" altLang="zh-CN" dirty="0">
                <a:cs typeface="Arial" pitchFamily="34" charset="0"/>
              </a:rPr>
              <a:t>(mix of high-range and high-performance </a:t>
            </a:r>
            <a:r>
              <a:rPr lang="en-US" altLang="zh-CN" dirty="0" smtClean="0">
                <a:cs typeface="Arial" pitchFamily="34" charset="0"/>
              </a:rPr>
              <a:t>I/O banks</a:t>
            </a:r>
            <a:r>
              <a:rPr lang="en-US" altLang="zh-CN" dirty="0">
                <a:cs typeface="Arial" pitchFamily="34" charset="0"/>
              </a:rPr>
              <a:t>)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ts val="3100"/>
              </a:lnSpc>
              <a:tabLst/>
            </a:pP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The</a:t>
            </a:r>
            <a:r>
              <a:rPr lang="en-US" altLang="zh-CN" dirty="0" smtClean="0"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PS</a:t>
            </a:r>
            <a:r>
              <a:rPr lang="en-US" altLang="zh-CN" dirty="0" smtClean="0"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and</a:t>
            </a:r>
            <a:r>
              <a:rPr lang="en-US" altLang="zh-CN" dirty="0" smtClean="0"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the</a:t>
            </a:r>
            <a:r>
              <a:rPr lang="en-US" altLang="zh-CN" dirty="0" smtClean="0">
                <a:cs typeface="Arial" pitchFamily="34" charset="0"/>
              </a:rPr>
              <a:t> </a:t>
            </a:r>
            <a:r>
              <a:rPr lang="en-US" altLang="zh-CN" dirty="0" smtClean="0">
                <a:solidFill>
                  <a:srgbClr val="EE3424"/>
                </a:solidFill>
                <a:cs typeface="Arial" pitchFamily="34" charset="0"/>
              </a:rPr>
              <a:t>PL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2" y="1600201"/>
            <a:ext cx="10975337" cy="4476749"/>
          </a:xfrm>
        </p:spPr>
        <p:txBody>
          <a:bodyPr/>
          <a:lstStyle/>
          <a:p>
            <a:r>
              <a:rPr lang="en-US" altLang="zh-CN" dirty="0">
                <a:solidFill>
                  <a:schemeClr val="tx1"/>
                </a:solidFill>
                <a:cs typeface="Times New Roman" pitchFamily="18" charset="0"/>
              </a:rPr>
              <a:t>What </a:t>
            </a:r>
            <a:r>
              <a:rPr lang="en-US" altLang="zh-CN" dirty="0" smtClean="0">
                <a:solidFill>
                  <a:schemeClr val="tx1"/>
                </a:solidFill>
                <a:cs typeface="Times New Roman" pitchFamily="18" charset="0"/>
              </a:rPr>
              <a:t>are </a:t>
            </a:r>
            <a:r>
              <a:rPr lang="en-US" altLang="zh-CN" dirty="0" err="1" smtClean="0">
                <a:solidFill>
                  <a:schemeClr val="tx1"/>
                </a:solidFill>
                <a:cs typeface="Times New Roman" pitchFamily="18" charset="0"/>
              </a:rPr>
              <a:t>Vivado</a:t>
            </a:r>
            <a:r>
              <a:rPr lang="en-US" altLang="zh-CN" dirty="0" smtClean="0">
                <a:solidFill>
                  <a:schemeClr val="tx1"/>
                </a:solidFill>
                <a:cs typeface="Times New Roman" pitchFamily="18" charset="0"/>
              </a:rPr>
              <a:t>, IP Integrator and SDK?</a:t>
            </a:r>
            <a:endParaRPr lang="en-US" altLang="zh-CN" dirty="0">
              <a:solidFill>
                <a:schemeClr val="tx1"/>
              </a:solidFill>
              <a:cs typeface="Times New Roman" pitchFamily="18" charset="0"/>
            </a:endParaRPr>
          </a:p>
          <a:p>
            <a:pPr lvl="1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US" altLang="zh-CN" dirty="0" err="1" smtClean="0">
                <a:cs typeface="Times New Roman" pitchFamily="18" charset="0"/>
              </a:rPr>
              <a:t>Vivado</a:t>
            </a:r>
            <a:r>
              <a:rPr lang="en-US" altLang="zh-CN" dirty="0" smtClean="0">
                <a:cs typeface="Times New Roman" pitchFamily="18" charset="0"/>
              </a:rPr>
              <a:t> </a:t>
            </a:r>
            <a:r>
              <a:rPr lang="en-US" altLang="zh-CN" dirty="0">
                <a:cs typeface="Times New Roman" pitchFamily="18" charset="0"/>
              </a:rPr>
              <a:t>is the </a:t>
            </a:r>
            <a:r>
              <a:rPr lang="en-US" altLang="zh-CN" dirty="0" smtClean="0">
                <a:cs typeface="Times New Roman" pitchFamily="18" charset="0"/>
              </a:rPr>
              <a:t>tool </a:t>
            </a:r>
            <a:r>
              <a:rPr lang="en-US" altLang="zh-CN" dirty="0">
                <a:cs typeface="Times New Roman" pitchFamily="18" charset="0"/>
              </a:rPr>
              <a:t>suite for </a:t>
            </a:r>
            <a:r>
              <a:rPr lang="en-US" altLang="zh-CN" dirty="0" smtClean="0">
                <a:cs typeface="Times New Roman" pitchFamily="18" charset="0"/>
              </a:rPr>
              <a:t>Xilinx FPGA design </a:t>
            </a:r>
            <a:r>
              <a:rPr lang="en-US" altLang="zh-CN" dirty="0">
                <a:cs typeface="Times New Roman" pitchFamily="18" charset="0"/>
              </a:rPr>
              <a:t>and </a:t>
            </a:r>
            <a:r>
              <a:rPr lang="en-US" altLang="zh-CN" dirty="0" smtClean="0">
                <a:cs typeface="Times New Roman" pitchFamily="18" charset="0"/>
              </a:rPr>
              <a:t>includes capability for embedded system design</a:t>
            </a:r>
          </a:p>
          <a:p>
            <a:pPr lvl="2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US" altLang="zh-CN" sz="1600" dirty="0" smtClean="0">
                <a:cs typeface="Times New Roman" pitchFamily="18" charset="0"/>
              </a:rPr>
              <a:t>IP Integrator, is part of Vivado and allows block level design of </a:t>
            </a:r>
            <a:r>
              <a:rPr lang="en-US" altLang="zh-CN" dirty="0" smtClean="0">
                <a:cs typeface="Times New Roman" pitchFamily="18" charset="0"/>
              </a:rPr>
              <a:t>the hardware part of an Embedded system</a:t>
            </a:r>
            <a:endParaRPr lang="en-US" altLang="zh-CN" sz="1600" dirty="0" smtClean="0">
              <a:cs typeface="Times New Roman" pitchFamily="18" charset="0"/>
            </a:endParaRPr>
          </a:p>
          <a:p>
            <a:pPr lvl="2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US" altLang="zh-CN" dirty="0" smtClean="0">
                <a:cs typeface="Times New Roman" pitchFamily="18" charset="0"/>
              </a:rPr>
              <a:t>Integrated into Vivado</a:t>
            </a:r>
          </a:p>
          <a:p>
            <a:pPr lvl="2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US" altLang="zh-CN" dirty="0" smtClean="0">
                <a:cs typeface="Times New Roman" pitchFamily="18" charset="0"/>
              </a:rPr>
              <a:t>Vivado includes </a:t>
            </a:r>
            <a:r>
              <a:rPr lang="en-US" altLang="zh-CN" dirty="0">
                <a:cs typeface="Times New Roman" pitchFamily="18" charset="0"/>
              </a:rPr>
              <a:t>all the </a:t>
            </a:r>
            <a:r>
              <a:rPr lang="en-US" altLang="zh-CN" dirty="0" smtClean="0">
                <a:cs typeface="Times New Roman" pitchFamily="18" charset="0"/>
              </a:rPr>
              <a:t>tools, IP, and documentation </a:t>
            </a:r>
            <a:r>
              <a:rPr lang="en-US" altLang="zh-CN" dirty="0">
                <a:cs typeface="Times New Roman" pitchFamily="18" charset="0"/>
              </a:rPr>
              <a:t>that are required </a:t>
            </a:r>
            <a:r>
              <a:rPr lang="en-US" altLang="zh-CN" dirty="0" smtClean="0">
                <a:cs typeface="Times New Roman" pitchFamily="18" charset="0"/>
              </a:rPr>
              <a:t>for designing </a:t>
            </a:r>
            <a:r>
              <a:rPr lang="en-US" altLang="zh-CN" dirty="0">
                <a:cs typeface="Times New Roman" pitchFamily="18" charset="0"/>
              </a:rPr>
              <a:t>systems with the Zynq-7000 </a:t>
            </a:r>
            <a:r>
              <a:rPr lang="en-US" altLang="zh-CN" dirty="0" smtClean="0">
                <a:cs typeface="Times New Roman" pitchFamily="18" charset="0"/>
              </a:rPr>
              <a:t>AP </a:t>
            </a:r>
            <a:r>
              <a:rPr lang="en-US" altLang="zh-CN" dirty="0" err="1" smtClean="0">
                <a:cs typeface="Times New Roman" pitchFamily="18" charset="0"/>
              </a:rPr>
              <a:t>SoC</a:t>
            </a:r>
            <a:r>
              <a:rPr lang="en-US" altLang="zh-CN" dirty="0" smtClean="0">
                <a:cs typeface="Times New Roman" pitchFamily="18" charset="0"/>
              </a:rPr>
              <a:t> </a:t>
            </a:r>
            <a:r>
              <a:rPr lang="en-US" altLang="zh-CN" dirty="0">
                <a:cs typeface="Times New Roman" pitchFamily="18" charset="0"/>
              </a:rPr>
              <a:t>hard core and/or </a:t>
            </a:r>
            <a:r>
              <a:rPr lang="en-US" altLang="zh-CN" dirty="0" smtClean="0">
                <a:cs typeface="Times New Roman" pitchFamily="18" charset="0"/>
              </a:rPr>
              <a:t>Xilinx </a:t>
            </a:r>
            <a:r>
              <a:rPr lang="en-US" altLang="zh-CN" dirty="0" err="1" smtClean="0">
                <a:cs typeface="Times New Roman" pitchFamily="18" charset="0"/>
              </a:rPr>
              <a:t>MicroBlaze</a:t>
            </a:r>
            <a:r>
              <a:rPr lang="en-US" altLang="zh-CN" dirty="0" smtClean="0">
                <a:cs typeface="Times New Roman" pitchFamily="18" charset="0"/>
              </a:rPr>
              <a:t> </a:t>
            </a:r>
            <a:r>
              <a:rPr lang="en-US" altLang="zh-CN" dirty="0">
                <a:cs typeface="Times New Roman" pitchFamily="18" charset="0"/>
              </a:rPr>
              <a:t>soft </a:t>
            </a:r>
            <a:r>
              <a:rPr lang="en-US" altLang="zh-CN" dirty="0" smtClean="0">
                <a:cs typeface="Times New Roman" pitchFamily="18" charset="0"/>
              </a:rPr>
              <a:t>core processor</a:t>
            </a:r>
          </a:p>
          <a:p>
            <a:pPr lvl="2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IE" altLang="zh-CN" dirty="0" smtClean="0">
                <a:cs typeface="Times New Roman" pitchFamily="18" charset="0"/>
              </a:rPr>
              <a:t>Vivado + IPI replaces ISE/EDK</a:t>
            </a:r>
            <a:endParaRPr lang="en-US" altLang="zh-CN" dirty="0" smtClean="0">
              <a:cs typeface="Times New Roman" pitchFamily="18" charset="0"/>
            </a:endParaRPr>
          </a:p>
          <a:p>
            <a:pPr lvl="1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US" altLang="zh-CN" dirty="0" smtClean="0">
                <a:cs typeface="Times New Roman" pitchFamily="18" charset="0"/>
              </a:rPr>
              <a:t>SDK is an Eclipse-based </a:t>
            </a:r>
            <a:r>
              <a:rPr lang="en-US" altLang="zh-CN" dirty="0">
                <a:cs typeface="Times New Roman" pitchFamily="18" charset="0"/>
              </a:rPr>
              <a:t>software design </a:t>
            </a:r>
            <a:r>
              <a:rPr lang="en-US" altLang="zh-CN" dirty="0" smtClean="0">
                <a:cs typeface="Times New Roman" pitchFamily="18" charset="0"/>
              </a:rPr>
              <a:t>environment</a:t>
            </a:r>
          </a:p>
          <a:p>
            <a:pPr lvl="2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US" altLang="zh-CN" sz="1600" dirty="0" smtClean="0">
                <a:cs typeface="Times New Roman" pitchFamily="18" charset="0"/>
              </a:rPr>
              <a:t>Enables </a:t>
            </a:r>
            <a:r>
              <a:rPr lang="en-US" altLang="zh-CN" sz="1600" dirty="0">
                <a:cs typeface="Times New Roman" pitchFamily="18" charset="0"/>
              </a:rPr>
              <a:t>the integration of hardware and software </a:t>
            </a:r>
            <a:r>
              <a:rPr lang="en-US" altLang="zh-CN" sz="1600" dirty="0" smtClean="0">
                <a:cs typeface="Times New Roman" pitchFamily="18" charset="0"/>
              </a:rPr>
              <a:t>components</a:t>
            </a:r>
          </a:p>
          <a:p>
            <a:pPr lvl="2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IE" altLang="zh-CN" dirty="0" smtClean="0">
                <a:cs typeface="Times New Roman" pitchFamily="18" charset="0"/>
              </a:rPr>
              <a:t>Links from </a:t>
            </a:r>
            <a:r>
              <a:rPr lang="en-IE" altLang="zh-CN" dirty="0" err="1" smtClean="0">
                <a:cs typeface="Times New Roman" pitchFamily="18" charset="0"/>
              </a:rPr>
              <a:t>Vivado</a:t>
            </a:r>
            <a:endParaRPr lang="en-US" altLang="zh-CN" sz="1600" dirty="0" smtClean="0">
              <a:cs typeface="Times New Roman" pitchFamily="18" charset="0"/>
            </a:endParaRPr>
          </a:p>
          <a:p>
            <a:pPr lvl="2">
              <a:lnSpc>
                <a:spcPct val="100000"/>
              </a:lnSpc>
              <a:buNone/>
              <a:tabLst>
                <a:tab pos="88900" algn="l"/>
                <a:tab pos="317500" algn="l"/>
              </a:tabLst>
            </a:pPr>
            <a:endParaRPr lang="en-US" altLang="zh-CN" sz="1600" dirty="0" smtClean="0">
              <a:cs typeface="Times New Roman" pitchFamily="18" charset="0"/>
            </a:endParaRPr>
          </a:p>
          <a:p>
            <a:pPr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US" altLang="zh-CN" dirty="0" smtClean="0">
                <a:solidFill>
                  <a:schemeClr val="tx1"/>
                </a:solidFill>
                <a:cs typeface="Times New Roman" pitchFamily="18" charset="0"/>
              </a:rPr>
              <a:t>Vivado is the </a:t>
            </a:r>
            <a:r>
              <a:rPr lang="en-US" altLang="zh-CN" dirty="0">
                <a:solidFill>
                  <a:schemeClr val="tx1"/>
                </a:solidFill>
                <a:cs typeface="Times New Roman" pitchFamily="18" charset="0"/>
              </a:rPr>
              <a:t>overall project manager and is used for developing non-embedded hardware and instantiating embedded </a:t>
            </a:r>
            <a:r>
              <a:rPr lang="en-US" altLang="zh-CN" dirty="0" smtClean="0">
                <a:solidFill>
                  <a:schemeClr val="tx1"/>
                </a:solidFill>
                <a:cs typeface="Times New Roman" pitchFamily="18" charset="0"/>
              </a:rPr>
              <a:t>systems</a:t>
            </a:r>
          </a:p>
          <a:p>
            <a:pPr lvl="1">
              <a:lnSpc>
                <a:spcPct val="100000"/>
              </a:lnSpc>
              <a:tabLst>
                <a:tab pos="88900" algn="l"/>
                <a:tab pos="317500" algn="l"/>
              </a:tabLst>
            </a:pPr>
            <a:r>
              <a:rPr lang="en-US" altLang="zh-CN" dirty="0" smtClean="0">
                <a:cs typeface="Times New Roman" pitchFamily="18" charset="0"/>
              </a:rPr>
              <a:t>Vivado/IP Integrator flow is recommended for developing Zynq embedded systems</a:t>
            </a:r>
            <a:endParaRPr lang="en-US" altLang="zh-CN" sz="1800" dirty="0"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solidFill>
                  <a:srgbClr val="EE3424"/>
                </a:solidFill>
                <a:cs typeface="Times New Roman" pitchFamily="18" charset="0"/>
              </a:rPr>
              <a:t>Vivado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Hardware development </a:t>
            </a:r>
            <a:r>
              <a:rPr lang="en-US" dirty="0">
                <a:solidFill>
                  <a:schemeClr val="tx1"/>
                </a:solidFill>
              </a:rPr>
              <a:t>tools</a:t>
            </a:r>
          </a:p>
          <a:p>
            <a:pPr lvl="1"/>
            <a:r>
              <a:rPr lang="en-US" dirty="0"/>
              <a:t>IP Integrator</a:t>
            </a:r>
          </a:p>
          <a:p>
            <a:pPr lvl="1"/>
            <a:r>
              <a:rPr lang="en-US" dirty="0"/>
              <a:t>IP Packager </a:t>
            </a:r>
          </a:p>
          <a:p>
            <a:pPr lvl="1"/>
            <a:r>
              <a:rPr lang="en-US" dirty="0" smtClean="0"/>
              <a:t>Hardware </a:t>
            </a:r>
            <a:r>
              <a:rPr lang="en-US" dirty="0"/>
              <a:t>netlist generation </a:t>
            </a:r>
            <a:endParaRPr lang="en-US" dirty="0" smtClean="0"/>
          </a:p>
          <a:p>
            <a:pPr lvl="1"/>
            <a:r>
              <a:rPr lang="en-US" dirty="0" smtClean="0"/>
              <a:t>Simulation </a:t>
            </a:r>
            <a:r>
              <a:rPr lang="en-US" dirty="0"/>
              <a:t>model </a:t>
            </a:r>
            <a:r>
              <a:rPr lang="en-US" dirty="0" smtClean="0"/>
              <a:t>generation</a:t>
            </a:r>
            <a:endParaRPr lang="en-US" dirty="0"/>
          </a:p>
          <a:p>
            <a:pPr lvl="1"/>
            <a:r>
              <a:rPr lang="en-US" dirty="0" smtClean="0"/>
              <a:t>Hardware </a:t>
            </a:r>
            <a:r>
              <a:rPr lang="en-US" dirty="0"/>
              <a:t>debugging using </a:t>
            </a:r>
            <a:r>
              <a:rPr lang="en-US" dirty="0" err="1" smtClean="0"/>
              <a:t>Vivado</a:t>
            </a:r>
            <a:r>
              <a:rPr lang="en-US" dirty="0" smtClean="0"/>
              <a:t> </a:t>
            </a:r>
            <a:r>
              <a:rPr lang="en-US" dirty="0" smtClean="0"/>
              <a:t>analyzer cores </a:t>
            </a:r>
            <a:endParaRPr lang="en-US" dirty="0"/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Embedded System Tools: Hardware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Eclipse IDE-based Software Development Kit (SDK)</a:t>
            </a:r>
          </a:p>
          <a:p>
            <a:pPr lvl="1"/>
            <a:r>
              <a:rPr lang="en-US" dirty="0" smtClean="0"/>
              <a:t>Board support </a:t>
            </a:r>
            <a:r>
              <a:rPr lang="en-US" dirty="0"/>
              <a:t>p</a:t>
            </a:r>
            <a:r>
              <a:rPr lang="en-US" dirty="0" smtClean="0"/>
              <a:t>ackage creation </a:t>
            </a:r>
          </a:p>
          <a:p>
            <a:pPr lvl="1"/>
            <a:r>
              <a:rPr lang="en-US" dirty="0" smtClean="0"/>
              <a:t>GNU </a:t>
            </a:r>
            <a:r>
              <a:rPr lang="en-US" dirty="0"/>
              <a:t>software development tools</a:t>
            </a:r>
          </a:p>
          <a:p>
            <a:pPr lvl="1"/>
            <a:r>
              <a:rPr lang="en-US" dirty="0"/>
              <a:t>C/C++ compiler for the MicroBlaze and ARM Cortex-A9 processors (gcc)</a:t>
            </a:r>
          </a:p>
          <a:p>
            <a:pPr lvl="1"/>
            <a:r>
              <a:rPr lang="en-US" dirty="0"/>
              <a:t>Debugger for the MicroBlaze and ARM Cortex-A9 processors (</a:t>
            </a:r>
            <a:r>
              <a:rPr lang="en-US" dirty="0" err="1"/>
              <a:t>gdb</a:t>
            </a:r>
            <a:r>
              <a:rPr lang="en-US" dirty="0" smtClean="0"/>
              <a:t>)</a:t>
            </a:r>
          </a:p>
          <a:p>
            <a:pPr lvl="1"/>
            <a:r>
              <a:rPr lang="en-IE" dirty="0" smtClean="0"/>
              <a:t>TCF framework – multicore debug</a:t>
            </a:r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Board </a:t>
            </a:r>
            <a:r>
              <a:rPr lang="en-US" dirty="0">
                <a:solidFill>
                  <a:schemeClr val="tx1"/>
                </a:solidFill>
              </a:rPr>
              <a:t>support packages (BSPs)</a:t>
            </a:r>
          </a:p>
          <a:p>
            <a:pPr lvl="1"/>
            <a:r>
              <a:rPr lang="en-US" dirty="0"/>
              <a:t>Stand-alone BSP</a:t>
            </a:r>
          </a:p>
          <a:p>
            <a:pPr lvl="2"/>
            <a:r>
              <a:rPr lang="en-US" dirty="0"/>
              <a:t>Free basic device drivers and utilities from Xilinx</a:t>
            </a:r>
          </a:p>
          <a:p>
            <a:pPr lvl="2"/>
            <a:r>
              <a:rPr lang="en-US" dirty="0"/>
              <a:t>NOT an </a:t>
            </a:r>
            <a:r>
              <a:rPr lang="en-US" dirty="0" smtClean="0"/>
              <a:t>RTOS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Embedded System Tools: Software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c:\temp\SNAGHTML6bc36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022" y="1308902"/>
            <a:ext cx="7221769" cy="5126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Customizable panels</a:t>
            </a:r>
          </a:p>
          <a:p>
            <a:endParaRPr lang="en-IE" dirty="0"/>
          </a:p>
          <a:p>
            <a:r>
              <a:rPr lang="en-IE" dirty="0" smtClean="0"/>
              <a:t>A: Project Management</a:t>
            </a:r>
          </a:p>
          <a:p>
            <a:r>
              <a:rPr lang="en-IE" dirty="0" smtClean="0"/>
              <a:t>B: IP Integrator</a:t>
            </a:r>
          </a:p>
          <a:p>
            <a:r>
              <a:rPr lang="en-IE" dirty="0" smtClean="0"/>
              <a:t>C: FPGA Flow</a:t>
            </a:r>
          </a:p>
          <a:p>
            <a:r>
              <a:rPr lang="en-IE" dirty="0" smtClean="0"/>
              <a:t>D: Layout Selection</a:t>
            </a:r>
          </a:p>
          <a:p>
            <a:r>
              <a:rPr lang="en-IE" dirty="0" smtClean="0"/>
              <a:t>E: Project view/Preview Panel</a:t>
            </a:r>
          </a:p>
          <a:p>
            <a:r>
              <a:rPr lang="en-IE" dirty="0" smtClean="0"/>
              <a:t>F: Console, Messages, Logs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Vivado</a:t>
            </a:r>
            <a:r>
              <a:rPr lang="en-IE" dirty="0" smtClean="0"/>
              <a:t> View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428844" y="2248377"/>
            <a:ext cx="434340" cy="371475"/>
            <a:chOff x="628650" y="4543425"/>
            <a:chExt cx="434340" cy="371475"/>
          </a:xfrm>
        </p:grpSpPr>
        <p:sp>
          <p:nvSpPr>
            <p:cNvPr id="8" name="Oval 7"/>
            <p:cNvSpPr/>
            <p:nvPr/>
          </p:nvSpPr>
          <p:spPr bwMode="auto">
            <a:xfrm>
              <a:off x="628650" y="4552950"/>
              <a:ext cx="434340" cy="3619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78677" y="4543425"/>
              <a:ext cx="3513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A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428844" y="2859541"/>
            <a:ext cx="434340" cy="371475"/>
            <a:chOff x="628650" y="4543425"/>
            <a:chExt cx="434340" cy="371475"/>
          </a:xfrm>
        </p:grpSpPr>
        <p:sp>
          <p:nvSpPr>
            <p:cNvPr id="11" name="Oval 10"/>
            <p:cNvSpPr/>
            <p:nvPr/>
          </p:nvSpPr>
          <p:spPr bwMode="auto">
            <a:xfrm>
              <a:off x="628650" y="4552950"/>
              <a:ext cx="434340" cy="3619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8677" y="4543425"/>
              <a:ext cx="3513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B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428844" y="4039281"/>
            <a:ext cx="434340" cy="371475"/>
            <a:chOff x="628650" y="4543425"/>
            <a:chExt cx="434340" cy="371475"/>
          </a:xfrm>
        </p:grpSpPr>
        <p:sp>
          <p:nvSpPr>
            <p:cNvPr id="14" name="Oval 13"/>
            <p:cNvSpPr/>
            <p:nvPr/>
          </p:nvSpPr>
          <p:spPr bwMode="auto">
            <a:xfrm>
              <a:off x="628650" y="4552950"/>
              <a:ext cx="434340" cy="3619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78677" y="4543425"/>
              <a:ext cx="3513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C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609695" y="1279539"/>
            <a:ext cx="434340" cy="371475"/>
            <a:chOff x="628650" y="4543425"/>
            <a:chExt cx="434340" cy="371475"/>
          </a:xfrm>
        </p:grpSpPr>
        <p:sp>
          <p:nvSpPr>
            <p:cNvPr id="17" name="Oval 16"/>
            <p:cNvSpPr/>
            <p:nvPr/>
          </p:nvSpPr>
          <p:spPr bwMode="auto">
            <a:xfrm>
              <a:off x="628650" y="4552950"/>
              <a:ext cx="434340" cy="3619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8677" y="4543425"/>
              <a:ext cx="35137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D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950919" y="3050041"/>
            <a:ext cx="434340" cy="371475"/>
            <a:chOff x="628650" y="4543425"/>
            <a:chExt cx="434340" cy="371475"/>
          </a:xfrm>
        </p:grpSpPr>
        <p:sp>
          <p:nvSpPr>
            <p:cNvPr id="21" name="Oval 20"/>
            <p:cNvSpPr/>
            <p:nvPr/>
          </p:nvSpPr>
          <p:spPr bwMode="auto">
            <a:xfrm>
              <a:off x="628650" y="4552950"/>
              <a:ext cx="434340" cy="3619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85089" y="4543425"/>
              <a:ext cx="33855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IE" b="1" dirty="0" smtClean="0">
                  <a:solidFill>
                    <a:srgbClr val="0070C0"/>
                  </a:solidFill>
                </a:rPr>
                <a:t>E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635351" y="5411562"/>
            <a:ext cx="434340" cy="371475"/>
            <a:chOff x="628650" y="4543425"/>
            <a:chExt cx="434340" cy="371475"/>
          </a:xfrm>
        </p:grpSpPr>
        <p:sp>
          <p:nvSpPr>
            <p:cNvPr id="24" name="Oval 23"/>
            <p:cNvSpPr/>
            <p:nvPr/>
          </p:nvSpPr>
          <p:spPr bwMode="auto">
            <a:xfrm>
              <a:off x="628650" y="4552950"/>
              <a:ext cx="434340" cy="36195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91501" y="4543425"/>
              <a:ext cx="32573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70C0"/>
                  </a:solidFill>
                </a:rPr>
                <a:t>F</a:t>
              </a:r>
              <a:endParaRPr lang="en-US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Creating Processor System 24- </a:t>
            </a:r>
            <a:fld id="{060BD193-E118-4B16-863C-C8C12C675E3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012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747654C-B272-4B15-B46C-BB332E6C5466}">
  <ds:schemaRefs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D46A7F71-384C-4B0A-B6CB-1869FF28952A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4542</TotalTime>
  <Words>2744</Words>
  <Application>Microsoft Office PowerPoint</Application>
  <PresentationFormat>Custom</PresentationFormat>
  <Paragraphs>547</Paragraphs>
  <Slides>37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6" baseType="lpstr">
      <vt:lpstr>SimSun</vt:lpstr>
      <vt:lpstr>SimSun</vt:lpstr>
      <vt:lpstr>Arial</vt:lpstr>
      <vt:lpstr>Calibri</vt:lpstr>
      <vt:lpstr>Consolas</vt:lpstr>
      <vt:lpstr>Courier New</vt:lpstr>
      <vt:lpstr>Times New Roman</vt:lpstr>
      <vt:lpstr>Wingdings</vt:lpstr>
      <vt:lpstr>Xilinx_All_Programmable_Template</vt:lpstr>
      <vt:lpstr>Creating Processor System</vt:lpstr>
      <vt:lpstr>Objectives</vt:lpstr>
      <vt:lpstr>Outline</vt:lpstr>
      <vt:lpstr>Embedded Design Architecture in Zynq</vt:lpstr>
      <vt:lpstr>The PS and the PL</vt:lpstr>
      <vt:lpstr>Vivado</vt:lpstr>
      <vt:lpstr>Embedded System Tools: Hardware</vt:lpstr>
      <vt:lpstr>Embedded System Tools: Software</vt:lpstr>
      <vt:lpstr>Vivado View</vt:lpstr>
      <vt:lpstr>Embedded System Design using Vivado</vt:lpstr>
      <vt:lpstr>Add IP Integrator Block Diagram</vt:lpstr>
      <vt:lpstr>Configuring and Connecting Hardware in IP Integrator </vt:lpstr>
      <vt:lpstr>Exporting to XSDK</vt:lpstr>
      <vt:lpstr>Software Development Flow</vt:lpstr>
      <vt:lpstr>Outline</vt:lpstr>
      <vt:lpstr>Using RESOURCE for external connections</vt:lpstr>
      <vt:lpstr>Port-Level Interfaces</vt:lpstr>
      <vt:lpstr>Interface Modes</vt:lpstr>
      <vt:lpstr>Native AXI Slave Lite Interface</vt:lpstr>
      <vt:lpstr>Controllable Register Maps in AXI4 Lite</vt:lpstr>
      <vt:lpstr>Native AXI4 Master</vt:lpstr>
      <vt:lpstr>Native AXI4 Master : Offset Support</vt:lpstr>
      <vt:lpstr>Native AXI4 Master: Offset=off (default)</vt:lpstr>
      <vt:lpstr>Native AXI4 Master: Offset=direct</vt:lpstr>
      <vt:lpstr>Native AXI4 Master: Offset=slave</vt:lpstr>
      <vt:lpstr>Burst Accesses Inferred for AXI4 Master</vt:lpstr>
      <vt:lpstr>Byte-Enable Accesses on AXI4 Master</vt:lpstr>
      <vt:lpstr>AXI4 Master Interface: Pipeline Support</vt:lpstr>
      <vt:lpstr>AXI4 Port Bundling</vt:lpstr>
      <vt:lpstr>AXI4 Stream Interface: Ease of Use</vt:lpstr>
      <vt:lpstr>Generate the hardware accelerator</vt:lpstr>
      <vt:lpstr>Generated impl Directory</vt:lpstr>
      <vt:lpstr>C Driver API for AXI4-Lite Interface</vt:lpstr>
      <vt:lpstr>Outline</vt:lpstr>
      <vt:lpstr>Embedded System Design using Vivado</vt:lpstr>
      <vt:lpstr>Outline</vt:lpstr>
      <vt:lpstr>Summary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 Patel</cp:lastModifiedBy>
  <cp:revision>362</cp:revision>
  <cp:lastPrinted>2015-01-20T23:04:16Z</cp:lastPrinted>
  <dcterms:created xsi:type="dcterms:W3CDTF">2012-07-11T02:34:09Z</dcterms:created>
  <dcterms:modified xsi:type="dcterms:W3CDTF">2015-12-24T09:37:03Z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2689c8a2-f593-498f-b67b-decc53b08928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  <property fmtid="{D5CDD505-2E9C-101B-9397-08002B2CF9AE}" pid="8" name="XilinxRemoveLegacyFooters">
    <vt:lpwstr>Yes</vt:lpwstr>
  </property>
  <property fmtid="{D5CDD505-2E9C-101B-9397-08002B2CF9AE}" pid="9" name="TITUSCustom1">
    <vt:lpwstr>1</vt:lpwstr>
  </property>
</Properties>
</file>