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0"/>
  </p:notesMasterIdLst>
  <p:handoutMasterIdLst>
    <p:handoutMasterId r:id="rId11"/>
  </p:handoutMasterIdLst>
  <p:sldIdLst>
    <p:sldId id="900" r:id="rId5"/>
    <p:sldId id="960" r:id="rId6"/>
    <p:sldId id="961" r:id="rId7"/>
    <p:sldId id="962" r:id="rId8"/>
    <p:sldId id="963" r:id="rId9"/>
  </p:sldIdLst>
  <p:sldSz cx="12188825" cy="6858000"/>
  <p:notesSz cx="7315200" cy="96012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Xilinx" initials="X" lastIdx="43" clrIdx="0"/>
  <p:cmAuthor id="1" name="Jennifer Lockhart" initials="JL" lastIdx="3" clrIdx="1"/>
  <p:cmAuthor id="2" name="Bielby" initials="T" lastIdx="106" clrIdx="2"/>
  <p:cmAuthor id="3" name="glaser" initials="g" lastIdx="7" clrIdx="3"/>
  <p:cmAuthor id="4" name="Intersil Corporate Template" initials="SV" lastIdx="1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1B800"/>
    <a:srgbClr val="FFFFFF"/>
    <a:srgbClr val="00446A"/>
    <a:srgbClr val="965B8E"/>
    <a:srgbClr val="7B4B88"/>
    <a:srgbClr val="E9EEF1"/>
    <a:srgbClr val="CA1D10"/>
    <a:srgbClr val="E06262"/>
    <a:srgbClr val="CF7373"/>
    <a:srgbClr val="C147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preferSingleView="1">
    <p:restoredLeft sz="5732" autoAdjust="0"/>
    <p:restoredTop sz="95738" autoAdjust="0"/>
  </p:normalViewPr>
  <p:slideViewPr>
    <p:cSldViewPr snapToGrid="0" showGuides="1">
      <p:cViewPr>
        <p:scale>
          <a:sx n="60" d="100"/>
          <a:sy n="60" d="100"/>
        </p:scale>
        <p:origin x="-2179" y="-634"/>
      </p:cViewPr>
      <p:guideLst>
        <p:guide orient="horz" pos="2160"/>
        <p:guide orient="horz" pos="836"/>
        <p:guide pos="7306"/>
        <p:guide pos="384"/>
        <p:guide pos="3840"/>
      </p:guideLst>
    </p:cSldViewPr>
  </p:slideViewPr>
  <p:outlineViewPr>
    <p:cViewPr>
      <p:scale>
        <a:sx n="33" d="100"/>
        <a:sy n="33" d="100"/>
      </p:scale>
      <p:origin x="0" y="175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1" d="100"/>
          <a:sy n="61" d="100"/>
        </p:scale>
        <p:origin x="-3130" y="-86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21754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97" tIns="48349" rIns="96697" bIns="48349" numCol="1" anchor="t" anchorCtr="0" compatLnSpc="1">
            <a:prstTxWarp prst="textNoShape">
              <a:avLst/>
            </a:prstTxWarp>
          </a:bodyPr>
          <a:lstStyle>
            <a:lvl1pPr algn="l" defTabSz="967143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7" y="1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97" tIns="48349" rIns="96697" bIns="48349" numCol="1" anchor="t" anchorCtr="0" compatLnSpc="1">
            <a:prstTxWarp prst="textNoShape">
              <a:avLst/>
            </a:prstTxWarp>
          </a:bodyPr>
          <a:lstStyle>
            <a:lvl1pPr algn="r" defTabSz="967143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7200" y="719138"/>
            <a:ext cx="6400800" cy="36020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40" y="4560891"/>
            <a:ext cx="5851525" cy="4319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97" tIns="48349" rIns="96697" bIns="4834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120191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97" tIns="48349" rIns="96697" bIns="48349" numCol="1" anchor="b" anchorCtr="0" compatLnSpc="1">
            <a:prstTxWarp prst="textNoShape">
              <a:avLst/>
            </a:prstTxWarp>
          </a:bodyPr>
          <a:lstStyle>
            <a:lvl1pPr algn="l" defTabSz="967143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3669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18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8925" y="558800"/>
            <a:ext cx="6745288" cy="3795713"/>
          </a:xfrm>
          <a:ln/>
        </p:spPr>
      </p:sp>
      <p:sp>
        <p:nvSpPr>
          <p:cNvPr id="62467" name="Rectangle 19"/>
          <p:cNvSpPr>
            <a:spLocks noGrp="1" noChangeArrowheads="1"/>
          </p:cNvSpPr>
          <p:nvPr>
            <p:ph type="body" idx="1"/>
          </p:nvPr>
        </p:nvSpPr>
        <p:spPr>
          <a:xfrm>
            <a:off x="1143001" y="4983163"/>
            <a:ext cx="5033963" cy="3668712"/>
          </a:xfrm>
          <a:noFill/>
          <a:ln/>
        </p:spPr>
        <p:txBody>
          <a:bodyPr lIns="98464" tIns="49232" rIns="98464" bIns="49232"/>
          <a:lstStyle/>
          <a:p>
            <a:endParaRPr lang="zh-CN" alt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Documents and Settings\Jennifer Lockhart\Desktop\Picture2 copy.jpg"/>
          <p:cNvPicPr>
            <a:picLocks noChangeArrowheads="1"/>
          </p:cNvPicPr>
          <p:nvPr userDrawn="1"/>
        </p:nvPicPr>
        <p:blipFill>
          <a:blip r:embed="rId2"/>
          <a:srcRect t="24879"/>
          <a:stretch>
            <a:fillRect/>
          </a:stretch>
        </p:blipFill>
        <p:spPr bwMode="auto">
          <a:xfrm>
            <a:off x="-7940" y="0"/>
            <a:ext cx="12196768" cy="6876288"/>
          </a:xfrm>
          <a:prstGeom prst="rect">
            <a:avLst/>
          </a:prstGeom>
          <a:noFill/>
        </p:spPr>
      </p:pic>
      <p:sp>
        <p:nvSpPr>
          <p:cNvPr id="19462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1986" y="5535656"/>
            <a:ext cx="6627674" cy="6762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8000"/>
              <a:buFont typeface="Wingdings" pitchFamily="2" charset="2"/>
              <a:buNone/>
              <a:defRPr lang="en-US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9467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167284" y="3660819"/>
            <a:ext cx="7099835" cy="111442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800" b="1" dirty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All_Programmable_Lock_up.jpg"/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77433" y="1068534"/>
            <a:ext cx="4340321" cy="1307592"/>
          </a:xfrm>
          <a:prstGeom prst="rect">
            <a:avLst/>
          </a:prstGeom>
        </p:spPr>
      </p:pic>
      <p:sp>
        <p:nvSpPr>
          <p:cNvPr id="9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4164515" y="6579165"/>
            <a:ext cx="3859795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© Copyright 2015 Xilinx</a:t>
            </a:r>
            <a:endParaRPr lang="en-US" dirty="0"/>
          </a:p>
        </p:txBody>
      </p:sp>
      <p:sp>
        <p:nvSpPr>
          <p:cNvPr id="7" name="Rectangle 11"/>
          <p:cNvSpPr txBox="1">
            <a:spLocks noGrp="1" noChangeArrowheads="1"/>
          </p:cNvSpPr>
          <p:nvPr userDrawn="1"/>
        </p:nvSpPr>
        <p:spPr bwMode="auto">
          <a:xfrm>
            <a:off x="325552" y="6621633"/>
            <a:ext cx="4440237" cy="2301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 sz="1000" dirty="0">
                <a:solidFill>
                  <a:schemeClr val="bg2"/>
                </a:solidFill>
                <a:latin typeface="+mj-lt"/>
              </a:rPr>
              <a:t>This material exempt per Department of Commerce license exception TSU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" y="1600201"/>
            <a:ext cx="10975336" cy="4268337"/>
          </a:xfrm>
        </p:spPr>
        <p:txBody>
          <a:bodyPr/>
          <a:lstStyle>
            <a:lvl1pPr marL="228600" indent="-228600"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8000"/>
              <a:buFont typeface="Wingdings" pitchFamily="2" charset="2"/>
              <a:buBlip>
                <a:blip r:embed="rId2"/>
              </a:buBlip>
              <a:defRPr lang="en-US" sz="2000" b="1" dirty="0" smtClean="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09441" y="6577184"/>
            <a:ext cx="1265462" cy="24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en-US" sz="800" kern="1200" smtClean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Lab4 Intro 24a- </a:t>
            </a:r>
            <a:fld id="{060BD193-E118-4B16-863C-C8C12C675E3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09441" y="209550"/>
            <a:ext cx="10969943" cy="1143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8000"/>
              </a:lnSpc>
              <a:defRPr lang="en-US" sz="2800" b="1" dirty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4164515" y="6579165"/>
            <a:ext cx="3859795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 bwMode="auto">
          <a:xfrm>
            <a:off x="0" y="0"/>
            <a:ext cx="12188825" cy="1238250"/>
          </a:xfrm>
          <a:prstGeom prst="rect">
            <a:avLst/>
          </a:prstGeom>
          <a:solidFill>
            <a:schemeClr val="bg1"/>
          </a:solidFill>
          <a:ln w="762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 smtClean="0">
              <a:solidFill>
                <a:srgbClr val="000000"/>
              </a:solidFill>
            </a:endParaRPr>
          </a:p>
        </p:txBody>
      </p:sp>
      <p:grpSp>
        <p:nvGrpSpPr>
          <p:cNvPr id="9" name="Group 8"/>
          <p:cNvGrpSpPr/>
          <p:nvPr userDrawn="1"/>
        </p:nvGrpSpPr>
        <p:grpSpPr>
          <a:xfrm>
            <a:off x="0" y="170"/>
            <a:ext cx="12188825" cy="200025"/>
            <a:chOff x="0" y="-1"/>
            <a:chExt cx="9144000" cy="200025"/>
          </a:xfrm>
        </p:grpSpPr>
        <p:sp>
          <p:nvSpPr>
            <p:cNvPr id="10" name="Rectangle 9"/>
            <p:cNvSpPr/>
            <p:nvPr userDrawn="1"/>
          </p:nvSpPr>
          <p:spPr bwMode="auto">
            <a:xfrm>
              <a:off x="0" y="-1"/>
              <a:ext cx="9144000" cy="200025"/>
            </a:xfrm>
            <a:prstGeom prst="rect">
              <a:avLst/>
            </a:prstGeom>
            <a:solidFill>
              <a:schemeClr val="bg2"/>
            </a:solidFill>
            <a:ln w="762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 smtClean="0">
                <a:solidFill>
                  <a:srgbClr val="000000"/>
                </a:solidFill>
              </a:endParaRPr>
            </a:p>
          </p:txBody>
        </p:sp>
        <p:pic>
          <p:nvPicPr>
            <p:cNvPr id="11" name="Picture 17" descr="Red Header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invGray">
            <a:xfrm>
              <a:off x="7658100" y="0"/>
              <a:ext cx="1485900" cy="194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09441" y="209550"/>
            <a:ext cx="10969943" cy="1143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2800" b="1" dirty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09441" y="6577184"/>
            <a:ext cx="1234726" cy="24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en-US" sz="800" kern="1200" smtClean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Lab4 Intro 24a- </a:t>
            </a:r>
            <a:fld id="{060BD193-E118-4B16-863C-C8C12C675E3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4164515" y="6579165"/>
            <a:ext cx="3859795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6"/>
            <a:ext cx="5078677" cy="452596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lang="en-US" sz="2000" b="1" dirty="0" smtClean="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lang="en-US" sz="1800" b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lang="en-US" sz="1600" b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lang="en-US" sz="1600" b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lang="en-US" sz="1600" b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62951" y="1600206"/>
            <a:ext cx="5135478" cy="452596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lang="en-US" sz="2000" b="1" smtClean="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lang="en-US" sz="1800" b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lang="en-US" sz="1600" b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lang="en-US" sz="1600" b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lang="en-US" sz="16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09441" y="6577184"/>
            <a:ext cx="1342304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Lab4 Intro 24a- </a:t>
            </a:r>
            <a:fld id="{99D29FBF-A473-46DA-BC14-675AC1C8F9A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4164515" y="6579165"/>
            <a:ext cx="3859795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09442" y="6577184"/>
            <a:ext cx="1250094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Lab4 Intro 24a- </a:t>
            </a:r>
            <a:fld id="{48005198-8FB0-4BE5-A5FF-99FA6973717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4164515" y="6579165"/>
            <a:ext cx="3859795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3" descr="Red Header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88825" cy="119538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609441" y="6347951"/>
            <a:ext cx="1117309" cy="24447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11- </a:t>
            </a:r>
            <a:fld id="{0E88F696-905B-490D-9D4B-03324367559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4164515" y="6351588"/>
            <a:ext cx="385979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1pPr>
          </a:lstStyle>
          <a:p>
            <a:pPr>
              <a:defRPr/>
            </a:pPr>
            <a:r>
              <a:rPr lang="en-US" altLang="zh-CN" dirty="0" smtClean="0"/>
              <a:t>© Copyright 2015 Xilinx</a:t>
            </a:r>
            <a:endParaRPr lang="zh-CN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0" y="170"/>
            <a:ext cx="12188825" cy="200025"/>
            <a:chOff x="0" y="-1"/>
            <a:chExt cx="9144000" cy="200025"/>
          </a:xfrm>
        </p:grpSpPr>
        <p:sp>
          <p:nvSpPr>
            <p:cNvPr id="14" name="Rectangle 13"/>
            <p:cNvSpPr/>
            <p:nvPr userDrawn="1"/>
          </p:nvSpPr>
          <p:spPr bwMode="auto">
            <a:xfrm>
              <a:off x="0" y="-1"/>
              <a:ext cx="9144000" cy="200025"/>
            </a:xfrm>
            <a:prstGeom prst="rect">
              <a:avLst/>
            </a:prstGeom>
            <a:solidFill>
              <a:schemeClr val="bg2"/>
            </a:solidFill>
            <a:ln w="762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 smtClean="0">
                <a:solidFill>
                  <a:srgbClr val="000000"/>
                </a:solidFill>
              </a:endParaRPr>
            </a:p>
          </p:txBody>
        </p:sp>
        <p:pic>
          <p:nvPicPr>
            <p:cNvPr id="15" name="Picture 17" descr="Red Header"/>
            <p:cNvPicPr>
              <a:picLocks noChangeArrowheads="1"/>
            </p:cNvPicPr>
            <p:nvPr userDrawn="1"/>
          </p:nvPicPr>
          <p:blipFill>
            <a:blip r:embed="rId8" cstate="print"/>
            <a:srcRect/>
            <a:stretch>
              <a:fillRect/>
            </a:stretch>
          </p:blipFill>
          <p:spPr bwMode="invGray">
            <a:xfrm>
              <a:off x="8043576" y="0"/>
              <a:ext cx="1100424" cy="194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051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609441" y="209550"/>
            <a:ext cx="1096994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2052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441" y="1600201"/>
            <a:ext cx="10964549" cy="426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0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09441" y="6580543"/>
            <a:ext cx="1265462" cy="24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en-US" sz="800" kern="1200" smtClean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Lab4 Intro 24a- </a:t>
            </a:r>
            <a:fld id="{060BD193-E118-4B16-863C-C8C12C675E3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6" name="Picture 15" descr="All_Programmable_Text_FINAL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914003" y="6624147"/>
            <a:ext cx="3108959" cy="157267"/>
          </a:xfrm>
          <a:prstGeom prst="rect">
            <a:avLst/>
          </a:prstGeom>
        </p:spPr>
      </p:pic>
      <p:sp>
        <p:nvSpPr>
          <p:cNvPr id="17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4164515" y="6579165"/>
            <a:ext cx="3859795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05" r:id="rId2"/>
    <p:sldLayoutId id="2147483948" r:id="rId3"/>
    <p:sldLayoutId id="2147483907" r:id="rId4"/>
    <p:sldLayoutId id="2147483910" r:id="rId5"/>
    <p:sldLayoutId id="2147483950" r:id="rId6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lnSpc>
          <a:spcPct val="98000"/>
        </a:lnSpc>
        <a:spcBef>
          <a:spcPct val="0"/>
        </a:spcBef>
        <a:spcAft>
          <a:spcPct val="0"/>
        </a:spcAft>
        <a:defRPr lang="en-US" sz="2800" b="1" dirty="0" smtClean="0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11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2pPr>
      <a:lvl3pPr algn="l" rtl="0" eaLnBrk="1" fontAlgn="base" hangingPunct="1">
        <a:lnSpc>
          <a:spcPct val="11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3pPr>
      <a:lvl4pPr algn="l" rtl="0" eaLnBrk="1" fontAlgn="base" hangingPunct="1">
        <a:lnSpc>
          <a:spcPct val="11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4pPr>
      <a:lvl5pPr algn="l" rtl="0" eaLnBrk="1" fontAlgn="base" hangingPunct="1">
        <a:lnSpc>
          <a:spcPct val="11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lnSpc>
          <a:spcPct val="11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lnSpc>
          <a:spcPct val="11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lnSpc>
          <a:spcPct val="11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lnSpc>
          <a:spcPct val="11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9pPr>
    </p:titleStyle>
    <p:bodyStyle>
      <a:lvl1pPr marL="228600" indent="-22860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chemeClr val="tx2"/>
        </a:buClr>
        <a:buSzPct val="88000"/>
        <a:buFont typeface="Wingdings" pitchFamily="2" charset="2"/>
        <a:buBlip>
          <a:blip r:embed="rId10"/>
        </a:buBlip>
        <a:defRPr lang="en-US" sz="2000" b="1" dirty="0" smtClean="0">
          <a:solidFill>
            <a:schemeClr val="accent4"/>
          </a:solidFill>
          <a:latin typeface="+mn-lt"/>
          <a:ea typeface="+mn-ea"/>
          <a:cs typeface="+mn-cs"/>
        </a:defRPr>
      </a:lvl1pPr>
      <a:lvl2pPr marL="571500" indent="-22860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chemeClr val="tx1"/>
        </a:buClr>
        <a:buChar char="–"/>
        <a:defRPr lang="en-US" sz="1800" b="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855663" indent="-169863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chemeClr val="tx1"/>
        </a:buClr>
        <a:buChar char="•"/>
        <a:defRPr lang="en-US" sz="1600" b="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1546225" indent="-174625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lang="en-US" sz="1600" b="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2003425" indent="-174625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chemeClr val="tx1"/>
        </a:buClr>
        <a:buChar char="»"/>
        <a:defRPr lang="en-US" sz="1600" b="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2460625" indent="-174625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6pPr>
      <a:lvl7pPr marL="2917825" indent="-174625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7pPr>
      <a:lvl8pPr marL="3375025" indent="-174625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8pPr>
      <a:lvl9pPr marL="3832225" indent="-174625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US" dirty="0" err="1" smtClean="0"/>
              <a:t>Vivado</a:t>
            </a:r>
            <a:r>
              <a:rPr lang="en-US" dirty="0" smtClean="0"/>
              <a:t> HLS 2014.4 Version</a:t>
            </a:r>
          </a:p>
        </p:txBody>
      </p:sp>
      <p:sp>
        <p:nvSpPr>
          <p:cNvPr id="4099" name="Rectangle 15"/>
          <p:cNvSpPr>
            <a:spLocks noGrp="1" noChangeArrowheads="1"/>
          </p:cNvSpPr>
          <p:nvPr>
            <p:ph type="ctrTitle" sz="quarter"/>
          </p:nvPr>
        </p:nvSpPr>
        <p:spPr/>
        <p:txBody>
          <a:bodyPr/>
          <a:lstStyle/>
          <a:p>
            <a:pPr algn="l"/>
            <a:r>
              <a:rPr lang="en-US" altLang="zh-CN" dirty="0" smtClean="0">
                <a:ea typeface="SimSun" pitchFamily="2" charset="-122"/>
              </a:rPr>
              <a:t>Lab4 Intro</a:t>
            </a:r>
            <a:br>
              <a:rPr lang="en-US" altLang="zh-CN" dirty="0" smtClean="0">
                <a:ea typeface="SimSun" pitchFamily="2" charset="-122"/>
              </a:rPr>
            </a:br>
            <a:r>
              <a:rPr lang="en-US" altLang="zh-CN" dirty="0" smtClean="0">
                <a:ea typeface="SimSun" pitchFamily="2" charset="-122"/>
              </a:rPr>
              <a:t>Creating a Processor System</a:t>
            </a: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ts val="2200"/>
              </a:lnSpc>
              <a:tabLst>
                <a:tab pos="228600" algn="l"/>
              </a:tabLst>
            </a:pPr>
            <a:r>
              <a:rPr lang="en-US" altLang="zh-CN" dirty="0">
                <a:solidFill>
                  <a:schemeClr val="tx1"/>
                </a:solidFill>
                <a:cs typeface="Arial" pitchFamily="34" charset="0"/>
              </a:rPr>
              <a:t>After completing this </a:t>
            </a:r>
            <a:r>
              <a:rPr lang="en-US" altLang="zh-CN" dirty="0" smtClean="0">
                <a:solidFill>
                  <a:schemeClr val="tx1"/>
                </a:solidFill>
                <a:cs typeface="Arial" pitchFamily="34" charset="0"/>
              </a:rPr>
              <a:t>lab, </a:t>
            </a:r>
            <a:r>
              <a:rPr lang="en-US" altLang="zh-CN" dirty="0">
                <a:solidFill>
                  <a:schemeClr val="tx1"/>
                </a:solidFill>
                <a:cs typeface="Arial" pitchFamily="34" charset="0"/>
              </a:rPr>
              <a:t>you will be able to:</a:t>
            </a:r>
          </a:p>
          <a:p>
            <a:pPr>
              <a:lnSpc>
                <a:spcPts val="1000"/>
              </a:lnSpc>
              <a:buNone/>
            </a:pPr>
            <a:endParaRPr lang="en-US" altLang="zh-CN" dirty="0">
              <a:solidFill>
                <a:schemeClr val="tx1"/>
              </a:solidFill>
            </a:endParaRPr>
          </a:p>
          <a:p>
            <a:pPr lvl="1"/>
            <a:r>
              <a:rPr lang="en-US" dirty="0"/>
              <a:t>Understand the steps and directives involved in creating </a:t>
            </a:r>
            <a:r>
              <a:rPr lang="en-US" dirty="0" smtClean="0"/>
              <a:t>an </a:t>
            </a:r>
            <a:r>
              <a:rPr lang="en-US" dirty="0" err="1" smtClean="0"/>
              <a:t>s_axilite</a:t>
            </a:r>
            <a:r>
              <a:rPr lang="en-US" dirty="0" smtClean="0"/>
              <a:t> IP-XACT hardware accelerator </a:t>
            </a:r>
            <a:r>
              <a:rPr lang="en-US" dirty="0"/>
              <a:t>from a synthesized design in Vivado HLS</a:t>
            </a:r>
          </a:p>
          <a:p>
            <a:pPr lvl="1"/>
            <a:r>
              <a:rPr lang="en-US" dirty="0"/>
              <a:t>Create a processor system using IP Integrator in Vivado</a:t>
            </a:r>
          </a:p>
          <a:p>
            <a:pPr lvl="1"/>
            <a:r>
              <a:rPr lang="en-US" dirty="0"/>
              <a:t>Integrate the generated </a:t>
            </a:r>
            <a:r>
              <a:rPr lang="en-US" dirty="0" err="1"/>
              <a:t>s_axilite</a:t>
            </a:r>
            <a:r>
              <a:rPr lang="en-US" dirty="0"/>
              <a:t> IP-XACT </a:t>
            </a:r>
            <a:r>
              <a:rPr lang="en-US" dirty="0" smtClean="0"/>
              <a:t>hardware accelerator </a:t>
            </a:r>
            <a:r>
              <a:rPr lang="en-US" dirty="0"/>
              <a:t>into the created processor </a:t>
            </a:r>
            <a:r>
              <a:rPr lang="en-US" dirty="0" smtClean="0"/>
              <a:t>system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Lab4 Intro 24a- </a:t>
            </a:r>
            <a:fld id="{060BD193-E118-4B16-863C-C8C12C675E3E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The design consists of a FIR filter to filter a 4 KHz tone added to a CD quality (48 KHz) music. This lab requires you to develop a peripheral core of the designed filter that can be instantiated in a processor system.  The processor system will acquire a stereo music using on-board </a:t>
            </a:r>
            <a:r>
              <a:rPr lang="en-GB" dirty="0" smtClean="0"/>
              <a:t>ADAU1761 CODEC </a:t>
            </a:r>
            <a:r>
              <a:rPr lang="en-GB" dirty="0"/>
              <a:t>chip </a:t>
            </a:r>
            <a:r>
              <a:rPr lang="en-GB" dirty="0" smtClean="0"/>
              <a:t>from </a:t>
            </a:r>
            <a:r>
              <a:rPr lang="en-GB" dirty="0" err="1" smtClean="0"/>
              <a:t>Analog</a:t>
            </a:r>
            <a:r>
              <a:rPr lang="en-GB" dirty="0" smtClean="0"/>
              <a:t> Devices and I</a:t>
            </a:r>
            <a:r>
              <a:rPr lang="en-GB" baseline="30000" dirty="0" smtClean="0"/>
              <a:t>2</a:t>
            </a:r>
            <a:r>
              <a:rPr lang="en-GB" dirty="0" smtClean="0"/>
              <a:t>S controller</a:t>
            </a:r>
            <a:r>
              <a:rPr lang="en-GB" dirty="0"/>
              <a:t>, process (</a:t>
            </a:r>
            <a:r>
              <a:rPr lang="en-GB" dirty="0" err="1"/>
              <a:t>bandstop</a:t>
            </a:r>
            <a:r>
              <a:rPr lang="en-GB" dirty="0"/>
              <a:t> filter) it through the designed filter, and output back to the speaker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Lab4 Intro 24a- </a:t>
            </a:r>
            <a:fld id="{0E88F696-905B-490D-9D4B-033243675593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Design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© Copyright 2015 Xilinx</a:t>
            </a:r>
            <a:endParaRPr lang="zh-CN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ontent Placeholder 2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>
                <a:ea typeface="SimSun" pitchFamily="2" charset="-122"/>
              </a:rPr>
              <a:t>Create a </a:t>
            </a:r>
            <a:r>
              <a:rPr lang="en-US" altLang="zh-CN" dirty="0" err="1" smtClean="0">
                <a:ea typeface="SimSun" pitchFamily="2" charset="-122"/>
              </a:rPr>
              <a:t>Vivado</a:t>
            </a:r>
            <a:r>
              <a:rPr lang="en-US" altLang="zh-CN" dirty="0" smtClean="0">
                <a:ea typeface="SimSun" pitchFamily="2" charset="-122"/>
              </a:rPr>
              <a:t> HLS </a:t>
            </a:r>
            <a:r>
              <a:rPr lang="en-US" altLang="zh-CN" dirty="0">
                <a:ea typeface="SimSun" pitchFamily="2" charset="-122"/>
              </a:rPr>
              <a:t>project </a:t>
            </a:r>
            <a:r>
              <a:rPr lang="en-US" altLang="zh-CN" dirty="0" smtClean="0">
                <a:ea typeface="SimSun" pitchFamily="2" charset="-122"/>
              </a:rPr>
              <a:t>for the FIR </a:t>
            </a:r>
            <a:r>
              <a:rPr lang="en-US" altLang="zh-CN" dirty="0">
                <a:ea typeface="SimSun" pitchFamily="2" charset="-122"/>
              </a:rPr>
              <a:t>filter</a:t>
            </a:r>
          </a:p>
          <a:p>
            <a:r>
              <a:rPr lang="en-US" altLang="zh-CN" dirty="0">
                <a:ea typeface="SimSun" pitchFamily="2" charset="-122"/>
              </a:rPr>
              <a:t>Run simulation and verify functionality</a:t>
            </a:r>
          </a:p>
          <a:p>
            <a:r>
              <a:rPr lang="en-US" altLang="zh-CN" dirty="0" smtClean="0">
                <a:ea typeface="SimSun" pitchFamily="2" charset="-122"/>
              </a:rPr>
              <a:t>Synthesize the design</a:t>
            </a:r>
            <a:endParaRPr lang="en-US" altLang="zh-CN" dirty="0">
              <a:ea typeface="SimSun" pitchFamily="2" charset="-122"/>
            </a:endParaRPr>
          </a:p>
          <a:p>
            <a:r>
              <a:rPr lang="en-US" altLang="zh-CN" dirty="0" smtClean="0">
                <a:ea typeface="SimSun" pitchFamily="2" charset="-122"/>
              </a:rPr>
              <a:t>Run RTL/C Co-simulation</a:t>
            </a:r>
          </a:p>
          <a:p>
            <a:r>
              <a:rPr lang="en-US" altLang="zh-CN" dirty="0" smtClean="0">
                <a:ea typeface="SimSun" pitchFamily="2" charset="-122"/>
              </a:rPr>
              <a:t>Setup IP-XACT hardware accelerator</a:t>
            </a:r>
          </a:p>
          <a:p>
            <a:r>
              <a:rPr lang="en-US" altLang="zh-CN" dirty="0" smtClean="0">
                <a:ea typeface="SimSun" pitchFamily="2" charset="-122"/>
              </a:rPr>
              <a:t>Generate the IP-XACT hardware accelerator</a:t>
            </a:r>
          </a:p>
          <a:p>
            <a:r>
              <a:rPr lang="en-US" altLang="zh-CN" dirty="0" smtClean="0">
                <a:ea typeface="SimSun" pitchFamily="2" charset="-122"/>
              </a:rPr>
              <a:t>Create </a:t>
            </a:r>
            <a:r>
              <a:rPr lang="en-US" altLang="zh-CN" dirty="0">
                <a:ea typeface="SimSun" pitchFamily="2" charset="-122"/>
              </a:rPr>
              <a:t>a </a:t>
            </a:r>
            <a:r>
              <a:rPr lang="en-US" altLang="zh-CN" dirty="0" err="1" smtClean="0">
                <a:ea typeface="SimSun" pitchFamily="2" charset="-122"/>
              </a:rPr>
              <a:t>Vivado</a:t>
            </a:r>
            <a:r>
              <a:rPr lang="en-US" altLang="zh-CN" dirty="0" smtClean="0">
                <a:ea typeface="SimSun" pitchFamily="2" charset="-122"/>
              </a:rPr>
              <a:t> project</a:t>
            </a:r>
            <a:endParaRPr lang="en-US" altLang="zh-CN" dirty="0">
              <a:ea typeface="SimSun" pitchFamily="2" charset="-122"/>
            </a:endParaRPr>
          </a:p>
          <a:p>
            <a:r>
              <a:rPr lang="en-US" altLang="zh-CN" dirty="0" smtClean="0">
                <a:ea typeface="SimSun" pitchFamily="2" charset="-122"/>
              </a:rPr>
              <a:t>Generate </a:t>
            </a:r>
            <a:r>
              <a:rPr lang="en-US" altLang="zh-CN" dirty="0" err="1">
                <a:ea typeface="SimSun" pitchFamily="2" charset="-122"/>
              </a:rPr>
              <a:t>bitstream</a:t>
            </a:r>
            <a:r>
              <a:rPr lang="en-US" altLang="zh-CN" dirty="0">
                <a:ea typeface="SimSun" pitchFamily="2" charset="-122"/>
              </a:rPr>
              <a:t> and export to SDK</a:t>
            </a:r>
          </a:p>
          <a:p>
            <a:r>
              <a:rPr lang="en-US" altLang="zh-CN" dirty="0">
                <a:ea typeface="SimSun" pitchFamily="2" charset="-122"/>
              </a:rPr>
              <a:t>Generate an application</a:t>
            </a:r>
          </a:p>
          <a:p>
            <a:r>
              <a:rPr lang="en-US" altLang="zh-CN" dirty="0">
                <a:ea typeface="SimSun" pitchFamily="2" charset="-122"/>
              </a:rPr>
              <a:t>Verify in hardware</a:t>
            </a:r>
            <a:endParaRPr lang="en-US" dirty="0"/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Lab4 Intro 24a- </a:t>
            </a:r>
            <a:fld id="{0E88F696-905B-490D-9D4B-033243675593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Procedure</a:t>
            </a:r>
            <a:endParaRPr lang="en-US" dirty="0"/>
          </a:p>
        </p:txBody>
      </p:sp>
      <p:sp>
        <p:nvSpPr>
          <p:cNvPr id="27" name="Footer Placeholder 2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© Copyright 2015 Xilinx</a:t>
            </a:r>
            <a:endParaRPr lang="zh-CN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/>
              <a:t>In this lab, you added </a:t>
            </a:r>
            <a:r>
              <a:rPr lang="en-US" dirty="0" smtClean="0"/>
              <a:t>RESOURCE </a:t>
            </a:r>
            <a:r>
              <a:rPr lang="en-US" dirty="0"/>
              <a:t>directive to create </a:t>
            </a:r>
            <a:r>
              <a:rPr lang="en-US" dirty="0" smtClean="0"/>
              <a:t>an </a:t>
            </a:r>
            <a:r>
              <a:rPr lang="en-US" dirty="0" err="1"/>
              <a:t>s_axilite</a:t>
            </a:r>
            <a:r>
              <a:rPr lang="en-US" dirty="0"/>
              <a:t> IP-XACT </a:t>
            </a:r>
            <a:r>
              <a:rPr lang="en-US" dirty="0" smtClean="0"/>
              <a:t>hardware accelerator.  </a:t>
            </a:r>
            <a:r>
              <a:rPr lang="en-US" dirty="0"/>
              <a:t>You generated the </a:t>
            </a:r>
            <a:r>
              <a:rPr lang="en-US" dirty="0" err="1"/>
              <a:t>s_axilite</a:t>
            </a:r>
            <a:r>
              <a:rPr lang="en-US" dirty="0"/>
              <a:t> IP-XACT </a:t>
            </a:r>
            <a:r>
              <a:rPr lang="en-US" dirty="0" smtClean="0"/>
              <a:t>hardware accelerator. You </a:t>
            </a:r>
            <a:r>
              <a:rPr lang="en-US" dirty="0"/>
              <a:t>then created a processor system using </a:t>
            </a:r>
            <a:r>
              <a:rPr lang="en-US" dirty="0" smtClean="0"/>
              <a:t>IP Integrator, </a:t>
            </a:r>
            <a:r>
              <a:rPr lang="en-US" dirty="0"/>
              <a:t>integrated the generated </a:t>
            </a:r>
            <a:r>
              <a:rPr lang="en-US" dirty="0" err="1" smtClean="0"/>
              <a:t>ip</a:t>
            </a:r>
            <a:r>
              <a:rPr lang="en-US" dirty="0" smtClean="0"/>
              <a:t> core</a:t>
            </a:r>
            <a:r>
              <a:rPr lang="en-US" dirty="0"/>
              <a:t>, and tested the system with the provided application</a:t>
            </a:r>
            <a:endParaRPr lang="en-US" sz="1800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Lab4 Intro 24a- </a:t>
            </a:r>
            <a:fld id="{0E88F696-905B-490D-9D4B-033243675593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© Copyright 2015 Xilinx</a:t>
            </a:r>
            <a:endParaRPr lang="zh-CN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Xilinx_All_Programmable_Template">
  <a:themeElements>
    <a:clrScheme name="Custom 34">
      <a:dk1>
        <a:srgbClr val="000000"/>
      </a:dk1>
      <a:lt1>
        <a:srgbClr val="FFFFFF"/>
      </a:lt1>
      <a:dk2>
        <a:srgbClr val="EC891D"/>
      </a:dk2>
      <a:lt2>
        <a:srgbClr val="EE3424"/>
      </a:lt2>
      <a:accent1>
        <a:srgbClr val="008CA8"/>
      </a:accent1>
      <a:accent2>
        <a:srgbClr val="B20838"/>
      </a:accent2>
      <a:accent3>
        <a:srgbClr val="008CA8"/>
      </a:accent3>
      <a:accent4>
        <a:srgbClr val="000000"/>
      </a:accent4>
      <a:accent5>
        <a:srgbClr val="D9DA56"/>
      </a:accent5>
      <a:accent6>
        <a:srgbClr val="8B8D09"/>
      </a:accent6>
      <a:hlink>
        <a:srgbClr val="D9DA56"/>
      </a:hlink>
      <a:folHlink>
        <a:srgbClr val="8B8D09"/>
      </a:folHlink>
    </a:clrScheme>
    <a:fontScheme name="Xilinx Template_ligh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762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ctr" anchorCtr="0" compatLnSpc="1">
        <a:prstTxWarp prst="textNoShape">
          <a:avLst/>
        </a:prstTxWarp>
        <a:noAutofit/>
      </a:bodyPr>
      <a:lstStyle>
        <a:defPPr algn="ctr">
          <a:defRPr dirty="0" smtClean="0">
            <a:solidFill>
              <a:srgbClr val="000000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Xilinx Template_light 1">
        <a:dk1>
          <a:srgbClr val="000000"/>
        </a:dk1>
        <a:lt1>
          <a:srgbClr val="FFFFFF"/>
        </a:lt1>
        <a:dk2>
          <a:srgbClr val="008CA8"/>
        </a:dk2>
        <a:lt2>
          <a:srgbClr val="EE3424"/>
        </a:lt2>
        <a:accent1>
          <a:srgbClr val="EC891D"/>
        </a:accent1>
        <a:accent2>
          <a:srgbClr val="B20838"/>
        </a:accent2>
        <a:accent3>
          <a:srgbClr val="FFFFFF"/>
        </a:accent3>
        <a:accent4>
          <a:srgbClr val="000000"/>
        </a:accent4>
        <a:accent5>
          <a:srgbClr val="F4C4AB"/>
        </a:accent5>
        <a:accent6>
          <a:srgbClr val="A10632"/>
        </a:accent6>
        <a:hlink>
          <a:srgbClr val="D9DA56"/>
        </a:hlink>
        <a:folHlink>
          <a:srgbClr val="8B8D0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Xilinx Template_light 2">
        <a:dk1>
          <a:srgbClr val="EE3423"/>
        </a:dk1>
        <a:lt1>
          <a:srgbClr val="FFFFFF"/>
        </a:lt1>
        <a:dk2>
          <a:srgbClr val="333333"/>
        </a:dk2>
        <a:lt2>
          <a:srgbClr val="008CA8"/>
        </a:lt2>
        <a:accent1>
          <a:srgbClr val="EC891D"/>
        </a:accent1>
        <a:accent2>
          <a:srgbClr val="B20838"/>
        </a:accent2>
        <a:accent3>
          <a:srgbClr val="ADADAD"/>
        </a:accent3>
        <a:accent4>
          <a:srgbClr val="DADADA"/>
        </a:accent4>
        <a:accent5>
          <a:srgbClr val="F4C4AB"/>
        </a:accent5>
        <a:accent6>
          <a:srgbClr val="A10632"/>
        </a:accent6>
        <a:hlink>
          <a:srgbClr val="D9DA56"/>
        </a:hlink>
        <a:folHlink>
          <a:srgbClr val="8B8D0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Xilinx Template_light 3">
        <a:dk1>
          <a:srgbClr val="EE3424"/>
        </a:dk1>
        <a:lt1>
          <a:srgbClr val="FFFFFF"/>
        </a:lt1>
        <a:dk2>
          <a:srgbClr val="333333"/>
        </a:dk2>
        <a:lt2>
          <a:srgbClr val="008CA8"/>
        </a:lt2>
        <a:accent1>
          <a:srgbClr val="EC891D"/>
        </a:accent1>
        <a:accent2>
          <a:srgbClr val="B20838"/>
        </a:accent2>
        <a:accent3>
          <a:srgbClr val="ADADAD"/>
        </a:accent3>
        <a:accent4>
          <a:srgbClr val="DADADA"/>
        </a:accent4>
        <a:accent5>
          <a:srgbClr val="F4C4AB"/>
        </a:accent5>
        <a:accent6>
          <a:srgbClr val="A10632"/>
        </a:accent6>
        <a:hlink>
          <a:srgbClr val="D9DA56"/>
        </a:hlink>
        <a:folHlink>
          <a:srgbClr val="8B8D0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17F6AD44C380A4BB6CB1869FF28952A" ma:contentTypeVersion="0" ma:contentTypeDescription="Create a new document." ma:contentTypeScope="" ma:versionID="cbec7fb8faa159a01dcec9b5572a4f9b">
  <xsd:schema xmlns:xsd="http://www.w3.org/2001/XMLSchema" xmlns:p="http://schemas.microsoft.com/office/2006/metadata/properties" xmlns:ns2="D46A7F71-384C-4B0A-B6CB-1869FF28952A" targetNamespace="http://schemas.microsoft.com/office/2006/metadata/properties" ma:root="true" ma:fieldsID="e6a1f69f03052b316a7875f7c9741570" ns2:_="">
    <xsd:import namespace="D46A7F71-384C-4B0A-B6CB-1869FF28952A"/>
    <xsd:element name="properties">
      <xsd:complexType>
        <xsd:sequence>
          <xsd:element name="documentManagement">
            <xsd:complexType>
              <xsd:all>
                <xsd:element ref="ns2:Description0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D46A7F71-384C-4B0A-B6CB-1869FF28952A" elementFormDefault="qualified">
    <xsd:import namespace="http://schemas.microsoft.com/office/2006/documentManagement/types"/>
    <xsd:element name="Description0" ma:index="8" nillable="true" ma:displayName="Description" ma:internalName="Description0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>
  <documentManagement>
    <Description0 xmlns="D46A7F71-384C-4B0A-B6CB-1869FF28952A">The wide-frame format of the new All Programmable template.</Description0>
  </documentManagement>
</p:properties>
</file>

<file path=customXml/itemProps1.xml><?xml version="1.0" encoding="utf-8"?>
<ds:datastoreItem xmlns:ds="http://schemas.openxmlformats.org/officeDocument/2006/customXml" ds:itemID="{3645E401-49A1-479D-B023-F249450A84E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2570465-C410-4C49-BB43-C779FFF2804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46A7F71-384C-4B0A-B6CB-1869FF28952A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7747654C-B272-4B15-B46C-BB332E6C5466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purl.org/dc/terms/"/>
    <ds:schemaRef ds:uri="http://purl.org/dc/dcmitype/"/>
    <ds:schemaRef ds:uri="D46A7F71-384C-4B0A-B6CB-1869FF28952A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Xilinx_All_Programmable_Template</Template>
  <TotalTime>2276</TotalTime>
  <Words>275</Words>
  <Application>Microsoft Office PowerPoint</Application>
  <PresentationFormat>Custom</PresentationFormat>
  <Paragraphs>32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Xilinx_All_Programmable_Template</vt:lpstr>
      <vt:lpstr>Lab4 Intro Creating a Processor System</vt:lpstr>
      <vt:lpstr>Objectives</vt:lpstr>
      <vt:lpstr>The Design</vt:lpstr>
      <vt:lpstr>Procedure</vt:lpstr>
      <vt:lpstr>Summary</vt:lpstr>
    </vt:vector>
  </TitlesOfParts>
  <Company>Xilinx Inc,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Xilinx All Programmable  PowerPoint Template</dc:title>
  <dc:creator>Xilinx</dc:creator>
  <cp:keywords>Public</cp:keywords>
  <cp:lastModifiedBy>parimalp</cp:lastModifiedBy>
  <cp:revision>192</cp:revision>
  <cp:lastPrinted>2015-01-20T23:04:45Z</cp:lastPrinted>
  <dcterms:created xsi:type="dcterms:W3CDTF">2012-07-11T02:34:09Z</dcterms:created>
  <dcterms:modified xsi:type="dcterms:W3CDTF">2015-01-20T23:05:00Z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escription0">
    <vt:lpwstr/>
  </property>
  <property fmtid="{D5CDD505-2E9C-101B-9397-08002B2CF9AE}" pid="3" name="ContentTypeId">
    <vt:lpwstr>0x010100717F6AD44C380A4BB6CB1869FF28952A</vt:lpwstr>
  </property>
  <property fmtid="{D5CDD505-2E9C-101B-9397-08002B2CF9AE}" pid="4" name="TitusGUID">
    <vt:lpwstr>7aae3ec7-c871-4bbf-843e-16039383b58c</vt:lpwstr>
  </property>
  <property fmtid="{D5CDD505-2E9C-101B-9397-08002B2CF9AE}" pid="5" name="XilinxClassification">
    <vt:lpwstr>Public</vt:lpwstr>
  </property>
  <property fmtid="{D5CDD505-2E9C-101B-9397-08002B2CF9AE}" pid="6" name="XilinxVisual Markings">
    <vt:lpwstr>No</vt:lpwstr>
  </property>
  <property fmtid="{D5CDD505-2E9C-101B-9397-08002B2CF9AE}" pid="7" name="XilinxPublication Year">
    <vt:lpwstr>2012</vt:lpwstr>
  </property>
</Properties>
</file>